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sldIdLst>
    <p:sldId id="303" r:id="rId5"/>
    <p:sldId id="312" r:id="rId6"/>
    <p:sldId id="313" r:id="rId7"/>
    <p:sldId id="314" r:id="rId8"/>
    <p:sldId id="317" r:id="rId9"/>
    <p:sldId id="329" r:id="rId10"/>
    <p:sldId id="330" r:id="rId11"/>
    <p:sldId id="331" r:id="rId12"/>
    <p:sldId id="319" r:id="rId13"/>
    <p:sldId id="332" r:id="rId14"/>
    <p:sldId id="333" r:id="rId15"/>
    <p:sldId id="334" r:id="rId16"/>
    <p:sldId id="322" r:id="rId17"/>
    <p:sldId id="323" r:id="rId18"/>
    <p:sldId id="324" r:id="rId19"/>
    <p:sldId id="335" r:id="rId20"/>
    <p:sldId id="328" r:id="rId21"/>
    <p:sldId id="268" r:id="rId22"/>
  </p:sldIdLst>
  <p:sldSz cx="107997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5"/>
    <a:srgbClr val="C4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7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72EB-60A9-4FC3-9C4F-8696C727B20D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1143000"/>
            <a:ext cx="4860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A8837-C16E-4D9E-A415-97DDE9C8F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28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107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89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853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601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875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729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58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58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88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739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82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02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63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462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63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70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8837-C16E-4D9E-A415-97DDE9C8F70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6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5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345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1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46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6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37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1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1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5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6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3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9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2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3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3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8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pspbr-my.sharepoint.com/:b:/g/personal/mirellamonteiro_mpsp_mp_br/EXcdr9waZHxBtLXxi6U9DrEBnp8wndA63yYyrPRdFYRL_A?e=dumc33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cef.org/brazil/media/20186/file/educacao-em-2022_a-voz-de-adolescentes.pdf" TargetMode="External"/><Relationship Id="rId5" Type="http://schemas.openxmlformats.org/officeDocument/2006/relationships/hyperlink" Target="https://www.congresoalacip2017.org/arquivo/downloadpublic2?q=YToyOntzOjY6InBhcmFtcyI7czozNToiYToxOntzOjEwOiJJRF9BUlFVSVZPIjtzOjQ6IjE0NTEiO30iO3M6MToiaCI7czozMjoiYzU1MzQyMmNmODFkZjE2ZjVjZDAzODA1ZGUxYTE1ODAiO30%3D" TargetMode="External"/><Relationship Id="rId4" Type="http://schemas.openxmlformats.org/officeDocument/2006/relationships/hyperlink" Target="https://www.cenpec.org.br/wp-content/uploads/2019/08/Fam%C3%ADlia-Escola-Territ%C3%B3rio-Vulner%C3%A1vel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C770FE54-0F18-4F9E-AEC3-0E39358675A4}"/>
              </a:ext>
            </a:extLst>
          </p:cNvPr>
          <p:cNvSpPr txBox="1"/>
          <p:nvPr/>
        </p:nvSpPr>
        <p:spPr>
          <a:xfrm>
            <a:off x="-2" y="2105561"/>
            <a:ext cx="10799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212125"/>
                </a:solidFill>
                <a:latin typeface="Arial Black" panose="020B0A04020102020204" pitchFamily="34" charset="0"/>
              </a:rPr>
              <a:t>Direito à Permanência Escolar: Contribuição para políticas públicas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F397AB-7200-43C9-B953-1445C46D3C39}"/>
              </a:ext>
            </a:extLst>
          </p:cNvPr>
          <p:cNvSpPr txBox="1"/>
          <p:nvPr/>
        </p:nvSpPr>
        <p:spPr>
          <a:xfrm>
            <a:off x="-2722089" y="6143038"/>
            <a:ext cx="10799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>
                <a:solidFill>
                  <a:srgbClr val="212125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sz="3200" dirty="0" err="1"/>
              <a:t>Nov</a:t>
            </a:r>
            <a:r>
              <a:rPr lang="pt-BR" sz="3200" dirty="0"/>
              <a:t> 2022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33BCB7-57DD-43C5-8C30-8F7CE1167DD7}"/>
              </a:ext>
            </a:extLst>
          </p:cNvPr>
          <p:cNvSpPr txBox="1"/>
          <p:nvPr/>
        </p:nvSpPr>
        <p:spPr>
          <a:xfrm>
            <a:off x="-1" y="789485"/>
            <a:ext cx="10799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Encontro Nacional da CIJE </a:t>
            </a:r>
          </a:p>
        </p:txBody>
      </p:sp>
      <p:pic>
        <p:nvPicPr>
          <p:cNvPr id="3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2A83C059-3F6E-E0D2-FA01-EF435EB1D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16" y="4539233"/>
            <a:ext cx="3353410" cy="160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05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97" y="966690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920" y="2022426"/>
            <a:ext cx="9283564" cy="439585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sistemas de ensino e as escolas precisam adotar providências, além do controle da frequência e comunicação dos familiares e pais, com fluxos e protocolos internos que englobem os seguintes recursos escolares: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Busca Ativa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Investigação Motivos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Plano individual de estratégias para resgate do aluno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Sistematização das causas de evasão/abandono – levantamento de dados (ex. Sistema Presença do PBF)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Elaboração de programas preventivos – focar alunos com maiores chances de abandono/evasão</a:t>
            </a:r>
          </a:p>
          <a:p>
            <a:pPr marL="514350" indent="-514350" algn="just">
              <a:buAutoNum type="arabicParenR"/>
            </a:pPr>
            <a:endParaRPr lang="pt-BR" sz="28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DD10F5C6-1A5F-3837-7300-FB3E0E057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056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060" y="996882"/>
            <a:ext cx="10694864" cy="1377663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082" y="1793386"/>
            <a:ext cx="9293441" cy="48339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isso é importante haver: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Regulamentação dessas atribuições escolares (por meio de resolução conselhos educação; portaria secretarial; decreto e lei municipal), para que os sistemas de ensino e escola tenham seus programas.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Estruturação das escolas com recursos materiais e humanos  suficientes (ex. L. 13935/19 – obrigatoriedade dos sistemas de ensino contratarem psicólogos e assistentes sociais 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Formação permanente dos professores (com recursos pedagógicos e estratégias para garantir a aprendizagem de todos alunos, independente da origem e situação familiar) </a:t>
            </a:r>
          </a:p>
          <a:p>
            <a:pPr marL="514350" indent="-514350" algn="just">
              <a:buAutoNum type="arabicParenR"/>
            </a:pPr>
            <a:endParaRPr lang="pt-BR" sz="28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828A2518-0ACB-AE84-FF7A-D9BAE9E6A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967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391" y="900080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9" y="1821374"/>
            <a:ext cx="9044417" cy="42826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isso é importante haver: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Recuperação de aprendizagem e reforço escolar – atendimento das peculiaridades e demandas específicas dos alunos (art. 12, V; 13, III e IV, LDB)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gestão democrática – as estratégias para combate abandono/evasão escolar tem que estar no PPP.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Maior acolhimento e aproximação dos familiares e alunos  </a:t>
            </a:r>
          </a:p>
          <a:p>
            <a:pPr marL="514350" indent="-514350" algn="just">
              <a:buAutoNum type="arabicParenR"/>
            </a:pPr>
            <a:endParaRPr lang="pt-BR" sz="26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DF1B76C8-7C3C-8F3F-882C-341512213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567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579" y="990568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Intersetorial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039" y="1950712"/>
            <a:ext cx="9088939" cy="430369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os motivos que extrapolam o alcance direto da atuação da educação é que haverá o encaminhamento para a rede, que, junto com a Educação, buscará a solução para a superação das dificuldades para a frequência escolar.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São os casos mais complexos, que demandam uma abordagem integral e articulada, com os serviços que realizam o atendimento dos alunos e suas famílias.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Criação de comissão intersetorial e elaboração de fluxos para análise/construção conjunta de estratégias para os casos (enquanto não houver fluxo/comissão, pode ser via secretaria de Educação ou Diretoria de Ensino). 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1D82B50E-45D0-DC16-D6C0-D818E4B62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34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151" y="607469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Atuação Intersetorial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051" y="2073843"/>
            <a:ext cx="9381281" cy="44421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Com base no exemplo de políticas intersetoriais e estudos específicos (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Bichir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Canato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Stephanelli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, 2017), constata-se que será importante para garantir a intersetorialidade: </a:t>
            </a:r>
          </a:p>
          <a:p>
            <a:pPr algn="just"/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Maior clareza da regulamentação da atuação intersetorial – qual o papel de cada setor (em leis municipais, decretos, portarias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intersecretariais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, planos) </a:t>
            </a:r>
          </a:p>
          <a:p>
            <a:pPr algn="just"/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Arranjos de coordenação: ex. comissão intersetorial – composta por integrantes dos setores envolvidos para elaborar fluxos e protocolos de atuação (com contribuição da linha de frente)</a:t>
            </a: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E40C6102-3CB9-A3F2-7F75-AE2F759A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212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219" y="438822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Atuação Intersetorial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656" y="2165057"/>
            <a:ext cx="9188647" cy="435091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Instrumentos de coordenação: sistema de comunicação, compartilhamento de informações, levantamento de dados, reuniões para discussão de casos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Condições materiais e de recursos humanos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Formação dos profissionais para a implementação da intersetorialidade (somos preparados para atuar separadamente)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Supervisão por autoridade com legitimidade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Prestação de contas 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70D5CF7E-C033-FB8A-5771-C2AE6DBAD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810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270" y="987708"/>
            <a:ext cx="7797451" cy="1004432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do MP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472" y="1992140"/>
            <a:ext cx="9553829" cy="452382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Recomendação CNMP 94/22: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Recomenda aos ramos e às unidades do Ministério Público a adoção de medidas que promovam a busca ativa escolar e a recomposição de aprendizagem, para minimizar os prejuízos advindos da pandemia de Covid-19.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Instauração de PAA para fomentar a o aprimoramento da política pública pelo sistema de ensino/ escolas e todo sistema de garantia de direitos, para o alcance de estratégias eficazes na superação das dificuldades do aluno e de sua família que impedem a frequência e o bom desempenho escolar, eliminando as desigualdades e proporcionando o pleno desenvolvimento de todos os estudantes.</a:t>
            </a: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7301B819-841F-D318-A7D7-083CEEC64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61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219" y="755297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Referências bibliográficas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825" y="1607392"/>
            <a:ext cx="9074651" cy="439852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MONTEIRO, Mirella C.B.. A Garantia da Permanência Escolar: contribuição para políticas públicas</a:t>
            </a:r>
            <a:r>
              <a:rPr lang="pt-B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2021. </a:t>
            </a:r>
            <a:r>
              <a:rPr lang="pt-B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https://mpspbr-my.sharepoint.com/:b:/g/personal/mirellamonteiro_mpsp_mp_br/EXcdr9waZHxBtLXxi6U9DrEBnp8wndA63yYyrPRdFYRL_A?e=dumc33</a:t>
            </a:r>
            <a:endParaRPr lang="pt-BR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BATISTA, Antônio Augusto Gomes; CARVALHO-SILVA, Hamilton Harley de; ALVES, Luciana. Família, escola, território vulnerável. </a:t>
            </a:r>
            <a:r>
              <a:rPr lang="pt-BR" sz="1500" b="1" dirty="0">
                <a:solidFill>
                  <a:srgbClr val="2121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Cadernos CENPEC</a:t>
            </a:r>
            <a:r>
              <a:rPr lang="pt-BR" sz="1500" dirty="0">
                <a:solidFill>
                  <a:srgbClr val="2121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[</a:t>
            </a:r>
            <a:r>
              <a:rPr lang="pt-BR" sz="1500" dirty="0" err="1">
                <a:solidFill>
                  <a:srgbClr val="2121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S.l</a:t>
            </a:r>
            <a:r>
              <a:rPr lang="pt-BR" sz="1500" dirty="0">
                <a:solidFill>
                  <a:srgbClr val="2121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.], v. 7, n. 1. p. 3-39, 2017</a:t>
            </a:r>
            <a:r>
              <a:rPr lang="pt-BR" sz="1500" u="sng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&lt;</a:t>
            </a:r>
            <a:r>
              <a:rPr lang="pt-BR" sz="1500" u="sng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https://www.cenpec.org.br/</a:t>
            </a:r>
            <a:r>
              <a:rPr lang="pt-BR" sz="1500" u="sng" dirty="0" err="1"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wp-content</a:t>
            </a:r>
            <a:r>
              <a:rPr lang="pt-BR" sz="1500" u="sng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/uploads/2019/08/Fam%C3%ADlia-Escola-Territ%C3%B3rio-Vulner%C3%A1vel.pdf</a:t>
            </a:r>
            <a:r>
              <a:rPr lang="pt-BR" sz="1500" u="sng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endParaRPr lang="pt-BR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BICHIR, Renata; CANATO, </a:t>
            </a:r>
            <a:r>
              <a:rPr lang="pt-BR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Pamella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STEPHANELLI, </a:t>
            </a:r>
            <a:r>
              <a:rPr lang="pt-BR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Raíssa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Capacidades estatais para a implementação de políticas intersetoriais, 2017. &lt;</a:t>
            </a:r>
            <a:r>
              <a:rPr lang="pt-BR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https://www.congresoalacip2017.org/arquivo/downloadpublic2?q=YToyOntzOjY6InBhcmFtcyI7czozNToiYToxOntzOjEwOiJJRF9BUlFVSVZPIjtzOjQ6IjE0NTEiO30iO3M6MToiaCI7czozMjoiYzU1MzQyMmNmODFkZjE2ZjVjZDAzODA1ZGUxYTE1ODAiO30%3D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UNICEF; IPEC. Educação brasileira em 2022 –a voz de adolescentes. 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https://www.unicef.org/</a:t>
            </a:r>
            <a:r>
              <a:rPr lang="pt-BR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brazil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/media/20186/file/educacao-em-2022_a-voz-de-adolescentes.pdf</a:t>
            </a: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2022.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UNICEF. Enfrentamento da Cultura do Fracasso Escolar: reprovação, abandono e distorção idade-série. Brasília, 2021. https://trajetoriaescolar.org.br/wp-content/uploads/2021/01/web_unicef-cultura-fracasso-escolar-vf.pdf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3F9F208B-CCD2-377A-7EBE-7C8D87ECC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3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C770FE54-0F18-4F9E-AEC3-0E39358675A4}"/>
              </a:ext>
            </a:extLst>
          </p:cNvPr>
          <p:cNvSpPr txBox="1"/>
          <p:nvPr/>
        </p:nvSpPr>
        <p:spPr>
          <a:xfrm>
            <a:off x="961336" y="1796056"/>
            <a:ext cx="8487569" cy="417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>
                <a:solidFill>
                  <a:srgbClr val="212125"/>
                </a:solidFill>
                <a:latin typeface="Arial Black" panose="020B0A04020102020204" pitchFamily="34" charset="0"/>
              </a:rPr>
              <a:t>OBRIGADA!</a:t>
            </a:r>
          </a:p>
          <a:p>
            <a:pPr algn="ctr">
              <a:lnSpc>
                <a:spcPct val="150000"/>
              </a:lnSpc>
            </a:pPr>
            <a:endParaRPr lang="pt-BR" sz="3600" dirty="0">
              <a:solidFill>
                <a:srgbClr val="212125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i="1" dirty="0">
                <a:solidFill>
                  <a:srgbClr val="212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mirellamonteiro@cnmp.mp.br</a:t>
            </a:r>
          </a:p>
          <a:p>
            <a:pPr algn="ctr">
              <a:lnSpc>
                <a:spcPct val="120000"/>
              </a:lnSpc>
            </a:pPr>
            <a:endParaRPr lang="pt-BR" sz="3200" dirty="0">
              <a:solidFill>
                <a:srgbClr val="212125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20000"/>
              </a:lnSpc>
            </a:pPr>
            <a:endParaRPr lang="pt-BR" sz="3200" dirty="0">
              <a:solidFill>
                <a:srgbClr val="212125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20000"/>
              </a:lnSpc>
            </a:pPr>
            <a:endParaRPr lang="pt-BR" sz="4000" dirty="0">
              <a:solidFill>
                <a:srgbClr val="212125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3DBA48CD-FDEE-8C49-AB7B-44063514E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776" y="4875161"/>
            <a:ext cx="3381964" cy="16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805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0638" y="989854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Constituição Federal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422" y="1914177"/>
            <a:ext cx="9166096" cy="4340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205. A educação, direito de todos e dever do Estado e da família, será promovida e incentivada com a colaboração da sociedade,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visando ao pleno desenvolvimento da pessoa, seu preparo para o exercício da cidadania e sua qualificação para o trabalho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206. O ensino será ministrado com base nos seguintes princípios:</a:t>
            </a: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 - igualdade de condições para 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ACESSO e PERMANÊNCIA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na escola. </a:t>
            </a: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D4E87F2B-E8EF-019C-1206-B5E061E84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922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760" y="966690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Identificação do Problema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882" y="1922687"/>
            <a:ext cx="9440948" cy="447037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Acesso à educação a partir do Ensino Fundamental praticamente  universalizado - taxas de atendimento altas (Anuário da Educação de 2021) 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Mas ainda enfrentamos a situação da evasão e abandono: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1,1 milhão de crianças e adolescentes fora da escola em 2019 (dados PNAD – UNICEF, 2021). </a:t>
            </a:r>
          </a:p>
          <a:p>
            <a:pPr algn="just"/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11%  crianças e adolescentes (11-19 anos) não estão frequentando a escola ( 2 milhões), sendo 4% da classe A/B e 17% da classe D/E. (UNICEF, IPEC, 2022)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Taxas de conclusão na idade apropriada mais baixas, dependendo da situação socioeconômica (anuário da Educação de 2021) </a:t>
            </a:r>
          </a:p>
        </p:txBody>
      </p:sp>
      <p:pic>
        <p:nvPicPr>
          <p:cNvPr id="8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AE34C00D-1B05-2679-9409-6C8BFB5F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777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75" y="918295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Identificação do Problema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41" y="1891039"/>
            <a:ext cx="9387999" cy="44453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Problema atinge alunos maior vulnerabilidade socioeconômica, negros, indígenas, alunos com deficiência – os mesmos historicamente excluídos do acesso.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Contextos familiares, sociais e econômicos influenciam a trajetória escolar, cujo sucesso não depende exclusivamente do mérito ou esforço do próprio aluno.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Persiste a desigualdade da educação pela grande discrepância das condições para a permanência escolar.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Uma das graves consequências para a evasão e abandono escolar:  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maior risco de envolvimento infracional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cf. dados de escolaridade dos adolescentes em cumprimento de MSE.</a:t>
            </a: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2A906FD0-75F1-232D-ECE2-D21AC9FE7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3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781" y="989854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Tratamento Jurídico Atual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23" y="1704193"/>
            <a:ext cx="9234644" cy="43726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Predominam medidas coercitivas direcionadas à responsabilização dos pais (infração administrativa do art. 249, ECA, crime de abandono intelectual) ou de apenas comunicação dos pais e CT (Art. 12, VII e VIII, LDB)</a:t>
            </a:r>
          </a:p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Atuação passiva do Estado, como se a única atribuição fosse disponibilizar a vaga e aulas, enquanto a promoção da frequência fosse apenas função da família e aluno. </a:t>
            </a:r>
          </a:p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2300" u="sng" dirty="0">
                <a:latin typeface="Arial" panose="020B0604020202020204" pitchFamily="34" charset="0"/>
                <a:cs typeface="Arial" panose="020B0604020202020204" pitchFamily="34" charset="0"/>
              </a:rPr>
              <a:t>Mas as causas para o desengajamento escolar vão além da simples negligência parental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Precisamos superar a culpabilização da família e do aluno se queremos resultados diferentes.</a:t>
            </a:r>
          </a:p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Estudo CENPEC, contrariando esse entendimento, demonstra grande esforço de famílias em situação de vulnerabilidade social em garantir a escolarização dos filhos (BATISTA et al., 2017)</a:t>
            </a: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62108634-A652-272F-EBAD-A76A66F5F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538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727" y="888136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2800" dirty="0">
                <a:latin typeface="Arial Black" panose="020B0A04020102020204" pitchFamily="34" charset="0"/>
              </a:rPr>
              <a:t>Necessidade </a:t>
            </a:r>
            <a:br>
              <a:rPr lang="pt-BR" sz="2800" dirty="0">
                <a:latin typeface="Arial Black" panose="020B0A04020102020204" pitchFamily="34" charset="0"/>
              </a:rPr>
            </a:br>
            <a:r>
              <a:rPr lang="pt-BR" sz="2800" dirty="0">
                <a:latin typeface="Arial Black" panose="020B0A04020102020204" pitchFamily="34" charset="0"/>
              </a:rPr>
              <a:t>de Atuação Estatal</a:t>
            </a:r>
            <a:br>
              <a:rPr lang="pt-BR" sz="2800" dirty="0">
                <a:latin typeface="Arial Black" panose="020B0A04020102020204" pitchFamily="34" charset="0"/>
              </a:rPr>
            </a:br>
            <a:r>
              <a:rPr lang="pt-BR" sz="28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197" y="2040661"/>
            <a:ext cx="9026857" cy="42743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Imprescindível atuação estatal para contribuir ativamente na superação das dificuldades para a permanência e aprendizagem dos alunos e haver igualdade de oportunidades.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 meio de 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</a:rPr>
              <a:t>duas frentes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9338" lvl="1" indent="-514350" algn="just">
              <a:lnSpc>
                <a:spcPct val="100000"/>
              </a:lnSpc>
              <a:buAutoNum type="arabicParenR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Atuação primordial da própria Educação</a:t>
            </a:r>
          </a:p>
          <a:p>
            <a:pPr marL="404988" lvl="1" indent="0" algn="just">
              <a:lnSpc>
                <a:spcPct val="100000"/>
              </a:lnSpc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2) Atuação pelo Sistema de Garantia de Direitos (articulação intersetorial)  </a:t>
            </a:r>
          </a:p>
          <a:p>
            <a:pPr marL="514350" indent="-514350" algn="just">
              <a:buAutoNum type="arabicParenR"/>
            </a:pPr>
            <a:endParaRPr lang="pt-BR" sz="28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B011900D-B13A-1A61-1CAB-2D2EBCFC3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85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577" y="1065204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024" y="2032941"/>
            <a:ext cx="9174837" cy="43443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Art. 208, § 3º, CF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Compete ao Poder Público recensear os educandos no ensino fundamental, fazer-lhes a chamada e </a:t>
            </a:r>
            <a:r>
              <a:rPr lang="pt-BR" sz="9600" b="1" u="sng" dirty="0">
                <a:latin typeface="Arial" panose="020B0604020202020204" pitchFamily="34" charset="0"/>
                <a:cs typeface="Arial" panose="020B0604020202020204" pitchFamily="34" charset="0"/>
              </a:rPr>
              <a:t>zelar, junto aos pais ou responsáveis, pela </a:t>
            </a:r>
            <a:r>
              <a:rPr lang="pt-BR" sz="9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freqüência</a:t>
            </a:r>
            <a:r>
              <a:rPr lang="pt-BR" sz="9600" b="1" u="sng" dirty="0">
                <a:latin typeface="Arial" panose="020B0604020202020204" pitchFamily="34" charset="0"/>
                <a:cs typeface="Arial" panose="020B0604020202020204" pitchFamily="34" charset="0"/>
              </a:rPr>
              <a:t> à escola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Art. 56, ECA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Os dirigentes de estabelecimentos de ensino fundamental comunicarão ao Conselho Tutelar os casos de: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II - reiteração de faltas injustificadas e de evasão escolar, 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esgotados os recursos escolares</a:t>
            </a: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pt-BR" sz="28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21C67B37-815D-6343-5D53-61E576640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039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173" y="966690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61" y="1857204"/>
            <a:ext cx="9459453" cy="44791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LDB, art. 12 </a:t>
            </a:r>
          </a:p>
          <a:p>
            <a:pPr marL="0" indent="0" algn="just">
              <a:buNone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VIII - notificar ao Conselho Tutelar do Município a relação dos alunos que apresentem quantidade de faltas acima de 30% (trinta por cento) do percentual permitido em lei              </a:t>
            </a:r>
          </a:p>
          <a:p>
            <a:pPr marL="0" indent="0" algn="just">
              <a:buNone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VI - articular-se com as famílias e a comunidade, criando processos de integração da sociedade com a escola</a:t>
            </a:r>
          </a:p>
          <a:p>
            <a:pPr marL="0" indent="0" algn="just">
              <a:buNone/>
            </a:pPr>
            <a:endParaRPr lang="pt-BR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LDB, Art. 13</a:t>
            </a:r>
          </a:p>
          <a:p>
            <a:pPr marL="0" indent="0" algn="just">
              <a:buNone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Os docentes incumbir-se-ão de:</a:t>
            </a:r>
          </a:p>
          <a:p>
            <a:pPr marL="0" indent="0" algn="just">
              <a:buNone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III - zelar pela aprendizagem dos alunos;</a:t>
            </a:r>
          </a:p>
          <a:p>
            <a:pPr marL="514350" indent="-514350" algn="just">
              <a:buAutoNum type="arabicParenR"/>
            </a:pPr>
            <a:endParaRPr lang="pt-BR" sz="2800" dirty="0"/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6CB7E4B9-699F-F533-B980-050985501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787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B91E4-3A37-45D9-873D-57F628C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727" y="966690"/>
            <a:ext cx="8195729" cy="105573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pt-BR" sz="3200" dirty="0">
                <a:latin typeface="Arial Black" panose="020B0A04020102020204" pitchFamily="34" charset="0"/>
              </a:rPr>
              <a:t>Atuação Educação </a:t>
            </a:r>
            <a:br>
              <a:rPr lang="pt-BR" sz="3200" dirty="0">
                <a:latin typeface="Arial Black" panose="020B0A04020102020204" pitchFamily="34" charset="0"/>
              </a:rPr>
            </a:br>
            <a:r>
              <a:rPr lang="pt-BR" sz="3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1F5BD-458A-47CC-BE34-1E3E41FC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197" y="2070820"/>
            <a:ext cx="9387665" cy="444514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Pela proximidade da escola com estudante e família – melhores condições de atuar precocemente na tentativa de resgate e superação dos obstáculos à frequência escolar.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Estudo do NERI (2009), com base no PNAD 2004 e 2006, concluiu que 40,3% das famílias dos que estão fora da escola relataram que o motivo é 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falta de interesse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– demandam atuação da própria Educação.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Dificuldades de aprendizagem e defasagem idade-série geram desinteresse para a frequência escolar.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Estudo recente UNICEF; IPEP (2022) aponta que dentre os principais motivos está não conseguir acompanhar as atividades escolares e sentir que a escola é desinteressante. </a:t>
            </a:r>
          </a:p>
          <a:p>
            <a:pPr marL="514350" indent="-514350" algn="just">
              <a:buAutoNum type="arabicParenR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attachment.outlook.office.net/owa/andreasouza@cnmp.mp.br/service.svc/s/GetFileAttachment?id=AAMkADdkZjc1MDYyLTliMjItNDFlMS1iZTNjLTE2NzczNTQ3Y2MyNQBGAAAAAABw5dtRS2BAQ59wahAbDC%2BoBwBcZwlvDJD0Q4LglCSsc9JUAAAAAAEMAABcZwlvDJD0Q4LglCSsc9JUAAB%2B2h2ZAAABEgAQAMasjDwzD9RJlJj3uCl0SdM%3D&amp;X-OWA-CANARY=OsUKQwRczECLENYyGDmUC7By79qV8dUYfCj6dC6VVfCDDx7a38q4kLjQBGQt1n8yQQMgVpTkXEg.&amp;token=eyJhbGciOiJSUzI1NiIsImtpZCI6IjA2MDBGOUY2NzQ2MjA3MzdFNzM0MDRFMjg3QzQ1QTgxOENCN0NFQjgiLCJ4NXQiOiJCZ0Q1OW5SaUJ6Zm5OQVRpaDhSYWdZeTN6cmciLCJ0eXAiOiJKV1QifQ.eyJ2ZXIiOiJFeGNoYW5nZS5DYWxsYmFjay5WMSIsImFwcGN0eHNlbmRlciI6Ik93YURvd25sb2FkQDAyNzM3ZTQ4LWUwM2ItNDk1NS04MTExLWU2MDMzZTI2Y2EzYiIsImFwcGN0eCI6IntcIm1zZXhjaHByb3RcIjpcIm93YVwiLFwicHJpbWFyeXNpZFwiOlwiUy0xLTUtMjEtMTk5MTIyOTk2OC0zMDk1MDMzNTIwLTMyNjg0Nzg3MTgtMTg5OTMxOFwiLFwicHVpZFwiOlwiMTE1Mzc2NTkzMjM0OTQyODY4N1wiLFwib2lkXCI6XCI0M2NkMTMzYi03MjM1LTQ5YmQtYTU4MC1hMWM3NzkzMDNjYjNcIixcInNjb3BlXCI6XCJPd2FEb3dubG9hZFwifSIsIm5iZiI6MTUzMjQ1Nzg0NSwiZXhwIjoxNTMyNDU4NDQ1LCJpc3MiOiIwMDAwMDAwMi0wMDAwLTBmZjEtY2UwMC0wMDAwMDAwMDAwMDBAMDI3MzdlNDgtZTAzYi00OTU1LTgxMTEtZTYwMzNlMjZjYTNiIiwiYXVkIjoiMDAwMDAwMDItMDAwMC0wZmYxLWNlMDAtMDAwMDAwMDAwMDAwL2F0dGFjaG1lbnQub3V0bG9vay5vZmZpY2UubmV0QDAyNzM3ZTQ4LWUwM2ItNDk1NS04MTExLWU2MDMzZTI2Y2EzYiJ9.UZ7zPVrz7mBEl6rg4StloSSf9YBC9_C0k4zCjNG_xOvLQDkE3hAd27wm2EKbWwBNnbRvRd9w_QXH9x8a9vum-qi8AsvVtSJN4QeWSxgsS6RStcn1lQvK5g-ogU5JA7HdKRXBRtjaA2WP2WjoA3Ev3JFGkGNSe4kaZHMo6DJG6MzZSmrVfUR9dbEbzCx-Rm8LgCObXXMoCsZ6iMi4g9E1za882eHL3H4tM0uKfW_76ttsSqPg_nKlRtKAUeCXLQ2of7kZJfTvuBkZSaluF6ZaO92tvKdnPv_n7dW21VbXNtlCvagZCteaOXHggeMtI-LkE-vojyOnNAIRCCg4Kt_gqQ&amp;owa=outlook.office.com&amp;isImagePreview=True">
            <a:extLst>
              <a:ext uri="{FF2B5EF4-FFF2-40B4-BE49-F238E27FC236}">
                <a16:creationId xmlns:a16="http://schemas.microsoft.com/office/drawing/2014/main" id="{0DCAC467-0EB3-77E8-3E93-C16B7EC8B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5" y="342033"/>
            <a:ext cx="24098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4820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73F99EE569F4A908AC2DB9EF31A6F" ma:contentTypeVersion="14" ma:contentTypeDescription="Create a new document." ma:contentTypeScope="" ma:versionID="c83fb4f979cdcf2008d8679057102a18">
  <xsd:schema xmlns:xsd="http://www.w3.org/2001/XMLSchema" xmlns:xs="http://www.w3.org/2001/XMLSchema" xmlns:p="http://schemas.microsoft.com/office/2006/metadata/properties" xmlns:ns3="7f8f6bc7-b2f0-4aba-82e7-56aa54f3f6fc" xmlns:ns4="a42403de-3eef-4ece-b1d4-90944f58751b" targetNamespace="http://schemas.microsoft.com/office/2006/metadata/properties" ma:root="true" ma:fieldsID="c7809427fafa092667469bcf84455ec8" ns3:_="" ns4:_="">
    <xsd:import namespace="7f8f6bc7-b2f0-4aba-82e7-56aa54f3f6fc"/>
    <xsd:import namespace="a42403de-3eef-4ece-b1d4-90944f5875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f6bc7-b2f0-4aba-82e7-56aa54f3f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403de-3eef-4ece-b1d4-90944f5875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086CC7-A6D3-416B-9B2C-88601BD3D0A3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7DA67809-FA9C-47BF-902C-1A15915A063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f8f6bc7-b2f0-4aba-82e7-56aa54f3f6fc"/>
    <ds:schemaRef ds:uri="a42403de-3eef-4ece-b1d4-90944f58751b"/>
  </ds:schemaRefs>
</ds:datastoreItem>
</file>

<file path=customXml/itemProps3.xml><?xml version="1.0" encoding="utf-8"?>
<ds:datastoreItem xmlns:ds="http://schemas.openxmlformats.org/officeDocument/2006/customXml" ds:itemID="{950C97AF-43BE-4296-A532-3401F2CE59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19470</TotalTime>
  <Words>1549</Words>
  <Application>Microsoft Office PowerPoint</Application>
  <PresentationFormat>Personalizar</PresentationFormat>
  <Paragraphs>114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Cacho</vt:lpstr>
      <vt:lpstr>Apresentação do PowerPoint</vt:lpstr>
      <vt:lpstr>Constituição Federal</vt:lpstr>
      <vt:lpstr>Identificação do Problema </vt:lpstr>
      <vt:lpstr>Identificação do Problema </vt:lpstr>
      <vt:lpstr>Tratamento Jurídico Atual </vt:lpstr>
      <vt:lpstr>Necessidade  de Atuação Estatal  </vt:lpstr>
      <vt:lpstr>Atuação Educação   </vt:lpstr>
      <vt:lpstr>Atuação Educação   </vt:lpstr>
      <vt:lpstr>Atuação Educação   </vt:lpstr>
      <vt:lpstr>Atuação Educação   </vt:lpstr>
      <vt:lpstr>Atuação Educação   </vt:lpstr>
      <vt:lpstr>Atuação Educação   </vt:lpstr>
      <vt:lpstr>Atuação Intersetorial </vt:lpstr>
      <vt:lpstr> Atuação Intersetorial </vt:lpstr>
      <vt:lpstr> Atuação Intersetorial </vt:lpstr>
      <vt:lpstr>Atuação do MP </vt:lpstr>
      <vt:lpstr>Referências bibliográficas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dos Santos Bastos</dc:creator>
  <cp:lastModifiedBy>Mirella de Carvalho Bauzys Monteiro</cp:lastModifiedBy>
  <cp:revision>86</cp:revision>
  <dcterms:created xsi:type="dcterms:W3CDTF">2019-02-25T15:37:01Z</dcterms:created>
  <dcterms:modified xsi:type="dcterms:W3CDTF">2022-11-08T18:43:30Z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0x01010006873F99EE569F4A908AC2DB9EF31A6F</vt:lpwstr>
  </property>
</Properties>
</file>