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9" r:id="rId2"/>
  </p:sldMasterIdLst>
  <p:notesMasterIdLst>
    <p:notesMasterId r:id="rId27"/>
  </p:notesMasterIdLst>
  <p:sldIdLst>
    <p:sldId id="256" r:id="rId3"/>
    <p:sldId id="257" r:id="rId4"/>
    <p:sldId id="258" r:id="rId5"/>
    <p:sldId id="480" r:id="rId6"/>
    <p:sldId id="534" r:id="rId7"/>
    <p:sldId id="385" r:id="rId8"/>
    <p:sldId id="484" r:id="rId9"/>
    <p:sldId id="384" r:id="rId10"/>
    <p:sldId id="450" r:id="rId11"/>
    <p:sldId id="447" r:id="rId12"/>
    <p:sldId id="448" r:id="rId13"/>
    <p:sldId id="462" r:id="rId14"/>
    <p:sldId id="440" r:id="rId15"/>
    <p:sldId id="538" r:id="rId16"/>
    <p:sldId id="262" r:id="rId17"/>
    <p:sldId id="526" r:id="rId18"/>
    <p:sldId id="527" r:id="rId19"/>
    <p:sldId id="540" r:id="rId20"/>
    <p:sldId id="529" r:id="rId21"/>
    <p:sldId id="528" r:id="rId22"/>
    <p:sldId id="537" r:id="rId23"/>
    <p:sldId id="542" r:id="rId24"/>
    <p:sldId id="544" r:id="rId25"/>
    <p:sldId id="543"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66" autoAdjust="0"/>
  </p:normalViewPr>
  <p:slideViewPr>
    <p:cSldViewPr snapToGrid="0">
      <p:cViewPr varScale="1">
        <p:scale>
          <a:sx n="61" d="100"/>
          <a:sy n="61" d="100"/>
        </p:scale>
        <p:origin x="8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CB51C-1801-4FE2-89AF-3FA851B6766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B8AFD9C-1A53-4732-8F67-3E5CE838E00B}">
      <dgm:prSet/>
      <dgm:spPr>
        <a:solidFill>
          <a:schemeClr val="accent2">
            <a:lumMod val="40000"/>
            <a:lumOff val="60000"/>
          </a:schemeClr>
        </a:solidFill>
      </dgm:spPr>
      <dgm:t>
        <a:bodyPr/>
        <a:lstStyle/>
        <a:p>
          <a:r>
            <a:rPr lang="pt-BR" dirty="0">
              <a:solidFill>
                <a:schemeClr val="tx1"/>
              </a:solidFill>
            </a:rPr>
            <a:t>I - </a:t>
          </a:r>
          <a:r>
            <a:rPr lang="pt-BR" b="1" dirty="0">
              <a:solidFill>
                <a:schemeClr val="tx1"/>
              </a:solidFill>
            </a:rPr>
            <a:t>no âmbito do domicílio ou da residência </a:t>
          </a:r>
          <a:r>
            <a:rPr lang="pt-BR" dirty="0">
              <a:solidFill>
                <a:schemeClr val="tx1"/>
              </a:solidFill>
            </a:rPr>
            <a:t>da criança e do adolescente, compreendida como o espaço de convívio permanente de pessoas, com ou sem vínculo familiar, inclusive as esporadicamente agregadas;</a:t>
          </a:r>
          <a:endParaRPr lang="en-US" dirty="0">
            <a:solidFill>
              <a:schemeClr val="tx1"/>
            </a:solidFill>
          </a:endParaRPr>
        </a:p>
      </dgm:t>
    </dgm:pt>
    <dgm:pt modelId="{9C3C26C6-E5E8-4605-ADC0-9CEF0057254C}" type="parTrans" cxnId="{D0A68DE7-B731-41B5-A051-6571E848BD56}">
      <dgm:prSet/>
      <dgm:spPr/>
      <dgm:t>
        <a:bodyPr/>
        <a:lstStyle/>
        <a:p>
          <a:endParaRPr lang="en-US"/>
        </a:p>
      </dgm:t>
    </dgm:pt>
    <dgm:pt modelId="{5DA4414D-9C60-4A5F-A5B6-A348995C88D7}" type="sibTrans" cxnId="{D0A68DE7-B731-41B5-A051-6571E848BD56}">
      <dgm:prSet/>
      <dgm:spPr/>
      <dgm:t>
        <a:bodyPr/>
        <a:lstStyle/>
        <a:p>
          <a:endParaRPr lang="en-US"/>
        </a:p>
      </dgm:t>
    </dgm:pt>
    <dgm:pt modelId="{5D778522-BEF3-4E3B-8EC5-CC37BEAC6D62}">
      <dgm:prSet/>
      <dgm:spPr>
        <a:solidFill>
          <a:schemeClr val="accent2">
            <a:lumMod val="40000"/>
            <a:lumOff val="60000"/>
          </a:schemeClr>
        </a:solidFill>
      </dgm:spPr>
      <dgm:t>
        <a:bodyPr/>
        <a:lstStyle/>
        <a:p>
          <a:r>
            <a:rPr lang="pt-BR" dirty="0">
              <a:solidFill>
                <a:schemeClr val="tx1"/>
              </a:solidFill>
            </a:rPr>
            <a:t>II - </a:t>
          </a:r>
          <a:r>
            <a:rPr lang="pt-BR" b="1" dirty="0">
              <a:solidFill>
                <a:schemeClr val="tx1"/>
              </a:solidFill>
            </a:rPr>
            <a:t>no âmbito da família</a:t>
          </a:r>
          <a:r>
            <a:rPr lang="pt-BR" dirty="0">
              <a:solidFill>
                <a:schemeClr val="tx1"/>
              </a:solidFill>
            </a:rPr>
            <a:t>, compreendida como a comunidade formada por indivíduos que compõem a família natural, ampliada ou substituta, por laços naturais, por afinidade ou por vontade expressa;</a:t>
          </a:r>
          <a:endParaRPr lang="en-US" dirty="0">
            <a:solidFill>
              <a:schemeClr val="tx1"/>
            </a:solidFill>
          </a:endParaRPr>
        </a:p>
      </dgm:t>
    </dgm:pt>
    <dgm:pt modelId="{205C13F4-CD86-494F-855D-44E72F249AB6}" type="parTrans" cxnId="{6C70BC6A-53D1-4D8D-AADA-45B13C4BFF45}">
      <dgm:prSet/>
      <dgm:spPr/>
      <dgm:t>
        <a:bodyPr/>
        <a:lstStyle/>
        <a:p>
          <a:endParaRPr lang="en-US"/>
        </a:p>
      </dgm:t>
    </dgm:pt>
    <dgm:pt modelId="{0D83E7BF-7234-4CAB-AF92-E9B7382E0F83}" type="sibTrans" cxnId="{6C70BC6A-53D1-4D8D-AADA-45B13C4BFF45}">
      <dgm:prSet/>
      <dgm:spPr/>
      <dgm:t>
        <a:bodyPr/>
        <a:lstStyle/>
        <a:p>
          <a:endParaRPr lang="en-US"/>
        </a:p>
      </dgm:t>
    </dgm:pt>
    <dgm:pt modelId="{BBF8B52E-2D6D-484B-811E-7FA263740D6D}">
      <dgm:prSet/>
      <dgm:spPr>
        <a:solidFill>
          <a:schemeClr val="accent2">
            <a:lumMod val="40000"/>
            <a:lumOff val="60000"/>
          </a:schemeClr>
        </a:solidFill>
      </dgm:spPr>
      <dgm:t>
        <a:bodyPr/>
        <a:lstStyle/>
        <a:p>
          <a:r>
            <a:rPr lang="pt-BR" dirty="0">
              <a:solidFill>
                <a:schemeClr val="tx1"/>
              </a:solidFill>
            </a:rPr>
            <a:t>III - em qualquer </a:t>
          </a:r>
          <a:r>
            <a:rPr lang="pt-BR" b="1" dirty="0">
              <a:solidFill>
                <a:schemeClr val="tx1"/>
              </a:solidFill>
            </a:rPr>
            <a:t>relação doméstica e familiar </a:t>
          </a:r>
          <a:r>
            <a:rPr lang="pt-BR" dirty="0">
              <a:solidFill>
                <a:schemeClr val="tx1"/>
              </a:solidFill>
            </a:rPr>
            <a:t>na qual o agressor conviva ou tenha convivido com a vítima, independentemente de coabitação.</a:t>
          </a:r>
          <a:endParaRPr lang="en-US" dirty="0">
            <a:solidFill>
              <a:schemeClr val="tx1"/>
            </a:solidFill>
          </a:endParaRPr>
        </a:p>
      </dgm:t>
    </dgm:pt>
    <dgm:pt modelId="{C312BFFB-FCE4-4631-91BC-2100F6FEC201}" type="parTrans" cxnId="{61D0E8E6-1D8D-45B6-972D-81B4DD169778}">
      <dgm:prSet/>
      <dgm:spPr/>
      <dgm:t>
        <a:bodyPr/>
        <a:lstStyle/>
        <a:p>
          <a:endParaRPr lang="en-US"/>
        </a:p>
      </dgm:t>
    </dgm:pt>
    <dgm:pt modelId="{ABFBBDAD-3A21-4415-AB1F-9A06B78ECD32}" type="sibTrans" cxnId="{61D0E8E6-1D8D-45B6-972D-81B4DD169778}">
      <dgm:prSet/>
      <dgm:spPr/>
      <dgm:t>
        <a:bodyPr/>
        <a:lstStyle/>
        <a:p>
          <a:endParaRPr lang="en-US"/>
        </a:p>
      </dgm:t>
    </dgm:pt>
    <dgm:pt modelId="{7815EFB3-36E9-4D5B-93C1-FBDA96B027D5}">
      <dgm:prSet/>
      <dgm:spPr>
        <a:solidFill>
          <a:schemeClr val="accent2">
            <a:lumMod val="75000"/>
          </a:schemeClr>
        </a:solidFill>
      </dgm:spPr>
      <dgm:t>
        <a:bodyPr/>
        <a:lstStyle/>
        <a:p>
          <a:r>
            <a:rPr lang="pt-BR" dirty="0"/>
            <a:t>Parágrafo único. </a:t>
          </a:r>
          <a:r>
            <a:rPr lang="pt-BR" b="1" dirty="0"/>
            <a:t>Para a caracterização da violência prevista no caput deste artigo, deverão ser observadas as definições estabelecidas na Lei nº 13.431, de 4 de abril de 2017</a:t>
          </a:r>
          <a:r>
            <a:rPr lang="pt-BR" u="sng" dirty="0"/>
            <a:t>.</a:t>
          </a:r>
          <a:endParaRPr lang="en-US" dirty="0"/>
        </a:p>
      </dgm:t>
    </dgm:pt>
    <dgm:pt modelId="{AD97CCA2-B3F1-4511-B7CA-883BDA359115}" type="parTrans" cxnId="{768E1E19-D511-4C62-B90B-3DAC0A054EC4}">
      <dgm:prSet/>
      <dgm:spPr/>
      <dgm:t>
        <a:bodyPr/>
        <a:lstStyle/>
        <a:p>
          <a:endParaRPr lang="en-US"/>
        </a:p>
      </dgm:t>
    </dgm:pt>
    <dgm:pt modelId="{48CE682F-5A8D-4B82-9FC0-CA2B99D16F6B}" type="sibTrans" cxnId="{768E1E19-D511-4C62-B90B-3DAC0A054EC4}">
      <dgm:prSet/>
      <dgm:spPr/>
      <dgm:t>
        <a:bodyPr/>
        <a:lstStyle/>
        <a:p>
          <a:endParaRPr lang="en-US"/>
        </a:p>
      </dgm:t>
    </dgm:pt>
    <dgm:pt modelId="{89A447B9-7F1A-465C-8BFB-7DF895BE17CA}" type="pres">
      <dgm:prSet presAssocID="{25ACB51C-1801-4FE2-89AF-3FA851B6766F}" presName="diagram" presStyleCnt="0">
        <dgm:presLayoutVars>
          <dgm:dir/>
          <dgm:resizeHandles val="exact"/>
        </dgm:presLayoutVars>
      </dgm:prSet>
      <dgm:spPr/>
    </dgm:pt>
    <dgm:pt modelId="{C743E175-62F5-47BC-A754-E08C3A499E55}" type="pres">
      <dgm:prSet presAssocID="{3B8AFD9C-1A53-4732-8F67-3E5CE838E00B}" presName="node" presStyleLbl="node1" presStyleIdx="0" presStyleCnt="4">
        <dgm:presLayoutVars>
          <dgm:bulletEnabled val="1"/>
        </dgm:presLayoutVars>
      </dgm:prSet>
      <dgm:spPr/>
    </dgm:pt>
    <dgm:pt modelId="{11C427DF-359F-42CF-8210-3E6144CB5A99}" type="pres">
      <dgm:prSet presAssocID="{5DA4414D-9C60-4A5F-A5B6-A348995C88D7}" presName="sibTrans" presStyleCnt="0"/>
      <dgm:spPr/>
    </dgm:pt>
    <dgm:pt modelId="{A01ADB3F-C200-4CC1-98B9-A962F6A8580C}" type="pres">
      <dgm:prSet presAssocID="{5D778522-BEF3-4E3B-8EC5-CC37BEAC6D62}" presName="node" presStyleLbl="node1" presStyleIdx="1" presStyleCnt="4">
        <dgm:presLayoutVars>
          <dgm:bulletEnabled val="1"/>
        </dgm:presLayoutVars>
      </dgm:prSet>
      <dgm:spPr/>
    </dgm:pt>
    <dgm:pt modelId="{87733AB5-C522-42C2-A391-7502F084334D}" type="pres">
      <dgm:prSet presAssocID="{0D83E7BF-7234-4CAB-AF92-E9B7382E0F83}" presName="sibTrans" presStyleCnt="0"/>
      <dgm:spPr/>
    </dgm:pt>
    <dgm:pt modelId="{27C73F68-60D5-4ADA-9B8A-76333C8AF911}" type="pres">
      <dgm:prSet presAssocID="{BBF8B52E-2D6D-484B-811E-7FA263740D6D}" presName="node" presStyleLbl="node1" presStyleIdx="2" presStyleCnt="4">
        <dgm:presLayoutVars>
          <dgm:bulletEnabled val="1"/>
        </dgm:presLayoutVars>
      </dgm:prSet>
      <dgm:spPr/>
    </dgm:pt>
    <dgm:pt modelId="{C9EBB265-9590-45AB-8E6D-72730ED4C773}" type="pres">
      <dgm:prSet presAssocID="{ABFBBDAD-3A21-4415-AB1F-9A06B78ECD32}" presName="sibTrans" presStyleCnt="0"/>
      <dgm:spPr/>
    </dgm:pt>
    <dgm:pt modelId="{7E7C4553-79B9-4F17-AF0B-5B7E509F00B2}" type="pres">
      <dgm:prSet presAssocID="{7815EFB3-36E9-4D5B-93C1-FBDA96B027D5}" presName="node" presStyleLbl="node1" presStyleIdx="3" presStyleCnt="4">
        <dgm:presLayoutVars>
          <dgm:bulletEnabled val="1"/>
        </dgm:presLayoutVars>
      </dgm:prSet>
      <dgm:spPr/>
    </dgm:pt>
  </dgm:ptLst>
  <dgm:cxnLst>
    <dgm:cxn modelId="{768E1E19-D511-4C62-B90B-3DAC0A054EC4}" srcId="{25ACB51C-1801-4FE2-89AF-3FA851B6766F}" destId="{7815EFB3-36E9-4D5B-93C1-FBDA96B027D5}" srcOrd="3" destOrd="0" parTransId="{AD97CCA2-B3F1-4511-B7CA-883BDA359115}" sibTransId="{48CE682F-5A8D-4B82-9FC0-CA2B99D16F6B}"/>
    <dgm:cxn modelId="{A2053E2C-13BF-46AC-ADAB-7D151FF118F8}" type="presOf" srcId="{3B8AFD9C-1A53-4732-8F67-3E5CE838E00B}" destId="{C743E175-62F5-47BC-A754-E08C3A499E55}" srcOrd="0" destOrd="0" presId="urn:microsoft.com/office/officeart/2005/8/layout/default"/>
    <dgm:cxn modelId="{8FCE153A-6DC3-4CEF-B3B1-6A74BBBB5574}" type="presOf" srcId="{25ACB51C-1801-4FE2-89AF-3FA851B6766F}" destId="{89A447B9-7F1A-465C-8BFB-7DF895BE17CA}" srcOrd="0" destOrd="0" presId="urn:microsoft.com/office/officeart/2005/8/layout/default"/>
    <dgm:cxn modelId="{6C70BC6A-53D1-4D8D-AADA-45B13C4BFF45}" srcId="{25ACB51C-1801-4FE2-89AF-3FA851B6766F}" destId="{5D778522-BEF3-4E3B-8EC5-CC37BEAC6D62}" srcOrd="1" destOrd="0" parTransId="{205C13F4-CD86-494F-855D-44E72F249AB6}" sibTransId="{0D83E7BF-7234-4CAB-AF92-E9B7382E0F83}"/>
    <dgm:cxn modelId="{48C86C77-B7C3-45AF-A8D3-446843EF0177}" type="presOf" srcId="{7815EFB3-36E9-4D5B-93C1-FBDA96B027D5}" destId="{7E7C4553-79B9-4F17-AF0B-5B7E509F00B2}" srcOrd="0" destOrd="0" presId="urn:microsoft.com/office/officeart/2005/8/layout/default"/>
    <dgm:cxn modelId="{295BB178-A91B-42CF-B6A9-82B5DE8551F4}" type="presOf" srcId="{5D778522-BEF3-4E3B-8EC5-CC37BEAC6D62}" destId="{A01ADB3F-C200-4CC1-98B9-A962F6A8580C}" srcOrd="0" destOrd="0" presId="urn:microsoft.com/office/officeart/2005/8/layout/default"/>
    <dgm:cxn modelId="{0E1E0EAA-2E8D-40B3-9B77-0CA9303096D2}" type="presOf" srcId="{BBF8B52E-2D6D-484B-811E-7FA263740D6D}" destId="{27C73F68-60D5-4ADA-9B8A-76333C8AF911}" srcOrd="0" destOrd="0" presId="urn:microsoft.com/office/officeart/2005/8/layout/default"/>
    <dgm:cxn modelId="{61D0E8E6-1D8D-45B6-972D-81B4DD169778}" srcId="{25ACB51C-1801-4FE2-89AF-3FA851B6766F}" destId="{BBF8B52E-2D6D-484B-811E-7FA263740D6D}" srcOrd="2" destOrd="0" parTransId="{C312BFFB-FCE4-4631-91BC-2100F6FEC201}" sibTransId="{ABFBBDAD-3A21-4415-AB1F-9A06B78ECD32}"/>
    <dgm:cxn modelId="{D0A68DE7-B731-41B5-A051-6571E848BD56}" srcId="{25ACB51C-1801-4FE2-89AF-3FA851B6766F}" destId="{3B8AFD9C-1A53-4732-8F67-3E5CE838E00B}" srcOrd="0" destOrd="0" parTransId="{9C3C26C6-E5E8-4605-ADC0-9CEF0057254C}" sibTransId="{5DA4414D-9C60-4A5F-A5B6-A348995C88D7}"/>
    <dgm:cxn modelId="{802CFB0A-F15D-4388-94B1-FAD18DD4494C}" type="presParOf" srcId="{89A447B9-7F1A-465C-8BFB-7DF895BE17CA}" destId="{C743E175-62F5-47BC-A754-E08C3A499E55}" srcOrd="0" destOrd="0" presId="urn:microsoft.com/office/officeart/2005/8/layout/default"/>
    <dgm:cxn modelId="{BA7B587E-6C93-4E62-90F0-1ABFE949E37B}" type="presParOf" srcId="{89A447B9-7F1A-465C-8BFB-7DF895BE17CA}" destId="{11C427DF-359F-42CF-8210-3E6144CB5A99}" srcOrd="1" destOrd="0" presId="urn:microsoft.com/office/officeart/2005/8/layout/default"/>
    <dgm:cxn modelId="{8F891F14-3409-4585-A081-D58CD4011C86}" type="presParOf" srcId="{89A447B9-7F1A-465C-8BFB-7DF895BE17CA}" destId="{A01ADB3F-C200-4CC1-98B9-A962F6A8580C}" srcOrd="2" destOrd="0" presId="urn:microsoft.com/office/officeart/2005/8/layout/default"/>
    <dgm:cxn modelId="{6044BDE3-048B-4F36-A3CE-E52427D50AA5}" type="presParOf" srcId="{89A447B9-7F1A-465C-8BFB-7DF895BE17CA}" destId="{87733AB5-C522-42C2-A391-7502F084334D}" srcOrd="3" destOrd="0" presId="urn:microsoft.com/office/officeart/2005/8/layout/default"/>
    <dgm:cxn modelId="{3E523C07-E4E0-4DDE-B2FE-C2671D9B49F6}" type="presParOf" srcId="{89A447B9-7F1A-465C-8BFB-7DF895BE17CA}" destId="{27C73F68-60D5-4ADA-9B8A-76333C8AF911}" srcOrd="4" destOrd="0" presId="urn:microsoft.com/office/officeart/2005/8/layout/default"/>
    <dgm:cxn modelId="{5CB7DCC6-EEC1-4A4E-8993-5BC7DB3D0D99}" type="presParOf" srcId="{89A447B9-7F1A-465C-8BFB-7DF895BE17CA}" destId="{C9EBB265-9590-45AB-8E6D-72730ED4C773}" srcOrd="5" destOrd="0" presId="urn:microsoft.com/office/officeart/2005/8/layout/default"/>
    <dgm:cxn modelId="{CDCB6AD8-C109-4A1B-A914-008B096FC716}" type="presParOf" srcId="{89A447B9-7F1A-465C-8BFB-7DF895BE17CA}" destId="{7E7C4553-79B9-4F17-AF0B-5B7E509F00B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107C6-69CD-4FA8-BF79-094D870663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17728B-D96B-4E8B-AEAD-2617D9C9DEE2}">
      <dgm:prSet/>
      <dgm:spPr>
        <a:solidFill>
          <a:schemeClr val="accent2">
            <a:lumMod val="60000"/>
            <a:lumOff val="40000"/>
          </a:schemeClr>
        </a:solidFill>
      </dgm:spPr>
      <dgm:t>
        <a:bodyPr/>
        <a:lstStyle/>
        <a:p>
          <a:pPr algn="ctr"/>
          <a:r>
            <a:rPr lang="en-US" b="0" i="0" baseline="0">
              <a:solidFill>
                <a:schemeClr val="tx1"/>
              </a:solidFill>
            </a:rPr>
            <a:t>Art. 4º Para os efeitos desta Lei, sem prejuízo da tipificação das condutas criminosas, são formas de violência:</a:t>
          </a:r>
          <a:endParaRPr lang="en-US">
            <a:solidFill>
              <a:schemeClr val="tx1"/>
            </a:solidFill>
          </a:endParaRPr>
        </a:p>
      </dgm:t>
    </dgm:pt>
    <dgm:pt modelId="{8DB5809E-55F1-4D28-807C-D2B063F3D856}" type="parTrans" cxnId="{318BAE11-3A67-46D5-BB97-62646D839680}">
      <dgm:prSet/>
      <dgm:spPr/>
      <dgm:t>
        <a:bodyPr/>
        <a:lstStyle/>
        <a:p>
          <a:endParaRPr lang="en-US"/>
        </a:p>
      </dgm:t>
    </dgm:pt>
    <dgm:pt modelId="{2C01130E-8A2A-4988-A781-CCC5B0547333}" type="sibTrans" cxnId="{318BAE11-3A67-46D5-BB97-62646D839680}">
      <dgm:prSet/>
      <dgm:spPr/>
      <dgm:t>
        <a:bodyPr/>
        <a:lstStyle/>
        <a:p>
          <a:endParaRPr lang="en-US"/>
        </a:p>
      </dgm:t>
    </dgm:pt>
    <dgm:pt modelId="{DB3F7EEA-3900-401E-AF7A-2E71FD6EB4C6}">
      <dgm:prSet/>
      <dgm:spPr>
        <a:solidFill>
          <a:schemeClr val="accent2">
            <a:lumMod val="60000"/>
            <a:lumOff val="40000"/>
          </a:schemeClr>
        </a:solidFill>
      </dgm:spPr>
      <dgm:t>
        <a:bodyPr/>
        <a:lstStyle/>
        <a:p>
          <a:pPr algn="ctr"/>
          <a:r>
            <a:rPr lang="en-US" b="0" i="0" baseline="0">
              <a:solidFill>
                <a:schemeClr val="tx1"/>
              </a:solidFill>
            </a:rPr>
            <a:t>I - violência física...</a:t>
          </a:r>
          <a:endParaRPr lang="en-US">
            <a:solidFill>
              <a:schemeClr val="tx1"/>
            </a:solidFill>
          </a:endParaRPr>
        </a:p>
      </dgm:t>
    </dgm:pt>
    <dgm:pt modelId="{8A7AB049-786E-4E1D-9E82-962A8726FD8F}" type="parTrans" cxnId="{9120959C-10A3-4BBF-B50D-DB57354D678A}">
      <dgm:prSet/>
      <dgm:spPr/>
      <dgm:t>
        <a:bodyPr/>
        <a:lstStyle/>
        <a:p>
          <a:endParaRPr lang="en-US"/>
        </a:p>
      </dgm:t>
    </dgm:pt>
    <dgm:pt modelId="{5C5AA3FA-5DE5-455E-ADEC-C3D0C1024E48}" type="sibTrans" cxnId="{9120959C-10A3-4BBF-B50D-DB57354D678A}">
      <dgm:prSet/>
      <dgm:spPr/>
      <dgm:t>
        <a:bodyPr/>
        <a:lstStyle/>
        <a:p>
          <a:endParaRPr lang="en-US"/>
        </a:p>
      </dgm:t>
    </dgm:pt>
    <dgm:pt modelId="{8FCF8B11-1268-4436-A5FA-2C55604DD520}">
      <dgm:prSet/>
      <dgm:spPr>
        <a:solidFill>
          <a:schemeClr val="accent2">
            <a:lumMod val="60000"/>
            <a:lumOff val="40000"/>
          </a:schemeClr>
        </a:solidFill>
      </dgm:spPr>
      <dgm:t>
        <a:bodyPr/>
        <a:lstStyle/>
        <a:p>
          <a:pPr algn="ctr"/>
          <a:r>
            <a:rPr lang="en-US" b="0" i="0" baseline="0">
              <a:solidFill>
                <a:schemeClr val="tx1"/>
              </a:solidFill>
            </a:rPr>
            <a:t>II - violência psicológica... </a:t>
          </a:r>
          <a:endParaRPr lang="en-US">
            <a:solidFill>
              <a:schemeClr val="tx1"/>
            </a:solidFill>
          </a:endParaRPr>
        </a:p>
      </dgm:t>
    </dgm:pt>
    <dgm:pt modelId="{AD1EF4D2-BD6A-4B3B-B64F-3399BC45167D}" type="parTrans" cxnId="{2B0DFFF5-FAF4-4529-BFEE-7D3BCB9E6DD3}">
      <dgm:prSet/>
      <dgm:spPr/>
      <dgm:t>
        <a:bodyPr/>
        <a:lstStyle/>
        <a:p>
          <a:endParaRPr lang="en-US"/>
        </a:p>
      </dgm:t>
    </dgm:pt>
    <dgm:pt modelId="{8CD6EBAA-9776-401A-85A7-247F896768C6}" type="sibTrans" cxnId="{2B0DFFF5-FAF4-4529-BFEE-7D3BCB9E6DD3}">
      <dgm:prSet/>
      <dgm:spPr/>
      <dgm:t>
        <a:bodyPr/>
        <a:lstStyle/>
        <a:p>
          <a:endParaRPr lang="en-US"/>
        </a:p>
      </dgm:t>
    </dgm:pt>
    <dgm:pt modelId="{39261BB7-2491-48AF-A9A7-8BD72E0AD96E}">
      <dgm:prSet/>
      <dgm:spPr>
        <a:solidFill>
          <a:schemeClr val="accent2">
            <a:lumMod val="60000"/>
            <a:lumOff val="40000"/>
          </a:schemeClr>
        </a:solidFill>
      </dgm:spPr>
      <dgm:t>
        <a:bodyPr/>
        <a:lstStyle/>
        <a:p>
          <a:pPr algn="ctr"/>
          <a:r>
            <a:rPr lang="en-US" b="0" i="0" baseline="0">
              <a:solidFill>
                <a:schemeClr val="tx1"/>
              </a:solidFill>
            </a:rPr>
            <a:t>III - violência sexual...</a:t>
          </a:r>
          <a:endParaRPr lang="en-US">
            <a:solidFill>
              <a:schemeClr val="tx1"/>
            </a:solidFill>
          </a:endParaRPr>
        </a:p>
      </dgm:t>
    </dgm:pt>
    <dgm:pt modelId="{FCC2D29C-958F-47E8-B67E-15E06F346830}" type="parTrans" cxnId="{3A856676-AFC0-41CF-85EA-AD58B9B3E8C0}">
      <dgm:prSet/>
      <dgm:spPr/>
      <dgm:t>
        <a:bodyPr/>
        <a:lstStyle/>
        <a:p>
          <a:endParaRPr lang="en-US"/>
        </a:p>
      </dgm:t>
    </dgm:pt>
    <dgm:pt modelId="{03EBFBE1-FA68-47F0-B22B-A4A9DEC88264}" type="sibTrans" cxnId="{3A856676-AFC0-41CF-85EA-AD58B9B3E8C0}">
      <dgm:prSet/>
      <dgm:spPr/>
      <dgm:t>
        <a:bodyPr/>
        <a:lstStyle/>
        <a:p>
          <a:endParaRPr lang="en-US"/>
        </a:p>
      </dgm:t>
    </dgm:pt>
    <dgm:pt modelId="{001A2937-562D-4C7B-BA2D-170996378CB4}">
      <dgm:prSet/>
      <dgm:spPr>
        <a:solidFill>
          <a:schemeClr val="accent2">
            <a:lumMod val="60000"/>
            <a:lumOff val="40000"/>
          </a:schemeClr>
        </a:solidFill>
      </dgm:spPr>
      <dgm:t>
        <a:bodyPr/>
        <a:lstStyle/>
        <a:p>
          <a:pPr algn="ctr"/>
          <a:r>
            <a:rPr lang="en-US" b="0" i="0" baseline="0">
              <a:solidFill>
                <a:schemeClr val="tx1"/>
              </a:solidFill>
            </a:rPr>
            <a:t>IV - violência institucional, entendida como a praticada por instituição pública ou conveniada, inclusive quando gerar revitimização.</a:t>
          </a:r>
          <a:endParaRPr lang="en-US">
            <a:solidFill>
              <a:schemeClr val="tx1"/>
            </a:solidFill>
          </a:endParaRPr>
        </a:p>
      </dgm:t>
    </dgm:pt>
    <dgm:pt modelId="{0DA6E91D-48B5-4511-860B-457175C46628}" type="parTrans" cxnId="{C169D569-46BE-4183-BEBD-4ABD66D1AEFC}">
      <dgm:prSet/>
      <dgm:spPr/>
      <dgm:t>
        <a:bodyPr/>
        <a:lstStyle/>
        <a:p>
          <a:endParaRPr lang="en-US"/>
        </a:p>
      </dgm:t>
    </dgm:pt>
    <dgm:pt modelId="{F147FB35-7EEA-4A2B-83D0-87085E2DCC5C}" type="sibTrans" cxnId="{C169D569-46BE-4183-BEBD-4ABD66D1AEFC}">
      <dgm:prSet/>
      <dgm:spPr/>
      <dgm:t>
        <a:bodyPr/>
        <a:lstStyle/>
        <a:p>
          <a:endParaRPr lang="en-US"/>
        </a:p>
      </dgm:t>
    </dgm:pt>
    <dgm:pt modelId="{911231D6-D70F-4736-B673-2D8100E8EFFB}">
      <dgm:prSet/>
      <dgm:spPr>
        <a:solidFill>
          <a:schemeClr val="accent2">
            <a:lumMod val="60000"/>
            <a:lumOff val="40000"/>
          </a:schemeClr>
        </a:solidFill>
      </dgm:spPr>
      <dgm:t>
        <a:bodyPr/>
        <a:lstStyle/>
        <a:p>
          <a:pPr algn="ctr"/>
          <a:r>
            <a:rPr lang="pt-BR">
              <a:solidFill>
                <a:schemeClr val="tx1"/>
              </a:solidFill>
            </a:rPr>
            <a:t>V - violência patrimonial, entendida como qualquer conduta que configure retenção, subtração, destruição parcial ou total de seus documentos pessoais, bens, valores e direitos ou recursos econômicos, incluídos os destinados a satisfazer suas necessidades, desde que a medida não se enquadre como educacional.</a:t>
          </a:r>
          <a:endParaRPr lang="en-US">
            <a:solidFill>
              <a:schemeClr val="tx1"/>
            </a:solidFill>
          </a:endParaRPr>
        </a:p>
      </dgm:t>
    </dgm:pt>
    <dgm:pt modelId="{4F59AB30-CA7B-404B-B974-7EC7B583C22C}" type="parTrans" cxnId="{67481DE1-2241-4ACA-8861-AF8E59D7E4F3}">
      <dgm:prSet/>
      <dgm:spPr/>
      <dgm:t>
        <a:bodyPr/>
        <a:lstStyle/>
        <a:p>
          <a:endParaRPr lang="en-US"/>
        </a:p>
      </dgm:t>
    </dgm:pt>
    <dgm:pt modelId="{5C367416-24B9-4F47-AC94-71359EE90FD0}" type="sibTrans" cxnId="{67481DE1-2241-4ACA-8861-AF8E59D7E4F3}">
      <dgm:prSet/>
      <dgm:spPr/>
      <dgm:t>
        <a:bodyPr/>
        <a:lstStyle/>
        <a:p>
          <a:endParaRPr lang="en-US"/>
        </a:p>
      </dgm:t>
    </dgm:pt>
    <dgm:pt modelId="{2DB444A3-B480-412C-91E1-D4B7CE40F5AD}" type="pres">
      <dgm:prSet presAssocID="{950107C6-69CD-4FA8-BF79-094D870663FB}" presName="diagram" presStyleCnt="0">
        <dgm:presLayoutVars>
          <dgm:dir/>
          <dgm:resizeHandles val="exact"/>
        </dgm:presLayoutVars>
      </dgm:prSet>
      <dgm:spPr/>
    </dgm:pt>
    <dgm:pt modelId="{9A19B7EB-24F7-4F16-B8BB-744EBB42FC7D}" type="pres">
      <dgm:prSet presAssocID="{1617728B-D96B-4E8B-AEAD-2617D9C9DEE2}" presName="node" presStyleLbl="node1" presStyleIdx="0" presStyleCnt="6">
        <dgm:presLayoutVars>
          <dgm:bulletEnabled val="1"/>
        </dgm:presLayoutVars>
      </dgm:prSet>
      <dgm:spPr/>
    </dgm:pt>
    <dgm:pt modelId="{DE865219-3484-481D-A2F2-AB713DA80BCC}" type="pres">
      <dgm:prSet presAssocID="{2C01130E-8A2A-4988-A781-CCC5B0547333}" presName="sibTrans" presStyleCnt="0"/>
      <dgm:spPr/>
    </dgm:pt>
    <dgm:pt modelId="{35CA493B-9D49-4308-A3A7-D24DEEBEC467}" type="pres">
      <dgm:prSet presAssocID="{DB3F7EEA-3900-401E-AF7A-2E71FD6EB4C6}" presName="node" presStyleLbl="node1" presStyleIdx="1" presStyleCnt="6">
        <dgm:presLayoutVars>
          <dgm:bulletEnabled val="1"/>
        </dgm:presLayoutVars>
      </dgm:prSet>
      <dgm:spPr/>
    </dgm:pt>
    <dgm:pt modelId="{A0BD1FEC-DF98-4BEC-9E73-E350528D3D8C}" type="pres">
      <dgm:prSet presAssocID="{5C5AA3FA-5DE5-455E-ADEC-C3D0C1024E48}" presName="sibTrans" presStyleCnt="0"/>
      <dgm:spPr/>
    </dgm:pt>
    <dgm:pt modelId="{B8FF758C-96F7-48A8-9FBD-2EBD4EBFF1E3}" type="pres">
      <dgm:prSet presAssocID="{8FCF8B11-1268-4436-A5FA-2C55604DD520}" presName="node" presStyleLbl="node1" presStyleIdx="2" presStyleCnt="6">
        <dgm:presLayoutVars>
          <dgm:bulletEnabled val="1"/>
        </dgm:presLayoutVars>
      </dgm:prSet>
      <dgm:spPr/>
    </dgm:pt>
    <dgm:pt modelId="{CC2F8B69-F159-41DE-A1E2-8B4E19C022FA}" type="pres">
      <dgm:prSet presAssocID="{8CD6EBAA-9776-401A-85A7-247F896768C6}" presName="sibTrans" presStyleCnt="0"/>
      <dgm:spPr/>
    </dgm:pt>
    <dgm:pt modelId="{663D3AA6-D2EB-40AE-8D61-7C59E5CD7D0D}" type="pres">
      <dgm:prSet presAssocID="{39261BB7-2491-48AF-A9A7-8BD72E0AD96E}" presName="node" presStyleLbl="node1" presStyleIdx="3" presStyleCnt="6">
        <dgm:presLayoutVars>
          <dgm:bulletEnabled val="1"/>
        </dgm:presLayoutVars>
      </dgm:prSet>
      <dgm:spPr/>
    </dgm:pt>
    <dgm:pt modelId="{5DF0673F-6817-4DD1-91E4-CD1A3D0FB979}" type="pres">
      <dgm:prSet presAssocID="{03EBFBE1-FA68-47F0-B22B-A4A9DEC88264}" presName="sibTrans" presStyleCnt="0"/>
      <dgm:spPr/>
    </dgm:pt>
    <dgm:pt modelId="{97BEAF54-A4C1-4FAB-B4AC-EA3B35A1BB41}" type="pres">
      <dgm:prSet presAssocID="{001A2937-562D-4C7B-BA2D-170996378CB4}" presName="node" presStyleLbl="node1" presStyleIdx="4" presStyleCnt="6">
        <dgm:presLayoutVars>
          <dgm:bulletEnabled val="1"/>
        </dgm:presLayoutVars>
      </dgm:prSet>
      <dgm:spPr/>
    </dgm:pt>
    <dgm:pt modelId="{06C1B69C-0623-46D7-9000-B4F27E4E98C2}" type="pres">
      <dgm:prSet presAssocID="{F147FB35-7EEA-4A2B-83D0-87085E2DCC5C}" presName="sibTrans" presStyleCnt="0"/>
      <dgm:spPr/>
    </dgm:pt>
    <dgm:pt modelId="{8B58FEBE-A3E4-4D6A-9874-7BF56A374B4A}" type="pres">
      <dgm:prSet presAssocID="{911231D6-D70F-4736-B673-2D8100E8EFFB}" presName="node" presStyleLbl="node1" presStyleIdx="5" presStyleCnt="6">
        <dgm:presLayoutVars>
          <dgm:bulletEnabled val="1"/>
        </dgm:presLayoutVars>
      </dgm:prSet>
      <dgm:spPr/>
    </dgm:pt>
  </dgm:ptLst>
  <dgm:cxnLst>
    <dgm:cxn modelId="{318BAE11-3A67-46D5-BB97-62646D839680}" srcId="{950107C6-69CD-4FA8-BF79-094D870663FB}" destId="{1617728B-D96B-4E8B-AEAD-2617D9C9DEE2}" srcOrd="0" destOrd="0" parTransId="{8DB5809E-55F1-4D28-807C-D2B063F3D856}" sibTransId="{2C01130E-8A2A-4988-A781-CCC5B0547333}"/>
    <dgm:cxn modelId="{5E795A14-54A9-4AA1-9564-79C8C26099C2}" type="presOf" srcId="{1617728B-D96B-4E8B-AEAD-2617D9C9DEE2}" destId="{9A19B7EB-24F7-4F16-B8BB-744EBB42FC7D}" srcOrd="0" destOrd="0" presId="urn:microsoft.com/office/officeart/2005/8/layout/default"/>
    <dgm:cxn modelId="{C169D569-46BE-4183-BEBD-4ABD66D1AEFC}" srcId="{950107C6-69CD-4FA8-BF79-094D870663FB}" destId="{001A2937-562D-4C7B-BA2D-170996378CB4}" srcOrd="4" destOrd="0" parTransId="{0DA6E91D-48B5-4511-860B-457175C46628}" sibTransId="{F147FB35-7EEA-4A2B-83D0-87085E2DCC5C}"/>
    <dgm:cxn modelId="{B9951C6E-DC4B-4C29-BBA8-CEC789CFC28D}" type="presOf" srcId="{8FCF8B11-1268-4436-A5FA-2C55604DD520}" destId="{B8FF758C-96F7-48A8-9FBD-2EBD4EBFF1E3}" srcOrd="0" destOrd="0" presId="urn:microsoft.com/office/officeart/2005/8/layout/default"/>
    <dgm:cxn modelId="{3A856676-AFC0-41CF-85EA-AD58B9B3E8C0}" srcId="{950107C6-69CD-4FA8-BF79-094D870663FB}" destId="{39261BB7-2491-48AF-A9A7-8BD72E0AD96E}" srcOrd="3" destOrd="0" parTransId="{FCC2D29C-958F-47E8-B67E-15E06F346830}" sibTransId="{03EBFBE1-FA68-47F0-B22B-A4A9DEC88264}"/>
    <dgm:cxn modelId="{80B3357C-7C74-4694-BAD5-93CB894C5D4C}" type="presOf" srcId="{DB3F7EEA-3900-401E-AF7A-2E71FD6EB4C6}" destId="{35CA493B-9D49-4308-A3A7-D24DEEBEC467}" srcOrd="0" destOrd="0" presId="urn:microsoft.com/office/officeart/2005/8/layout/default"/>
    <dgm:cxn modelId="{C6B3918E-CBD5-41ED-9954-436C7725075A}" type="presOf" srcId="{950107C6-69CD-4FA8-BF79-094D870663FB}" destId="{2DB444A3-B480-412C-91E1-D4B7CE40F5AD}" srcOrd="0" destOrd="0" presId="urn:microsoft.com/office/officeart/2005/8/layout/default"/>
    <dgm:cxn modelId="{9120959C-10A3-4BBF-B50D-DB57354D678A}" srcId="{950107C6-69CD-4FA8-BF79-094D870663FB}" destId="{DB3F7EEA-3900-401E-AF7A-2E71FD6EB4C6}" srcOrd="1" destOrd="0" parTransId="{8A7AB049-786E-4E1D-9E82-962A8726FD8F}" sibTransId="{5C5AA3FA-5DE5-455E-ADEC-C3D0C1024E48}"/>
    <dgm:cxn modelId="{945166E0-5808-420D-BB60-E17D8A985C96}" type="presOf" srcId="{39261BB7-2491-48AF-A9A7-8BD72E0AD96E}" destId="{663D3AA6-D2EB-40AE-8D61-7C59E5CD7D0D}" srcOrd="0" destOrd="0" presId="urn:microsoft.com/office/officeart/2005/8/layout/default"/>
    <dgm:cxn modelId="{67481DE1-2241-4ACA-8861-AF8E59D7E4F3}" srcId="{950107C6-69CD-4FA8-BF79-094D870663FB}" destId="{911231D6-D70F-4736-B673-2D8100E8EFFB}" srcOrd="5" destOrd="0" parTransId="{4F59AB30-CA7B-404B-B974-7EC7B583C22C}" sibTransId="{5C367416-24B9-4F47-AC94-71359EE90FD0}"/>
    <dgm:cxn modelId="{17097CEA-20A4-4EF7-BA75-80D2360A1560}" type="presOf" srcId="{911231D6-D70F-4736-B673-2D8100E8EFFB}" destId="{8B58FEBE-A3E4-4D6A-9874-7BF56A374B4A}" srcOrd="0" destOrd="0" presId="urn:microsoft.com/office/officeart/2005/8/layout/default"/>
    <dgm:cxn modelId="{98E81FEC-FA6D-4CF3-9E30-8372251D6E55}" type="presOf" srcId="{001A2937-562D-4C7B-BA2D-170996378CB4}" destId="{97BEAF54-A4C1-4FAB-B4AC-EA3B35A1BB41}" srcOrd="0" destOrd="0" presId="urn:microsoft.com/office/officeart/2005/8/layout/default"/>
    <dgm:cxn modelId="{2B0DFFF5-FAF4-4529-BFEE-7D3BCB9E6DD3}" srcId="{950107C6-69CD-4FA8-BF79-094D870663FB}" destId="{8FCF8B11-1268-4436-A5FA-2C55604DD520}" srcOrd="2" destOrd="0" parTransId="{AD1EF4D2-BD6A-4B3B-B64F-3399BC45167D}" sibTransId="{8CD6EBAA-9776-401A-85A7-247F896768C6}"/>
    <dgm:cxn modelId="{F983A947-75E9-4865-AA1D-997D7D721E5C}" type="presParOf" srcId="{2DB444A3-B480-412C-91E1-D4B7CE40F5AD}" destId="{9A19B7EB-24F7-4F16-B8BB-744EBB42FC7D}" srcOrd="0" destOrd="0" presId="urn:microsoft.com/office/officeart/2005/8/layout/default"/>
    <dgm:cxn modelId="{74841FF1-AC10-4695-B091-4F44CC749E84}" type="presParOf" srcId="{2DB444A3-B480-412C-91E1-D4B7CE40F5AD}" destId="{DE865219-3484-481D-A2F2-AB713DA80BCC}" srcOrd="1" destOrd="0" presId="urn:microsoft.com/office/officeart/2005/8/layout/default"/>
    <dgm:cxn modelId="{B86A1630-EB6B-4B26-B424-F5373C010905}" type="presParOf" srcId="{2DB444A3-B480-412C-91E1-D4B7CE40F5AD}" destId="{35CA493B-9D49-4308-A3A7-D24DEEBEC467}" srcOrd="2" destOrd="0" presId="urn:microsoft.com/office/officeart/2005/8/layout/default"/>
    <dgm:cxn modelId="{8CC8C201-C12D-4D75-BE7D-C3ECEA78E51D}" type="presParOf" srcId="{2DB444A3-B480-412C-91E1-D4B7CE40F5AD}" destId="{A0BD1FEC-DF98-4BEC-9E73-E350528D3D8C}" srcOrd="3" destOrd="0" presId="urn:microsoft.com/office/officeart/2005/8/layout/default"/>
    <dgm:cxn modelId="{23DAFAAB-3CDF-4FE3-B7AC-B5764141C2C3}" type="presParOf" srcId="{2DB444A3-B480-412C-91E1-D4B7CE40F5AD}" destId="{B8FF758C-96F7-48A8-9FBD-2EBD4EBFF1E3}" srcOrd="4" destOrd="0" presId="urn:microsoft.com/office/officeart/2005/8/layout/default"/>
    <dgm:cxn modelId="{F7FE2453-2912-43B1-A74D-24B07C61C9AF}" type="presParOf" srcId="{2DB444A3-B480-412C-91E1-D4B7CE40F5AD}" destId="{CC2F8B69-F159-41DE-A1E2-8B4E19C022FA}" srcOrd="5" destOrd="0" presId="urn:microsoft.com/office/officeart/2005/8/layout/default"/>
    <dgm:cxn modelId="{0BF5C25B-AF1D-4542-BBEE-CEB11123C3E1}" type="presParOf" srcId="{2DB444A3-B480-412C-91E1-D4B7CE40F5AD}" destId="{663D3AA6-D2EB-40AE-8D61-7C59E5CD7D0D}" srcOrd="6" destOrd="0" presId="urn:microsoft.com/office/officeart/2005/8/layout/default"/>
    <dgm:cxn modelId="{9B6BD4B8-5793-40AE-8999-5F2A46AC0569}" type="presParOf" srcId="{2DB444A3-B480-412C-91E1-D4B7CE40F5AD}" destId="{5DF0673F-6817-4DD1-91E4-CD1A3D0FB979}" srcOrd="7" destOrd="0" presId="urn:microsoft.com/office/officeart/2005/8/layout/default"/>
    <dgm:cxn modelId="{951A421C-0D7C-49AE-ADF2-6C01EAC89D6F}" type="presParOf" srcId="{2DB444A3-B480-412C-91E1-D4B7CE40F5AD}" destId="{97BEAF54-A4C1-4FAB-B4AC-EA3B35A1BB41}" srcOrd="8" destOrd="0" presId="urn:microsoft.com/office/officeart/2005/8/layout/default"/>
    <dgm:cxn modelId="{24267C48-1417-4284-9AAD-8C2EA35D08E7}" type="presParOf" srcId="{2DB444A3-B480-412C-91E1-D4B7CE40F5AD}" destId="{06C1B69C-0623-46D7-9000-B4F27E4E98C2}" srcOrd="9" destOrd="0" presId="urn:microsoft.com/office/officeart/2005/8/layout/default"/>
    <dgm:cxn modelId="{4DBD6FDA-C962-4794-B05B-6A23A3F612D8}" type="presParOf" srcId="{2DB444A3-B480-412C-91E1-D4B7CE40F5AD}" destId="{8B58FEBE-A3E4-4D6A-9874-7BF56A374B4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D6F9A5-A641-4AA8-B925-EE93861CAFE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F0BE9CB-4BDB-4583-AC2B-697E1A438330}">
      <dgm:prSet/>
      <dgm:spPr/>
      <dgm:t>
        <a:bodyPr/>
        <a:lstStyle/>
        <a:p>
          <a:r>
            <a:rPr lang="pt-BR"/>
            <a:t>Receber encaminhamento feito pela Autoridade Policial após atendimento (art. 13, II);</a:t>
          </a:r>
          <a:endParaRPr lang="en-US"/>
        </a:p>
      </dgm:t>
    </dgm:pt>
    <dgm:pt modelId="{2B0F5EAA-B5DB-443E-B96D-D4BBED2BDC61}" type="parTrans" cxnId="{C65AF03B-504B-4145-A497-4C15ADBC9C37}">
      <dgm:prSet/>
      <dgm:spPr/>
      <dgm:t>
        <a:bodyPr/>
        <a:lstStyle/>
        <a:p>
          <a:endParaRPr lang="en-US"/>
        </a:p>
      </dgm:t>
    </dgm:pt>
    <dgm:pt modelId="{03320F7F-4AD4-4B38-8D31-1048841035B9}" type="sibTrans" cxnId="{C65AF03B-504B-4145-A497-4C15ADBC9C37}">
      <dgm:prSet/>
      <dgm:spPr/>
      <dgm:t>
        <a:bodyPr/>
        <a:lstStyle/>
        <a:p>
          <a:endParaRPr lang="en-US"/>
        </a:p>
      </dgm:t>
    </dgm:pt>
    <dgm:pt modelId="{E65B2246-C9CA-4AD1-9250-7CB124FE7D4A}">
      <dgm:prSet/>
      <dgm:spPr/>
      <dgm:t>
        <a:bodyPr/>
        <a:lstStyle/>
        <a:p>
          <a:r>
            <a:rPr lang="pt-BR"/>
            <a:t>Representar para afastamento do agressor do lar (art. 14, §1º);</a:t>
          </a:r>
          <a:endParaRPr lang="en-US"/>
        </a:p>
      </dgm:t>
    </dgm:pt>
    <dgm:pt modelId="{B2855843-AD9C-466F-A465-5FC148DE0AF2}" type="parTrans" cxnId="{B0D21918-FC15-4841-8AA8-AAD2A8D45E10}">
      <dgm:prSet/>
      <dgm:spPr/>
      <dgm:t>
        <a:bodyPr/>
        <a:lstStyle/>
        <a:p>
          <a:endParaRPr lang="en-US"/>
        </a:p>
      </dgm:t>
    </dgm:pt>
    <dgm:pt modelId="{4E1E34CE-8CD8-4B58-A1D4-DEBCECBF40CC}" type="sibTrans" cxnId="{B0D21918-FC15-4841-8AA8-AAD2A8D45E10}">
      <dgm:prSet/>
      <dgm:spPr/>
      <dgm:t>
        <a:bodyPr/>
        <a:lstStyle/>
        <a:p>
          <a:endParaRPr lang="en-US"/>
        </a:p>
      </dgm:t>
    </dgm:pt>
    <dgm:pt modelId="{08D03735-EEC4-4E92-BDAD-8310BF509E92}">
      <dgm:prSet/>
      <dgm:spPr/>
      <dgm:t>
        <a:bodyPr/>
        <a:lstStyle/>
        <a:p>
          <a:r>
            <a:rPr lang="pt-BR"/>
            <a:t>Requerer medida protetiva de urgência (art. 16);</a:t>
          </a:r>
          <a:endParaRPr lang="en-US"/>
        </a:p>
      </dgm:t>
    </dgm:pt>
    <dgm:pt modelId="{596B5C07-793A-424C-81DF-AC1B8B70375D}" type="parTrans" cxnId="{F25ACCFD-9D23-493C-8091-160A9B066F64}">
      <dgm:prSet/>
      <dgm:spPr/>
      <dgm:t>
        <a:bodyPr/>
        <a:lstStyle/>
        <a:p>
          <a:endParaRPr lang="en-US"/>
        </a:p>
      </dgm:t>
    </dgm:pt>
    <dgm:pt modelId="{58C5DFC4-FB8F-40E6-ABF4-EB2AA64FA834}" type="sibTrans" cxnId="{F25ACCFD-9D23-493C-8091-160A9B066F64}">
      <dgm:prSet/>
      <dgm:spPr/>
      <dgm:t>
        <a:bodyPr/>
        <a:lstStyle/>
        <a:p>
          <a:endParaRPr lang="en-US"/>
        </a:p>
      </dgm:t>
    </dgm:pt>
    <dgm:pt modelId="{2C5D66EC-8291-4CE1-BD87-2AB0F7E29D9A}">
      <dgm:prSet/>
      <dgm:spPr/>
      <dgm:t>
        <a:bodyPr/>
        <a:lstStyle/>
        <a:p>
          <a:r>
            <a:rPr lang="pt-BR"/>
            <a:t>Requerer ao MP para propositura de ação cautelar de antecipação de prova (art. 21, §1º);</a:t>
          </a:r>
          <a:endParaRPr lang="en-US"/>
        </a:p>
      </dgm:t>
    </dgm:pt>
    <dgm:pt modelId="{5C8C748A-8A5A-4834-830B-B82F7FF17C05}" type="parTrans" cxnId="{758D2BC7-C153-4D50-9BB3-FBE53AC120A0}">
      <dgm:prSet/>
      <dgm:spPr/>
      <dgm:t>
        <a:bodyPr/>
        <a:lstStyle/>
        <a:p>
          <a:endParaRPr lang="en-US"/>
        </a:p>
      </dgm:t>
    </dgm:pt>
    <dgm:pt modelId="{F579B7F1-D069-47C4-BCC6-34020EACF1A0}" type="sibTrans" cxnId="{758D2BC7-C153-4D50-9BB3-FBE53AC120A0}">
      <dgm:prSet/>
      <dgm:spPr/>
      <dgm:t>
        <a:bodyPr/>
        <a:lstStyle/>
        <a:p>
          <a:endParaRPr lang="en-US"/>
        </a:p>
      </dgm:t>
    </dgm:pt>
    <dgm:pt modelId="{6193AB98-FF4B-44F4-A423-89EE5811D256}">
      <dgm:prSet/>
      <dgm:spPr/>
      <dgm:t>
        <a:bodyPr/>
        <a:lstStyle/>
        <a:p>
          <a:r>
            <a:rPr lang="pt-BR"/>
            <a:t>Receber comunicação de fatos e tomar providências (art. 23);</a:t>
          </a:r>
          <a:endParaRPr lang="en-US"/>
        </a:p>
      </dgm:t>
    </dgm:pt>
    <dgm:pt modelId="{31FB731B-C07F-4FCC-933D-F258E061B0DC}" type="parTrans" cxnId="{3F4F5173-8CFC-4B48-B52A-E5CE8210A150}">
      <dgm:prSet/>
      <dgm:spPr/>
      <dgm:t>
        <a:bodyPr/>
        <a:lstStyle/>
        <a:p>
          <a:endParaRPr lang="en-US"/>
        </a:p>
      </dgm:t>
    </dgm:pt>
    <dgm:pt modelId="{71021DED-E4EB-42F2-BEA1-11F90D011904}" type="sibTrans" cxnId="{3F4F5173-8CFC-4B48-B52A-E5CE8210A150}">
      <dgm:prSet/>
      <dgm:spPr/>
      <dgm:t>
        <a:bodyPr/>
        <a:lstStyle/>
        <a:p>
          <a:endParaRPr lang="en-US"/>
        </a:p>
      </dgm:t>
    </dgm:pt>
    <dgm:pt modelId="{4CEACE13-683F-4753-9CA3-B62E909C7143}">
      <dgm:prSet/>
      <dgm:spPr/>
      <dgm:t>
        <a:bodyPr/>
        <a:lstStyle/>
        <a:p>
          <a:r>
            <a:rPr lang="pt-BR"/>
            <a:t>Ouvir diretamente o denunciante (Art. 24, §2º);</a:t>
          </a:r>
          <a:endParaRPr lang="en-US"/>
        </a:p>
      </dgm:t>
    </dgm:pt>
    <dgm:pt modelId="{E8BDA5D5-4B30-4420-980E-1AC4F7A138BF}" type="parTrans" cxnId="{4385FE1B-EB67-4398-8D69-964A2BC00E89}">
      <dgm:prSet/>
      <dgm:spPr/>
      <dgm:t>
        <a:bodyPr/>
        <a:lstStyle/>
        <a:p>
          <a:endParaRPr lang="en-US"/>
        </a:p>
      </dgm:t>
    </dgm:pt>
    <dgm:pt modelId="{53478204-54DA-4DDF-B0B1-D066A7908921}" type="sibTrans" cxnId="{4385FE1B-EB67-4398-8D69-964A2BC00E89}">
      <dgm:prSet/>
      <dgm:spPr/>
      <dgm:t>
        <a:bodyPr/>
        <a:lstStyle/>
        <a:p>
          <a:endParaRPr lang="en-US"/>
        </a:p>
      </dgm:t>
    </dgm:pt>
    <dgm:pt modelId="{072D8790-6372-4FF1-91C3-6799EB70EFB7}">
      <dgm:prSet/>
      <dgm:spPr/>
      <dgm:t>
        <a:bodyPr/>
        <a:lstStyle/>
        <a:p>
          <a:r>
            <a:rPr lang="pt-BR"/>
            <a:t>Requerer medidas cautelares protetivas ao denunciante (art. 24, §9º);</a:t>
          </a:r>
          <a:endParaRPr lang="en-US"/>
        </a:p>
      </dgm:t>
    </dgm:pt>
    <dgm:pt modelId="{5D6B1CC2-7E37-4946-95DF-7C682ECFC8DB}" type="parTrans" cxnId="{8F0CD22B-2503-4A10-B9E8-2F1908E61F67}">
      <dgm:prSet/>
      <dgm:spPr/>
      <dgm:t>
        <a:bodyPr/>
        <a:lstStyle/>
        <a:p>
          <a:endParaRPr lang="en-US"/>
        </a:p>
      </dgm:t>
    </dgm:pt>
    <dgm:pt modelId="{C5D7C97E-2599-40D2-8DEE-3313BA0486B8}" type="sibTrans" cxnId="{8F0CD22B-2503-4A10-B9E8-2F1908E61F67}">
      <dgm:prSet/>
      <dgm:spPr/>
      <dgm:t>
        <a:bodyPr/>
        <a:lstStyle/>
        <a:p>
          <a:endParaRPr lang="en-US"/>
        </a:p>
      </dgm:t>
    </dgm:pt>
    <dgm:pt modelId="{2326CC0F-451E-4411-9DCF-ED2BD6904049}">
      <dgm:prSet/>
      <dgm:spPr/>
      <dgm:t>
        <a:bodyPr/>
        <a:lstStyle/>
        <a:p>
          <a:r>
            <a:rPr lang="pt-BR"/>
            <a:t>Receber notícia de violência oriunda da saúde e da educação (art. 70-B ECA alterado).</a:t>
          </a:r>
          <a:endParaRPr lang="en-US"/>
        </a:p>
      </dgm:t>
    </dgm:pt>
    <dgm:pt modelId="{CDA716D9-727F-4535-A5F6-186D14648ADA}" type="parTrans" cxnId="{18250709-E5BA-4F5B-B977-A1523D261325}">
      <dgm:prSet/>
      <dgm:spPr/>
      <dgm:t>
        <a:bodyPr/>
        <a:lstStyle/>
        <a:p>
          <a:endParaRPr lang="en-US"/>
        </a:p>
      </dgm:t>
    </dgm:pt>
    <dgm:pt modelId="{1BD5F56F-63B1-4EE4-B031-2B619C1FEEC8}" type="sibTrans" cxnId="{18250709-E5BA-4F5B-B977-A1523D261325}">
      <dgm:prSet/>
      <dgm:spPr/>
      <dgm:t>
        <a:bodyPr/>
        <a:lstStyle/>
        <a:p>
          <a:endParaRPr lang="en-US"/>
        </a:p>
      </dgm:t>
    </dgm:pt>
    <dgm:pt modelId="{BBA8FBF9-829D-4507-966B-F8C3AB5B06FC}" type="pres">
      <dgm:prSet presAssocID="{50D6F9A5-A641-4AA8-B925-EE93861CAFEA}" presName="diagram" presStyleCnt="0">
        <dgm:presLayoutVars>
          <dgm:dir/>
          <dgm:resizeHandles val="exact"/>
        </dgm:presLayoutVars>
      </dgm:prSet>
      <dgm:spPr/>
    </dgm:pt>
    <dgm:pt modelId="{5D865643-249F-4C82-9EBD-97D94EEC13C7}" type="pres">
      <dgm:prSet presAssocID="{BF0BE9CB-4BDB-4583-AC2B-697E1A438330}" presName="node" presStyleLbl="node1" presStyleIdx="0" presStyleCnt="8">
        <dgm:presLayoutVars>
          <dgm:bulletEnabled val="1"/>
        </dgm:presLayoutVars>
      </dgm:prSet>
      <dgm:spPr/>
    </dgm:pt>
    <dgm:pt modelId="{33A4F9C6-3EBE-407B-B9E4-CE7181969BF5}" type="pres">
      <dgm:prSet presAssocID="{03320F7F-4AD4-4B38-8D31-1048841035B9}" presName="sibTrans" presStyleCnt="0"/>
      <dgm:spPr/>
    </dgm:pt>
    <dgm:pt modelId="{5213667B-F4C1-4129-B2C2-019A79746A16}" type="pres">
      <dgm:prSet presAssocID="{E65B2246-C9CA-4AD1-9250-7CB124FE7D4A}" presName="node" presStyleLbl="node1" presStyleIdx="1" presStyleCnt="8">
        <dgm:presLayoutVars>
          <dgm:bulletEnabled val="1"/>
        </dgm:presLayoutVars>
      </dgm:prSet>
      <dgm:spPr/>
    </dgm:pt>
    <dgm:pt modelId="{A2978B13-730D-4776-920F-87C107B61497}" type="pres">
      <dgm:prSet presAssocID="{4E1E34CE-8CD8-4B58-A1D4-DEBCECBF40CC}" presName="sibTrans" presStyleCnt="0"/>
      <dgm:spPr/>
    </dgm:pt>
    <dgm:pt modelId="{878C8125-78A2-44BC-A47D-2D81F81DD295}" type="pres">
      <dgm:prSet presAssocID="{08D03735-EEC4-4E92-BDAD-8310BF509E92}" presName="node" presStyleLbl="node1" presStyleIdx="2" presStyleCnt="8">
        <dgm:presLayoutVars>
          <dgm:bulletEnabled val="1"/>
        </dgm:presLayoutVars>
      </dgm:prSet>
      <dgm:spPr/>
    </dgm:pt>
    <dgm:pt modelId="{874A3002-2B93-4360-B42D-6709969DCD97}" type="pres">
      <dgm:prSet presAssocID="{58C5DFC4-FB8F-40E6-ABF4-EB2AA64FA834}" presName="sibTrans" presStyleCnt="0"/>
      <dgm:spPr/>
    </dgm:pt>
    <dgm:pt modelId="{B95504AA-4AC2-4646-862D-1138B8AC1E58}" type="pres">
      <dgm:prSet presAssocID="{2C5D66EC-8291-4CE1-BD87-2AB0F7E29D9A}" presName="node" presStyleLbl="node1" presStyleIdx="3" presStyleCnt="8">
        <dgm:presLayoutVars>
          <dgm:bulletEnabled val="1"/>
        </dgm:presLayoutVars>
      </dgm:prSet>
      <dgm:spPr/>
    </dgm:pt>
    <dgm:pt modelId="{160697DD-BC8B-4C99-B6F7-A3D7A82BE7ED}" type="pres">
      <dgm:prSet presAssocID="{F579B7F1-D069-47C4-BCC6-34020EACF1A0}" presName="sibTrans" presStyleCnt="0"/>
      <dgm:spPr/>
    </dgm:pt>
    <dgm:pt modelId="{E8CF2710-9E65-4EC6-A52E-2D4001C569CD}" type="pres">
      <dgm:prSet presAssocID="{6193AB98-FF4B-44F4-A423-89EE5811D256}" presName="node" presStyleLbl="node1" presStyleIdx="4" presStyleCnt="8">
        <dgm:presLayoutVars>
          <dgm:bulletEnabled val="1"/>
        </dgm:presLayoutVars>
      </dgm:prSet>
      <dgm:spPr/>
    </dgm:pt>
    <dgm:pt modelId="{473280A2-E604-492A-BCE3-2E42D548CB2F}" type="pres">
      <dgm:prSet presAssocID="{71021DED-E4EB-42F2-BEA1-11F90D011904}" presName="sibTrans" presStyleCnt="0"/>
      <dgm:spPr/>
    </dgm:pt>
    <dgm:pt modelId="{D795406C-F1B5-46C5-9FC0-E60B17D55069}" type="pres">
      <dgm:prSet presAssocID="{4CEACE13-683F-4753-9CA3-B62E909C7143}" presName="node" presStyleLbl="node1" presStyleIdx="5" presStyleCnt="8">
        <dgm:presLayoutVars>
          <dgm:bulletEnabled val="1"/>
        </dgm:presLayoutVars>
      </dgm:prSet>
      <dgm:spPr/>
    </dgm:pt>
    <dgm:pt modelId="{9E24409C-12AB-47D8-A995-83A5FF02B894}" type="pres">
      <dgm:prSet presAssocID="{53478204-54DA-4DDF-B0B1-D066A7908921}" presName="sibTrans" presStyleCnt="0"/>
      <dgm:spPr/>
    </dgm:pt>
    <dgm:pt modelId="{97180800-9106-47CE-A95B-1C78DB2E136F}" type="pres">
      <dgm:prSet presAssocID="{072D8790-6372-4FF1-91C3-6799EB70EFB7}" presName="node" presStyleLbl="node1" presStyleIdx="6" presStyleCnt="8">
        <dgm:presLayoutVars>
          <dgm:bulletEnabled val="1"/>
        </dgm:presLayoutVars>
      </dgm:prSet>
      <dgm:spPr/>
    </dgm:pt>
    <dgm:pt modelId="{9392A6AF-1718-4C32-8404-602F419FEEEB}" type="pres">
      <dgm:prSet presAssocID="{C5D7C97E-2599-40D2-8DEE-3313BA0486B8}" presName="sibTrans" presStyleCnt="0"/>
      <dgm:spPr/>
    </dgm:pt>
    <dgm:pt modelId="{35D3ECA8-B5F9-4CD1-BBA9-68712F6C9FB7}" type="pres">
      <dgm:prSet presAssocID="{2326CC0F-451E-4411-9DCF-ED2BD6904049}" presName="node" presStyleLbl="node1" presStyleIdx="7" presStyleCnt="8">
        <dgm:presLayoutVars>
          <dgm:bulletEnabled val="1"/>
        </dgm:presLayoutVars>
      </dgm:prSet>
      <dgm:spPr/>
    </dgm:pt>
  </dgm:ptLst>
  <dgm:cxnLst>
    <dgm:cxn modelId="{18250709-E5BA-4F5B-B977-A1523D261325}" srcId="{50D6F9A5-A641-4AA8-B925-EE93861CAFEA}" destId="{2326CC0F-451E-4411-9DCF-ED2BD6904049}" srcOrd="7" destOrd="0" parTransId="{CDA716D9-727F-4535-A5F6-186D14648ADA}" sibTransId="{1BD5F56F-63B1-4EE4-B031-2B619C1FEEC8}"/>
    <dgm:cxn modelId="{303A640E-FC8A-4638-A705-ED4D6543C862}" type="presOf" srcId="{6193AB98-FF4B-44F4-A423-89EE5811D256}" destId="{E8CF2710-9E65-4EC6-A52E-2D4001C569CD}" srcOrd="0" destOrd="0" presId="urn:microsoft.com/office/officeart/2005/8/layout/default"/>
    <dgm:cxn modelId="{B0D21918-FC15-4841-8AA8-AAD2A8D45E10}" srcId="{50D6F9A5-A641-4AA8-B925-EE93861CAFEA}" destId="{E65B2246-C9CA-4AD1-9250-7CB124FE7D4A}" srcOrd="1" destOrd="0" parTransId="{B2855843-AD9C-466F-A465-5FC148DE0AF2}" sibTransId="{4E1E34CE-8CD8-4B58-A1D4-DEBCECBF40CC}"/>
    <dgm:cxn modelId="{4385FE1B-EB67-4398-8D69-964A2BC00E89}" srcId="{50D6F9A5-A641-4AA8-B925-EE93861CAFEA}" destId="{4CEACE13-683F-4753-9CA3-B62E909C7143}" srcOrd="5" destOrd="0" parTransId="{E8BDA5D5-4B30-4420-980E-1AC4F7A138BF}" sibTransId="{53478204-54DA-4DDF-B0B1-D066A7908921}"/>
    <dgm:cxn modelId="{4AC1DB1E-F7BE-4940-84E3-0ACA7F258C40}" type="presOf" srcId="{2326CC0F-451E-4411-9DCF-ED2BD6904049}" destId="{35D3ECA8-B5F9-4CD1-BBA9-68712F6C9FB7}" srcOrd="0" destOrd="0" presId="urn:microsoft.com/office/officeart/2005/8/layout/default"/>
    <dgm:cxn modelId="{8F0CD22B-2503-4A10-B9E8-2F1908E61F67}" srcId="{50D6F9A5-A641-4AA8-B925-EE93861CAFEA}" destId="{072D8790-6372-4FF1-91C3-6799EB70EFB7}" srcOrd="6" destOrd="0" parTransId="{5D6B1CC2-7E37-4946-95DF-7C682ECFC8DB}" sibTransId="{C5D7C97E-2599-40D2-8DEE-3313BA0486B8}"/>
    <dgm:cxn modelId="{C65AF03B-504B-4145-A497-4C15ADBC9C37}" srcId="{50D6F9A5-A641-4AA8-B925-EE93861CAFEA}" destId="{BF0BE9CB-4BDB-4583-AC2B-697E1A438330}" srcOrd="0" destOrd="0" parTransId="{2B0F5EAA-B5DB-443E-B96D-D4BBED2BDC61}" sibTransId="{03320F7F-4AD4-4B38-8D31-1048841035B9}"/>
    <dgm:cxn modelId="{3F4F5173-8CFC-4B48-B52A-E5CE8210A150}" srcId="{50D6F9A5-A641-4AA8-B925-EE93861CAFEA}" destId="{6193AB98-FF4B-44F4-A423-89EE5811D256}" srcOrd="4" destOrd="0" parTransId="{31FB731B-C07F-4FCC-933D-F258E061B0DC}" sibTransId="{71021DED-E4EB-42F2-BEA1-11F90D011904}"/>
    <dgm:cxn modelId="{254A6C7D-F9DD-4CEF-A24F-C2BC4CE0051D}" type="presOf" srcId="{E65B2246-C9CA-4AD1-9250-7CB124FE7D4A}" destId="{5213667B-F4C1-4129-B2C2-019A79746A16}" srcOrd="0" destOrd="0" presId="urn:microsoft.com/office/officeart/2005/8/layout/default"/>
    <dgm:cxn modelId="{9AA569A7-DBEA-47F2-A02A-CAA8C32ADBA9}" type="presOf" srcId="{50D6F9A5-A641-4AA8-B925-EE93861CAFEA}" destId="{BBA8FBF9-829D-4507-966B-F8C3AB5B06FC}" srcOrd="0" destOrd="0" presId="urn:microsoft.com/office/officeart/2005/8/layout/default"/>
    <dgm:cxn modelId="{4B2E43BD-28C0-4A66-B1CA-23930AC8BEDB}" type="presOf" srcId="{BF0BE9CB-4BDB-4583-AC2B-697E1A438330}" destId="{5D865643-249F-4C82-9EBD-97D94EEC13C7}" srcOrd="0" destOrd="0" presId="urn:microsoft.com/office/officeart/2005/8/layout/default"/>
    <dgm:cxn modelId="{758D2BC7-C153-4D50-9BB3-FBE53AC120A0}" srcId="{50D6F9A5-A641-4AA8-B925-EE93861CAFEA}" destId="{2C5D66EC-8291-4CE1-BD87-2AB0F7E29D9A}" srcOrd="3" destOrd="0" parTransId="{5C8C748A-8A5A-4834-830B-B82F7FF17C05}" sibTransId="{F579B7F1-D069-47C4-BCC6-34020EACF1A0}"/>
    <dgm:cxn modelId="{DAB2C5CC-1A07-4960-8F9F-49ACE04E219C}" type="presOf" srcId="{072D8790-6372-4FF1-91C3-6799EB70EFB7}" destId="{97180800-9106-47CE-A95B-1C78DB2E136F}" srcOrd="0" destOrd="0" presId="urn:microsoft.com/office/officeart/2005/8/layout/default"/>
    <dgm:cxn modelId="{91B290DB-2448-495D-B207-6370B5AC42DD}" type="presOf" srcId="{2C5D66EC-8291-4CE1-BD87-2AB0F7E29D9A}" destId="{B95504AA-4AC2-4646-862D-1138B8AC1E58}" srcOrd="0" destOrd="0" presId="urn:microsoft.com/office/officeart/2005/8/layout/default"/>
    <dgm:cxn modelId="{BBFEB4F5-43D4-4A39-B03C-9FB91F713861}" type="presOf" srcId="{4CEACE13-683F-4753-9CA3-B62E909C7143}" destId="{D795406C-F1B5-46C5-9FC0-E60B17D55069}" srcOrd="0" destOrd="0" presId="urn:microsoft.com/office/officeart/2005/8/layout/default"/>
    <dgm:cxn modelId="{56E855F8-0BA8-4AD6-842A-68182175C954}" type="presOf" srcId="{08D03735-EEC4-4E92-BDAD-8310BF509E92}" destId="{878C8125-78A2-44BC-A47D-2D81F81DD295}" srcOrd="0" destOrd="0" presId="urn:microsoft.com/office/officeart/2005/8/layout/default"/>
    <dgm:cxn modelId="{F25ACCFD-9D23-493C-8091-160A9B066F64}" srcId="{50D6F9A5-A641-4AA8-B925-EE93861CAFEA}" destId="{08D03735-EEC4-4E92-BDAD-8310BF509E92}" srcOrd="2" destOrd="0" parTransId="{596B5C07-793A-424C-81DF-AC1B8B70375D}" sibTransId="{58C5DFC4-FB8F-40E6-ABF4-EB2AA64FA834}"/>
    <dgm:cxn modelId="{437ED87E-D464-4C14-8A06-3AD452360ABD}" type="presParOf" srcId="{BBA8FBF9-829D-4507-966B-F8C3AB5B06FC}" destId="{5D865643-249F-4C82-9EBD-97D94EEC13C7}" srcOrd="0" destOrd="0" presId="urn:microsoft.com/office/officeart/2005/8/layout/default"/>
    <dgm:cxn modelId="{BB210868-DF69-4F61-965E-A4E3E6FD6BFB}" type="presParOf" srcId="{BBA8FBF9-829D-4507-966B-F8C3AB5B06FC}" destId="{33A4F9C6-3EBE-407B-B9E4-CE7181969BF5}" srcOrd="1" destOrd="0" presId="urn:microsoft.com/office/officeart/2005/8/layout/default"/>
    <dgm:cxn modelId="{DFB8C083-971E-418B-AC2A-D40077FE5B6B}" type="presParOf" srcId="{BBA8FBF9-829D-4507-966B-F8C3AB5B06FC}" destId="{5213667B-F4C1-4129-B2C2-019A79746A16}" srcOrd="2" destOrd="0" presId="urn:microsoft.com/office/officeart/2005/8/layout/default"/>
    <dgm:cxn modelId="{12D92C2C-7B9E-4433-AFB0-C4DC829639F4}" type="presParOf" srcId="{BBA8FBF9-829D-4507-966B-F8C3AB5B06FC}" destId="{A2978B13-730D-4776-920F-87C107B61497}" srcOrd="3" destOrd="0" presId="urn:microsoft.com/office/officeart/2005/8/layout/default"/>
    <dgm:cxn modelId="{B879707D-542E-487D-BDC1-9E4F42476EA2}" type="presParOf" srcId="{BBA8FBF9-829D-4507-966B-F8C3AB5B06FC}" destId="{878C8125-78A2-44BC-A47D-2D81F81DD295}" srcOrd="4" destOrd="0" presId="urn:microsoft.com/office/officeart/2005/8/layout/default"/>
    <dgm:cxn modelId="{3A646FF5-A774-49C8-A64E-940EEDF17ACA}" type="presParOf" srcId="{BBA8FBF9-829D-4507-966B-F8C3AB5B06FC}" destId="{874A3002-2B93-4360-B42D-6709969DCD97}" srcOrd="5" destOrd="0" presId="urn:microsoft.com/office/officeart/2005/8/layout/default"/>
    <dgm:cxn modelId="{B43F2315-5B52-4B22-91D1-81828EC77DEA}" type="presParOf" srcId="{BBA8FBF9-829D-4507-966B-F8C3AB5B06FC}" destId="{B95504AA-4AC2-4646-862D-1138B8AC1E58}" srcOrd="6" destOrd="0" presId="urn:microsoft.com/office/officeart/2005/8/layout/default"/>
    <dgm:cxn modelId="{01148A1B-0910-4834-858E-79B943980705}" type="presParOf" srcId="{BBA8FBF9-829D-4507-966B-F8C3AB5B06FC}" destId="{160697DD-BC8B-4C99-B6F7-A3D7A82BE7ED}" srcOrd="7" destOrd="0" presId="urn:microsoft.com/office/officeart/2005/8/layout/default"/>
    <dgm:cxn modelId="{38B98A11-E3D7-4451-90BC-F264D335CC61}" type="presParOf" srcId="{BBA8FBF9-829D-4507-966B-F8C3AB5B06FC}" destId="{E8CF2710-9E65-4EC6-A52E-2D4001C569CD}" srcOrd="8" destOrd="0" presId="urn:microsoft.com/office/officeart/2005/8/layout/default"/>
    <dgm:cxn modelId="{B7FAB6BA-38E1-4B82-9E87-7094429A3A9E}" type="presParOf" srcId="{BBA8FBF9-829D-4507-966B-F8C3AB5B06FC}" destId="{473280A2-E604-492A-BCE3-2E42D548CB2F}" srcOrd="9" destOrd="0" presId="urn:microsoft.com/office/officeart/2005/8/layout/default"/>
    <dgm:cxn modelId="{D3028950-01B7-42E7-B751-E97B9983B510}" type="presParOf" srcId="{BBA8FBF9-829D-4507-966B-F8C3AB5B06FC}" destId="{D795406C-F1B5-46C5-9FC0-E60B17D55069}" srcOrd="10" destOrd="0" presId="urn:microsoft.com/office/officeart/2005/8/layout/default"/>
    <dgm:cxn modelId="{D793DE8C-A445-4C00-BD7A-E9942CF23C46}" type="presParOf" srcId="{BBA8FBF9-829D-4507-966B-F8C3AB5B06FC}" destId="{9E24409C-12AB-47D8-A995-83A5FF02B894}" srcOrd="11" destOrd="0" presId="urn:microsoft.com/office/officeart/2005/8/layout/default"/>
    <dgm:cxn modelId="{1654EAD4-865B-4A61-BBC3-3835B16EF9E3}" type="presParOf" srcId="{BBA8FBF9-829D-4507-966B-F8C3AB5B06FC}" destId="{97180800-9106-47CE-A95B-1C78DB2E136F}" srcOrd="12" destOrd="0" presId="urn:microsoft.com/office/officeart/2005/8/layout/default"/>
    <dgm:cxn modelId="{930F7D64-BDC1-4080-A63B-9DF04930350C}" type="presParOf" srcId="{BBA8FBF9-829D-4507-966B-F8C3AB5B06FC}" destId="{9392A6AF-1718-4C32-8404-602F419FEEEB}" srcOrd="13" destOrd="0" presId="urn:microsoft.com/office/officeart/2005/8/layout/default"/>
    <dgm:cxn modelId="{EA03C17F-0BAC-4B86-8261-E643696402FF}" type="presParOf" srcId="{BBA8FBF9-829D-4507-966B-F8C3AB5B06FC}" destId="{35D3ECA8-B5F9-4CD1-BBA9-68712F6C9FB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3E175-62F5-47BC-A754-E08C3A499E55}">
      <dsp:nvSpPr>
        <dsp:cNvPr id="0" name=""/>
        <dsp:cNvSpPr/>
      </dsp:nvSpPr>
      <dsp:spPr>
        <a:xfrm>
          <a:off x="762" y="862087"/>
          <a:ext cx="2973209" cy="178392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 - </a:t>
          </a:r>
          <a:r>
            <a:rPr lang="pt-BR" sz="1600" b="1" kern="1200" dirty="0">
              <a:solidFill>
                <a:schemeClr val="tx1"/>
              </a:solidFill>
            </a:rPr>
            <a:t>no âmbito do domicílio ou da residência </a:t>
          </a:r>
          <a:r>
            <a:rPr lang="pt-BR" sz="1600" kern="1200" dirty="0">
              <a:solidFill>
                <a:schemeClr val="tx1"/>
              </a:solidFill>
            </a:rPr>
            <a:t>da criança e do adolescente, compreendida como o espaço de convívio permanente de pessoas, com ou sem vínculo familiar, inclusive as esporadicamente agregadas;</a:t>
          </a:r>
          <a:endParaRPr lang="en-US" sz="1600" kern="1200" dirty="0">
            <a:solidFill>
              <a:schemeClr val="tx1"/>
            </a:solidFill>
          </a:endParaRPr>
        </a:p>
      </dsp:txBody>
      <dsp:txXfrm>
        <a:off x="762" y="862087"/>
        <a:ext cx="2973209" cy="1783925"/>
      </dsp:txXfrm>
    </dsp:sp>
    <dsp:sp modelId="{A01ADB3F-C200-4CC1-98B9-A962F6A8580C}">
      <dsp:nvSpPr>
        <dsp:cNvPr id="0" name=""/>
        <dsp:cNvSpPr/>
      </dsp:nvSpPr>
      <dsp:spPr>
        <a:xfrm>
          <a:off x="3271292" y="862087"/>
          <a:ext cx="2973209" cy="178392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II - </a:t>
          </a:r>
          <a:r>
            <a:rPr lang="pt-BR" sz="1600" b="1" kern="1200" dirty="0">
              <a:solidFill>
                <a:schemeClr val="tx1"/>
              </a:solidFill>
            </a:rPr>
            <a:t>no âmbito da família</a:t>
          </a:r>
          <a:r>
            <a:rPr lang="pt-BR" sz="1600" kern="1200" dirty="0">
              <a:solidFill>
                <a:schemeClr val="tx1"/>
              </a:solidFill>
            </a:rPr>
            <a:t>, compreendida como a comunidade formada por indivíduos que compõem a família natural, ampliada ou substituta, por laços naturais, por afinidade ou por vontade expressa;</a:t>
          </a:r>
          <a:endParaRPr lang="en-US" sz="1600" kern="1200" dirty="0">
            <a:solidFill>
              <a:schemeClr val="tx1"/>
            </a:solidFill>
          </a:endParaRPr>
        </a:p>
      </dsp:txBody>
      <dsp:txXfrm>
        <a:off x="3271292" y="862087"/>
        <a:ext cx="2973209" cy="1783925"/>
      </dsp:txXfrm>
    </dsp:sp>
    <dsp:sp modelId="{27C73F68-60D5-4ADA-9B8A-76333C8AF911}">
      <dsp:nvSpPr>
        <dsp:cNvPr id="0" name=""/>
        <dsp:cNvSpPr/>
      </dsp:nvSpPr>
      <dsp:spPr>
        <a:xfrm>
          <a:off x="762" y="2943333"/>
          <a:ext cx="2973209" cy="178392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III - em qualquer </a:t>
          </a:r>
          <a:r>
            <a:rPr lang="pt-BR" sz="1600" b="1" kern="1200" dirty="0">
              <a:solidFill>
                <a:schemeClr val="tx1"/>
              </a:solidFill>
            </a:rPr>
            <a:t>relação doméstica e familiar </a:t>
          </a:r>
          <a:r>
            <a:rPr lang="pt-BR" sz="1600" kern="1200" dirty="0">
              <a:solidFill>
                <a:schemeClr val="tx1"/>
              </a:solidFill>
            </a:rPr>
            <a:t>na qual o agressor conviva ou tenha convivido com a vítima, independentemente de coabitação.</a:t>
          </a:r>
          <a:endParaRPr lang="en-US" sz="1600" kern="1200" dirty="0">
            <a:solidFill>
              <a:schemeClr val="tx1"/>
            </a:solidFill>
          </a:endParaRPr>
        </a:p>
      </dsp:txBody>
      <dsp:txXfrm>
        <a:off x="762" y="2943333"/>
        <a:ext cx="2973209" cy="1783925"/>
      </dsp:txXfrm>
    </dsp:sp>
    <dsp:sp modelId="{7E7C4553-79B9-4F17-AF0B-5B7E509F00B2}">
      <dsp:nvSpPr>
        <dsp:cNvPr id="0" name=""/>
        <dsp:cNvSpPr/>
      </dsp:nvSpPr>
      <dsp:spPr>
        <a:xfrm>
          <a:off x="3271292" y="2943333"/>
          <a:ext cx="2973209" cy="178392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Parágrafo único. </a:t>
          </a:r>
          <a:r>
            <a:rPr lang="pt-BR" sz="1600" b="1" kern="1200" dirty="0"/>
            <a:t>Para a caracterização da violência prevista no caput deste artigo, deverão ser observadas as definições estabelecidas na Lei nº 13.431, de 4 de abril de 2017</a:t>
          </a:r>
          <a:r>
            <a:rPr lang="pt-BR" sz="1600" u="sng" kern="1200" dirty="0"/>
            <a:t>.</a:t>
          </a:r>
          <a:endParaRPr lang="en-US" sz="1600" kern="1200" dirty="0"/>
        </a:p>
      </dsp:txBody>
      <dsp:txXfrm>
        <a:off x="3271292" y="2943333"/>
        <a:ext cx="2973209" cy="178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9B7EB-24F7-4F16-B8BB-744EBB42FC7D}">
      <dsp:nvSpPr>
        <dsp:cNvPr id="0" name=""/>
        <dsp:cNvSpPr/>
      </dsp:nvSpPr>
      <dsp:spPr>
        <a:xfrm>
          <a:off x="24645" y="11"/>
          <a:ext cx="3270721" cy="196243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solidFill>
                <a:schemeClr val="tx1"/>
              </a:solidFill>
            </a:rPr>
            <a:t>Art. 4º Para os efeitos desta Lei, sem prejuízo da tipificação das condutas criminosas, são formas de violência:</a:t>
          </a:r>
          <a:endParaRPr lang="en-US" sz="1400" kern="1200">
            <a:solidFill>
              <a:schemeClr val="tx1"/>
            </a:solidFill>
          </a:endParaRPr>
        </a:p>
      </dsp:txBody>
      <dsp:txXfrm>
        <a:off x="24645" y="11"/>
        <a:ext cx="3270721" cy="1962432"/>
      </dsp:txXfrm>
    </dsp:sp>
    <dsp:sp modelId="{35CA493B-9D49-4308-A3A7-D24DEEBEC467}">
      <dsp:nvSpPr>
        <dsp:cNvPr id="0" name=""/>
        <dsp:cNvSpPr/>
      </dsp:nvSpPr>
      <dsp:spPr>
        <a:xfrm>
          <a:off x="3622439" y="11"/>
          <a:ext cx="3270721" cy="196243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solidFill>
                <a:schemeClr val="tx1"/>
              </a:solidFill>
            </a:rPr>
            <a:t>I - violência física...</a:t>
          </a:r>
          <a:endParaRPr lang="en-US" sz="1400" kern="1200">
            <a:solidFill>
              <a:schemeClr val="tx1"/>
            </a:solidFill>
          </a:endParaRPr>
        </a:p>
      </dsp:txBody>
      <dsp:txXfrm>
        <a:off x="3622439" y="11"/>
        <a:ext cx="3270721" cy="1962432"/>
      </dsp:txXfrm>
    </dsp:sp>
    <dsp:sp modelId="{B8FF758C-96F7-48A8-9FBD-2EBD4EBFF1E3}">
      <dsp:nvSpPr>
        <dsp:cNvPr id="0" name=""/>
        <dsp:cNvSpPr/>
      </dsp:nvSpPr>
      <dsp:spPr>
        <a:xfrm>
          <a:off x="7220232" y="11"/>
          <a:ext cx="3270721" cy="196243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solidFill>
                <a:schemeClr val="tx1"/>
              </a:solidFill>
            </a:rPr>
            <a:t>II - violência psicológica... </a:t>
          </a:r>
          <a:endParaRPr lang="en-US" sz="1400" kern="1200">
            <a:solidFill>
              <a:schemeClr val="tx1"/>
            </a:solidFill>
          </a:endParaRPr>
        </a:p>
      </dsp:txBody>
      <dsp:txXfrm>
        <a:off x="7220232" y="11"/>
        <a:ext cx="3270721" cy="1962432"/>
      </dsp:txXfrm>
    </dsp:sp>
    <dsp:sp modelId="{663D3AA6-D2EB-40AE-8D61-7C59E5CD7D0D}">
      <dsp:nvSpPr>
        <dsp:cNvPr id="0" name=""/>
        <dsp:cNvSpPr/>
      </dsp:nvSpPr>
      <dsp:spPr>
        <a:xfrm>
          <a:off x="24645" y="2289516"/>
          <a:ext cx="3270721" cy="196243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solidFill>
                <a:schemeClr val="tx1"/>
              </a:solidFill>
            </a:rPr>
            <a:t>III - violência sexual...</a:t>
          </a:r>
          <a:endParaRPr lang="en-US" sz="1400" kern="1200">
            <a:solidFill>
              <a:schemeClr val="tx1"/>
            </a:solidFill>
          </a:endParaRPr>
        </a:p>
      </dsp:txBody>
      <dsp:txXfrm>
        <a:off x="24645" y="2289516"/>
        <a:ext cx="3270721" cy="1962432"/>
      </dsp:txXfrm>
    </dsp:sp>
    <dsp:sp modelId="{97BEAF54-A4C1-4FAB-B4AC-EA3B35A1BB41}">
      <dsp:nvSpPr>
        <dsp:cNvPr id="0" name=""/>
        <dsp:cNvSpPr/>
      </dsp:nvSpPr>
      <dsp:spPr>
        <a:xfrm>
          <a:off x="3622439" y="2289516"/>
          <a:ext cx="3270721" cy="196243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solidFill>
                <a:schemeClr val="tx1"/>
              </a:solidFill>
            </a:rPr>
            <a:t>IV - violência institucional, entendida como a praticada por instituição pública ou conveniada, inclusive quando gerar revitimização.</a:t>
          </a:r>
          <a:endParaRPr lang="en-US" sz="1400" kern="1200">
            <a:solidFill>
              <a:schemeClr val="tx1"/>
            </a:solidFill>
          </a:endParaRPr>
        </a:p>
      </dsp:txBody>
      <dsp:txXfrm>
        <a:off x="3622439" y="2289516"/>
        <a:ext cx="3270721" cy="1962432"/>
      </dsp:txXfrm>
    </dsp:sp>
    <dsp:sp modelId="{8B58FEBE-A3E4-4D6A-9874-7BF56A374B4A}">
      <dsp:nvSpPr>
        <dsp:cNvPr id="0" name=""/>
        <dsp:cNvSpPr/>
      </dsp:nvSpPr>
      <dsp:spPr>
        <a:xfrm>
          <a:off x="7220232" y="2289516"/>
          <a:ext cx="3270721" cy="196243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solidFill>
                <a:schemeClr val="tx1"/>
              </a:solidFill>
            </a:rPr>
            <a:t>V - violência patrimonial, entendida como qualquer conduta que configure retenção, subtração, destruição parcial ou total de seus documentos pessoais, bens, valores e direitos ou recursos econômicos, incluídos os destinados a satisfazer suas necessidades, desde que a medida não se enquadre como educacional.</a:t>
          </a:r>
          <a:endParaRPr lang="en-US" sz="1400" kern="1200">
            <a:solidFill>
              <a:schemeClr val="tx1"/>
            </a:solidFill>
          </a:endParaRPr>
        </a:p>
      </dsp:txBody>
      <dsp:txXfrm>
        <a:off x="7220232" y="2289516"/>
        <a:ext cx="3270721" cy="1962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65643-249F-4C82-9EBD-97D94EEC13C7}">
      <dsp:nvSpPr>
        <dsp:cNvPr id="0" name=""/>
        <dsp:cNvSpPr/>
      </dsp:nvSpPr>
      <dsp:spPr>
        <a:xfrm>
          <a:off x="3080" y="38580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Receber encaminhamento feito pela Autoridade Policial após atendimento (art. 13, II);</a:t>
          </a:r>
          <a:endParaRPr lang="en-US" sz="1800" kern="1200"/>
        </a:p>
      </dsp:txBody>
      <dsp:txXfrm>
        <a:off x="3080" y="385801"/>
        <a:ext cx="2444055" cy="1466433"/>
      </dsp:txXfrm>
    </dsp:sp>
    <dsp:sp modelId="{5213667B-F4C1-4129-B2C2-019A79746A16}">
      <dsp:nvSpPr>
        <dsp:cNvPr id="0" name=""/>
        <dsp:cNvSpPr/>
      </dsp:nvSpPr>
      <dsp:spPr>
        <a:xfrm>
          <a:off x="2691541" y="385801"/>
          <a:ext cx="2444055" cy="146643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Representar para afastamento do agressor do lar (art. 14, §1º);</a:t>
          </a:r>
          <a:endParaRPr lang="en-US" sz="1800" kern="1200"/>
        </a:p>
      </dsp:txBody>
      <dsp:txXfrm>
        <a:off x="2691541" y="385801"/>
        <a:ext cx="2444055" cy="1466433"/>
      </dsp:txXfrm>
    </dsp:sp>
    <dsp:sp modelId="{878C8125-78A2-44BC-A47D-2D81F81DD295}">
      <dsp:nvSpPr>
        <dsp:cNvPr id="0" name=""/>
        <dsp:cNvSpPr/>
      </dsp:nvSpPr>
      <dsp:spPr>
        <a:xfrm>
          <a:off x="5380002" y="385801"/>
          <a:ext cx="2444055" cy="146643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Requerer medida protetiva de urgência (art. 16);</a:t>
          </a:r>
          <a:endParaRPr lang="en-US" sz="1800" kern="1200"/>
        </a:p>
      </dsp:txBody>
      <dsp:txXfrm>
        <a:off x="5380002" y="385801"/>
        <a:ext cx="2444055" cy="1466433"/>
      </dsp:txXfrm>
    </dsp:sp>
    <dsp:sp modelId="{B95504AA-4AC2-4646-862D-1138B8AC1E58}">
      <dsp:nvSpPr>
        <dsp:cNvPr id="0" name=""/>
        <dsp:cNvSpPr/>
      </dsp:nvSpPr>
      <dsp:spPr>
        <a:xfrm>
          <a:off x="8068463" y="385801"/>
          <a:ext cx="2444055" cy="146643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Requerer ao MP para propositura de ação cautelar de antecipação de prova (art. 21, §1º);</a:t>
          </a:r>
          <a:endParaRPr lang="en-US" sz="1800" kern="1200"/>
        </a:p>
      </dsp:txBody>
      <dsp:txXfrm>
        <a:off x="8068463" y="385801"/>
        <a:ext cx="2444055" cy="1466433"/>
      </dsp:txXfrm>
    </dsp:sp>
    <dsp:sp modelId="{E8CF2710-9E65-4EC6-A52E-2D4001C569CD}">
      <dsp:nvSpPr>
        <dsp:cNvPr id="0" name=""/>
        <dsp:cNvSpPr/>
      </dsp:nvSpPr>
      <dsp:spPr>
        <a:xfrm>
          <a:off x="3080" y="2096640"/>
          <a:ext cx="2444055" cy="146643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Receber comunicação de fatos e tomar providências (art. 23);</a:t>
          </a:r>
          <a:endParaRPr lang="en-US" sz="1800" kern="1200"/>
        </a:p>
      </dsp:txBody>
      <dsp:txXfrm>
        <a:off x="3080" y="2096640"/>
        <a:ext cx="2444055" cy="1466433"/>
      </dsp:txXfrm>
    </dsp:sp>
    <dsp:sp modelId="{D795406C-F1B5-46C5-9FC0-E60B17D55069}">
      <dsp:nvSpPr>
        <dsp:cNvPr id="0" name=""/>
        <dsp:cNvSpPr/>
      </dsp:nvSpPr>
      <dsp:spPr>
        <a:xfrm>
          <a:off x="2691541" y="2096640"/>
          <a:ext cx="2444055" cy="146643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Ouvir diretamente o denunciante (Art. 24, §2º);</a:t>
          </a:r>
          <a:endParaRPr lang="en-US" sz="1800" kern="1200"/>
        </a:p>
      </dsp:txBody>
      <dsp:txXfrm>
        <a:off x="2691541" y="2096640"/>
        <a:ext cx="2444055" cy="1466433"/>
      </dsp:txXfrm>
    </dsp:sp>
    <dsp:sp modelId="{97180800-9106-47CE-A95B-1C78DB2E136F}">
      <dsp:nvSpPr>
        <dsp:cNvPr id="0" name=""/>
        <dsp:cNvSpPr/>
      </dsp:nvSpPr>
      <dsp:spPr>
        <a:xfrm>
          <a:off x="5380002" y="2096640"/>
          <a:ext cx="2444055" cy="146643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Requerer medidas cautelares protetivas ao denunciante (art. 24, §9º);</a:t>
          </a:r>
          <a:endParaRPr lang="en-US" sz="1800" kern="1200"/>
        </a:p>
      </dsp:txBody>
      <dsp:txXfrm>
        <a:off x="5380002" y="2096640"/>
        <a:ext cx="2444055" cy="1466433"/>
      </dsp:txXfrm>
    </dsp:sp>
    <dsp:sp modelId="{35D3ECA8-B5F9-4CD1-BBA9-68712F6C9FB7}">
      <dsp:nvSpPr>
        <dsp:cNvPr id="0" name=""/>
        <dsp:cNvSpPr/>
      </dsp:nvSpPr>
      <dsp:spPr>
        <a:xfrm>
          <a:off x="8068463" y="2096640"/>
          <a:ext cx="2444055" cy="146643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a:t>Receber notícia de violência oriunda da saúde e da educação (art. 70-B ECA alterado).</a:t>
          </a:r>
          <a:endParaRPr lang="en-US" sz="1800" kern="1200"/>
        </a:p>
      </dsp:txBody>
      <dsp:txXfrm>
        <a:off x="8068463" y="2096640"/>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B74BC-B542-4B54-A93B-5077B809DDEF}" type="datetimeFigureOut">
              <a:rPr lang="pt-BR" smtClean="0"/>
              <a:t>08/11/2022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BB9D5-4DED-4C71-ABF3-3B5C429E4C54}" type="slidenum">
              <a:rPr lang="pt-BR" smtClean="0"/>
              <a:t>‹nº›</a:t>
            </a:fld>
            <a:endParaRPr lang="pt-BR"/>
          </a:p>
        </p:txBody>
      </p:sp>
    </p:spTree>
    <p:extLst>
      <p:ext uri="{BB962C8B-B14F-4D97-AF65-F5344CB8AC3E}">
        <p14:creationId xmlns:p14="http://schemas.microsoft.com/office/powerpoint/2010/main" val="16125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1</a:t>
            </a:fld>
            <a:endParaRPr lang="pt-BR"/>
          </a:p>
        </p:txBody>
      </p:sp>
    </p:spTree>
    <p:extLst>
      <p:ext uri="{BB962C8B-B14F-4D97-AF65-F5344CB8AC3E}">
        <p14:creationId xmlns:p14="http://schemas.microsoft.com/office/powerpoint/2010/main" val="101110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Lei 13431 </a:t>
            </a:r>
          </a:p>
          <a:p>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Art. 21. Constatado que a criança ou o adolescente está em risco, </a:t>
            </a:r>
            <a:r>
              <a:rPr lang="pt-BR" b="1" i="0" dirty="0">
                <a:solidFill>
                  <a:srgbClr val="000000"/>
                </a:solidFill>
                <a:effectLst/>
                <a:latin typeface="Arial" panose="020B0604020202020204" pitchFamily="34" charset="0"/>
              </a:rPr>
              <a:t>a autoridade policial requisitará à autoridade judicial responsável</a:t>
            </a:r>
            <a:r>
              <a:rPr lang="pt-BR" b="0" i="0" dirty="0">
                <a:solidFill>
                  <a:srgbClr val="000000"/>
                </a:solidFill>
                <a:effectLst/>
                <a:latin typeface="Arial" panose="020B0604020202020204" pitchFamily="34" charset="0"/>
              </a:rPr>
              <a:t>, em qualquer momento dos procedimentos de investigação e responsabilização dos suspeitos, as medidas de proteção pertinentes, entre as quais:</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 evitar o contato direto da criança ou do adolescente vítima ou testemunha de violência com o suposto autor da violência;</a:t>
            </a:r>
          </a:p>
          <a:p>
            <a:pPr algn="just"/>
            <a:r>
              <a:rPr lang="pt-BR" b="0" i="0" dirty="0">
                <a:solidFill>
                  <a:srgbClr val="000000"/>
                </a:solidFill>
                <a:effectLst/>
                <a:latin typeface="Arial" panose="020B0604020202020204" pitchFamily="34" charset="0"/>
              </a:rPr>
              <a:t>II - solicitar o afastamento cautelar do investigado da residência ou local de convivência, em se tratando de pessoa que tenha contato com a criança ou o adolescente;</a:t>
            </a:r>
          </a:p>
          <a:p>
            <a:pPr algn="just"/>
            <a:r>
              <a:rPr lang="pt-BR" b="0" i="0" dirty="0">
                <a:solidFill>
                  <a:srgbClr val="000000"/>
                </a:solidFill>
                <a:effectLst/>
                <a:latin typeface="Arial" panose="020B0604020202020204" pitchFamily="34" charset="0"/>
              </a:rPr>
              <a:t>III - requerer a prisão preventiva do investigado, quando houver suficientes indícios de ameaça à criança ou adolescente vítima ou testemunha de violência;</a:t>
            </a:r>
          </a:p>
          <a:p>
            <a:pPr algn="just"/>
            <a:r>
              <a:rPr lang="pt-BR" b="0" i="0" dirty="0">
                <a:solidFill>
                  <a:srgbClr val="000000"/>
                </a:solidFill>
                <a:effectLst/>
                <a:latin typeface="Arial" panose="020B0604020202020204" pitchFamily="34" charset="0"/>
              </a:rPr>
              <a:t>IV - solicitar aos órgãos socioassistenciais a inclusão da vítima e de sua família nos atendimentos a que têm direito;</a:t>
            </a:r>
          </a:p>
          <a:p>
            <a:pPr algn="just"/>
            <a:r>
              <a:rPr lang="pt-BR" b="0" i="0" dirty="0">
                <a:solidFill>
                  <a:srgbClr val="000000"/>
                </a:solidFill>
                <a:effectLst/>
                <a:latin typeface="Arial" panose="020B0604020202020204" pitchFamily="34" charset="0"/>
              </a:rPr>
              <a:t>V - requerer a inclusão da criança ou do adolescente em programa de proteção a vítimas ou testemunhas ameaçadas; e</a:t>
            </a:r>
          </a:p>
          <a:p>
            <a:pPr algn="just"/>
            <a:r>
              <a:rPr lang="pt-BR" b="0" i="0" dirty="0">
                <a:solidFill>
                  <a:srgbClr val="000000"/>
                </a:solidFill>
                <a:effectLst/>
                <a:latin typeface="Arial" panose="020B0604020202020204" pitchFamily="34" charset="0"/>
              </a:rPr>
              <a:t>VI - </a:t>
            </a:r>
            <a:r>
              <a:rPr lang="pt-BR" b="1" i="0" dirty="0">
                <a:solidFill>
                  <a:srgbClr val="000000"/>
                </a:solidFill>
                <a:effectLst/>
                <a:latin typeface="Arial" panose="020B0604020202020204" pitchFamily="34" charset="0"/>
              </a:rPr>
              <a:t>representar ao Ministério Público para que proponha ação cautelar de antecipação de prova, resguardados os pressupostos legais e as garantias previstas no art. 5º desta Lei, sempre que a demora possa causar prejuízo ao desenvolvimento da criança ou do adolescente.</a:t>
            </a:r>
          </a:p>
          <a:p>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Outras atecnias da lei 13431</a:t>
            </a:r>
          </a:p>
          <a:p>
            <a:pPr algn="just"/>
            <a:r>
              <a:rPr lang="pt-BR" b="0" i="0" dirty="0">
                <a:solidFill>
                  <a:srgbClr val="000000"/>
                </a:solidFill>
                <a:effectLst/>
                <a:latin typeface="Arial" panose="020B0604020202020204" pitchFamily="34" charset="0"/>
              </a:rPr>
              <a:t>Art. 11. depoimento especial ...</a:t>
            </a:r>
          </a:p>
          <a:p>
            <a:pPr algn="just"/>
            <a:r>
              <a:rPr lang="pt-BR" b="0" i="0" dirty="0">
                <a:solidFill>
                  <a:srgbClr val="000000"/>
                </a:solidFill>
                <a:effectLst/>
                <a:latin typeface="Arial" panose="020B0604020202020204" pitchFamily="34" charset="0"/>
              </a:rPr>
              <a:t>§ 1º O depoimento especial seguirá o rito cautelar de antecipação de prova:</a:t>
            </a:r>
          </a:p>
          <a:p>
            <a:pPr algn="just"/>
            <a:r>
              <a:rPr lang="pt-BR" b="0" i="0" dirty="0">
                <a:solidFill>
                  <a:srgbClr val="000000"/>
                </a:solidFill>
                <a:effectLst/>
                <a:latin typeface="Arial" panose="020B0604020202020204" pitchFamily="34" charset="0"/>
              </a:rPr>
              <a:t>I - quando a criança ou o </a:t>
            </a:r>
            <a:r>
              <a:rPr lang="pt-BR" b="1" i="0" dirty="0">
                <a:solidFill>
                  <a:srgbClr val="000000"/>
                </a:solidFill>
                <a:effectLst/>
                <a:latin typeface="Arial" panose="020B0604020202020204" pitchFamily="34" charset="0"/>
              </a:rPr>
              <a:t>adolescente</a:t>
            </a:r>
            <a:r>
              <a:rPr lang="pt-BR" b="0" i="0" dirty="0">
                <a:solidFill>
                  <a:srgbClr val="000000"/>
                </a:solidFill>
                <a:effectLst/>
                <a:latin typeface="Arial" panose="020B0604020202020204" pitchFamily="34" charset="0"/>
              </a:rPr>
              <a:t> tiver </a:t>
            </a:r>
            <a:r>
              <a:rPr lang="pt-BR" b="1" i="0" dirty="0">
                <a:solidFill>
                  <a:srgbClr val="000000"/>
                </a:solidFill>
                <a:effectLst/>
                <a:latin typeface="Arial" panose="020B0604020202020204" pitchFamily="34" charset="0"/>
              </a:rPr>
              <a:t>menos de 7 (sete) anos</a:t>
            </a:r>
            <a:r>
              <a:rPr lang="pt-BR" b="0" i="0" dirty="0">
                <a:solidFill>
                  <a:srgbClr val="000000"/>
                </a:solidFill>
                <a:effectLst/>
                <a:latin typeface="Arial" panose="020B0604020202020204" pitchFamily="34" charset="0"/>
              </a:rPr>
              <a:t>;</a:t>
            </a:r>
          </a:p>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17</a:t>
            </a:fld>
            <a:endParaRPr lang="pt-BR"/>
          </a:p>
        </p:txBody>
      </p:sp>
    </p:spTree>
    <p:extLst>
      <p:ext uri="{BB962C8B-B14F-4D97-AF65-F5344CB8AC3E}">
        <p14:creationId xmlns:p14="http://schemas.microsoft.com/office/powerpoint/2010/main" val="288246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Lei 13431 </a:t>
            </a:r>
          </a:p>
          <a:p>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Art. 21. Constatado que a criança ou o adolescente está em risco, </a:t>
            </a:r>
            <a:r>
              <a:rPr lang="pt-BR" b="1" i="0" dirty="0">
                <a:solidFill>
                  <a:srgbClr val="000000"/>
                </a:solidFill>
                <a:effectLst/>
                <a:latin typeface="Arial" panose="020B0604020202020204" pitchFamily="34" charset="0"/>
              </a:rPr>
              <a:t>a autoridade policial requisitará à autoridade judicial responsável</a:t>
            </a:r>
            <a:r>
              <a:rPr lang="pt-BR" b="0" i="0" dirty="0">
                <a:solidFill>
                  <a:srgbClr val="000000"/>
                </a:solidFill>
                <a:effectLst/>
                <a:latin typeface="Arial" panose="020B0604020202020204" pitchFamily="34" charset="0"/>
              </a:rPr>
              <a:t>, em qualquer momento dos procedimentos de investigação e responsabilização dos suspeitos, as medidas de proteção pertinentes, entre as quais:</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 evitar o contato direto da criança ou do adolescente vítima ou testemunha de violência com o suposto autor da violência;</a:t>
            </a:r>
          </a:p>
          <a:p>
            <a:pPr algn="just"/>
            <a:r>
              <a:rPr lang="pt-BR" b="0" i="0" dirty="0">
                <a:solidFill>
                  <a:srgbClr val="000000"/>
                </a:solidFill>
                <a:effectLst/>
                <a:latin typeface="Arial" panose="020B0604020202020204" pitchFamily="34" charset="0"/>
              </a:rPr>
              <a:t>II - solicitar o afastamento cautelar do investigado da residência ou local de convivência, em se tratando de pessoa que tenha contato com a criança ou o adolescente;</a:t>
            </a:r>
          </a:p>
          <a:p>
            <a:pPr algn="just"/>
            <a:r>
              <a:rPr lang="pt-BR" b="0" i="0" dirty="0">
                <a:solidFill>
                  <a:srgbClr val="000000"/>
                </a:solidFill>
                <a:effectLst/>
                <a:latin typeface="Arial" panose="020B0604020202020204" pitchFamily="34" charset="0"/>
              </a:rPr>
              <a:t>III - requerer a prisão preventiva do investigado, quando houver suficientes indícios de ameaça à criança ou adolescente vítima ou testemunha de violência;</a:t>
            </a:r>
          </a:p>
          <a:p>
            <a:pPr algn="just"/>
            <a:r>
              <a:rPr lang="pt-BR" b="0" i="0" dirty="0">
                <a:solidFill>
                  <a:srgbClr val="000000"/>
                </a:solidFill>
                <a:effectLst/>
                <a:latin typeface="Arial" panose="020B0604020202020204" pitchFamily="34" charset="0"/>
              </a:rPr>
              <a:t>IV - solicitar aos órgãos socioassistenciais a inclusão da vítima e de sua família nos atendimentos a que têm direito;</a:t>
            </a:r>
          </a:p>
          <a:p>
            <a:pPr algn="just"/>
            <a:r>
              <a:rPr lang="pt-BR" b="0" i="0" dirty="0">
                <a:solidFill>
                  <a:srgbClr val="000000"/>
                </a:solidFill>
                <a:effectLst/>
                <a:latin typeface="Arial" panose="020B0604020202020204" pitchFamily="34" charset="0"/>
              </a:rPr>
              <a:t>V - requerer a inclusão da criança ou do adolescente em programa de proteção a vítimas ou testemunhas ameaçadas; e</a:t>
            </a:r>
          </a:p>
          <a:p>
            <a:pPr algn="just"/>
            <a:r>
              <a:rPr lang="pt-BR" b="0" i="0" dirty="0">
                <a:solidFill>
                  <a:srgbClr val="000000"/>
                </a:solidFill>
                <a:effectLst/>
                <a:latin typeface="Arial" panose="020B0604020202020204" pitchFamily="34" charset="0"/>
              </a:rPr>
              <a:t>VI - </a:t>
            </a:r>
            <a:r>
              <a:rPr lang="pt-BR" b="1" i="0" dirty="0">
                <a:solidFill>
                  <a:srgbClr val="000000"/>
                </a:solidFill>
                <a:effectLst/>
                <a:latin typeface="Arial" panose="020B0604020202020204" pitchFamily="34" charset="0"/>
              </a:rPr>
              <a:t>representar ao Ministério Público para que proponha ação cautelar de antecipação de prova, resguardados os pressupostos legais e as garantias previstas no art. 5º desta Lei, sempre que a demora possa causar prejuízo ao desenvolvimento da criança ou do adolescente.</a:t>
            </a:r>
          </a:p>
          <a:p>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Outras atecnias da lei 13431</a:t>
            </a:r>
          </a:p>
          <a:p>
            <a:pPr algn="just"/>
            <a:r>
              <a:rPr lang="pt-BR" b="0" i="0" dirty="0">
                <a:solidFill>
                  <a:srgbClr val="000000"/>
                </a:solidFill>
                <a:effectLst/>
                <a:latin typeface="Arial" panose="020B0604020202020204" pitchFamily="34" charset="0"/>
              </a:rPr>
              <a:t>Art. 11. depoimento especial ...</a:t>
            </a:r>
          </a:p>
          <a:p>
            <a:pPr algn="just"/>
            <a:r>
              <a:rPr lang="pt-BR" b="0" i="0" dirty="0">
                <a:solidFill>
                  <a:srgbClr val="000000"/>
                </a:solidFill>
                <a:effectLst/>
                <a:latin typeface="Arial" panose="020B0604020202020204" pitchFamily="34" charset="0"/>
              </a:rPr>
              <a:t>§ 1º O depoimento especial seguirá o rito cautelar de antecipação de prova:</a:t>
            </a:r>
          </a:p>
          <a:p>
            <a:pPr algn="just"/>
            <a:r>
              <a:rPr lang="pt-BR" b="0" i="0" dirty="0">
                <a:solidFill>
                  <a:srgbClr val="000000"/>
                </a:solidFill>
                <a:effectLst/>
                <a:latin typeface="Arial" panose="020B0604020202020204" pitchFamily="34" charset="0"/>
              </a:rPr>
              <a:t>I - quando a criança ou o </a:t>
            </a:r>
            <a:r>
              <a:rPr lang="pt-BR" b="1" i="0" dirty="0">
                <a:solidFill>
                  <a:srgbClr val="000000"/>
                </a:solidFill>
                <a:effectLst/>
                <a:latin typeface="Arial" panose="020B0604020202020204" pitchFamily="34" charset="0"/>
              </a:rPr>
              <a:t>adolescente</a:t>
            </a:r>
            <a:r>
              <a:rPr lang="pt-BR" b="0" i="0" dirty="0">
                <a:solidFill>
                  <a:srgbClr val="000000"/>
                </a:solidFill>
                <a:effectLst/>
                <a:latin typeface="Arial" panose="020B0604020202020204" pitchFamily="34" charset="0"/>
              </a:rPr>
              <a:t> tiver </a:t>
            </a:r>
            <a:r>
              <a:rPr lang="pt-BR" b="1" i="0" dirty="0">
                <a:solidFill>
                  <a:srgbClr val="000000"/>
                </a:solidFill>
                <a:effectLst/>
                <a:latin typeface="Arial" panose="020B0604020202020204" pitchFamily="34" charset="0"/>
              </a:rPr>
              <a:t>menos de 7 (sete) anos</a:t>
            </a:r>
            <a:r>
              <a:rPr lang="pt-BR" b="0" i="0" dirty="0">
                <a:solidFill>
                  <a:srgbClr val="000000"/>
                </a:solidFill>
                <a:effectLst/>
                <a:latin typeface="Arial" panose="020B0604020202020204" pitchFamily="34" charset="0"/>
              </a:rPr>
              <a:t>;</a:t>
            </a:r>
          </a:p>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18</a:t>
            </a:fld>
            <a:endParaRPr lang="pt-BR"/>
          </a:p>
        </p:txBody>
      </p:sp>
    </p:spTree>
    <p:extLst>
      <p:ext uri="{BB962C8B-B14F-4D97-AF65-F5344CB8AC3E}">
        <p14:creationId xmlns:p14="http://schemas.microsoft.com/office/powerpoint/2010/main" val="354826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19</a:t>
            </a:fld>
            <a:endParaRPr lang="pt-BR"/>
          </a:p>
        </p:txBody>
      </p:sp>
    </p:spTree>
    <p:extLst>
      <p:ext uri="{BB962C8B-B14F-4D97-AF65-F5344CB8AC3E}">
        <p14:creationId xmlns:p14="http://schemas.microsoft.com/office/powerpoint/2010/main" val="641003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20</a:t>
            </a:fld>
            <a:endParaRPr lang="pt-BR"/>
          </a:p>
        </p:txBody>
      </p:sp>
    </p:spTree>
    <p:extLst>
      <p:ext uri="{BB962C8B-B14F-4D97-AF65-F5344CB8AC3E}">
        <p14:creationId xmlns:p14="http://schemas.microsoft.com/office/powerpoint/2010/main" val="32282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21</a:t>
            </a:fld>
            <a:endParaRPr lang="pt-BR"/>
          </a:p>
        </p:txBody>
      </p:sp>
    </p:spTree>
    <p:extLst>
      <p:ext uri="{BB962C8B-B14F-4D97-AF65-F5344CB8AC3E}">
        <p14:creationId xmlns:p14="http://schemas.microsoft.com/office/powerpoint/2010/main" val="234816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rtl="0"/>
            <a:endParaRPr lang="pt-BR" b="0" i="0" dirty="0">
              <a:effectLst/>
              <a:latin typeface="Arial" panose="020B0604020202020204" pitchFamily="34" charset="0"/>
            </a:endParaRPr>
          </a:p>
          <a:p>
            <a:pPr rtl="0"/>
            <a:endParaRPr lang="pt-BR" dirty="0">
              <a:effectLst/>
            </a:endParaRPr>
          </a:p>
          <a:p>
            <a:br>
              <a:rPr lang="pt-BR" b="0" i="0" dirty="0">
                <a:solidFill>
                  <a:srgbClr val="000000"/>
                </a:solidFill>
                <a:effectLst/>
                <a:latin typeface="Arial" panose="020B0604020202020204" pitchFamily="34" charset="0"/>
              </a:rPr>
            </a:br>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2</a:t>
            </a:fld>
            <a:endParaRPr lang="pt-BR"/>
          </a:p>
        </p:txBody>
      </p:sp>
    </p:spTree>
    <p:extLst>
      <p:ext uri="{BB962C8B-B14F-4D97-AF65-F5344CB8AC3E}">
        <p14:creationId xmlns:p14="http://schemas.microsoft.com/office/powerpoint/2010/main" val="226026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3</a:t>
            </a:fld>
            <a:endParaRPr lang="pt-BR"/>
          </a:p>
        </p:txBody>
      </p:sp>
    </p:spTree>
    <p:extLst>
      <p:ext uri="{BB962C8B-B14F-4D97-AF65-F5344CB8AC3E}">
        <p14:creationId xmlns:p14="http://schemas.microsoft.com/office/powerpoint/2010/main" val="229547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0" i="0" dirty="0">
                <a:solidFill>
                  <a:srgbClr val="000000"/>
                </a:solidFill>
                <a:effectLst/>
                <a:latin typeface="Arial" panose="020B0604020202020204" pitchFamily="34" charset="0"/>
              </a:rPr>
              <a:t>Art. 5º Para fins do disposto neste Decreto, considera-se:</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 violência institucional - violência praticada por agente público no desempenho de função pública, em instituição de qualquer natureza, por meio de atos comissivos ou omissivos que prejudiquem o atendimento à criança ou ao adolescente vítima ou testemunha de violência;</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II - </a:t>
            </a:r>
            <a:r>
              <a:rPr lang="pt-BR" b="0" i="0" dirty="0" err="1">
                <a:solidFill>
                  <a:srgbClr val="000000"/>
                </a:solidFill>
                <a:effectLst/>
                <a:latin typeface="Arial" panose="020B0604020202020204" pitchFamily="34" charset="0"/>
              </a:rPr>
              <a:t>revitimização</a:t>
            </a:r>
            <a:r>
              <a:rPr lang="pt-BR" b="0" i="0" dirty="0">
                <a:solidFill>
                  <a:srgbClr val="000000"/>
                </a:solidFill>
                <a:effectLst/>
                <a:latin typeface="Arial" panose="020B0604020202020204" pitchFamily="34" charset="0"/>
              </a:rPr>
              <a:t> - discurso ou prática institucional que submeta crianças e adolescentes a procedimentos desnecessários, repetitivos, invasivos, que levem as vítimas ou testemunhas a reviver a situação de violência ou outras situações que gerem sofrimento, estigmatização ou exposição de sua imagem;</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III - acolhimento ou acolhida - posicionamento ético do profissional, adotado durante o processo de atendimento da criança, do adolescente e de suas famílias, com o objetivo de identificar as necessidades apresentadas por eles, de maneira a demonstrar cuidado, responsabilização e resolutividade no atendimento; e</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83EA-4260-4437-A18C-B9703AE820F9}"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7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18872" indent="0">
              <a:buNone/>
            </a:pPr>
            <a:r>
              <a:rPr lang="pt-PT" sz="1200" dirty="0"/>
              <a:t>Algumas mudanças são percebidas pelo comportamento de uma criança, como choro, agressão ou desrespeito às mulheres. </a:t>
            </a:r>
          </a:p>
          <a:p>
            <a:pPr marL="118872" indent="0">
              <a:buNone/>
            </a:pPr>
            <a:endParaRPr lang="pt-PT" sz="1200" dirty="0"/>
          </a:p>
          <a:p>
            <a:pPr marL="118872" indent="0">
              <a:buNone/>
            </a:pPr>
            <a:r>
              <a:rPr lang="pt-PT" sz="1200" dirty="0"/>
              <a:t>A violência em casa também muda a forma como as crianças pensam e sentem - sobre si mesmas, suas famílias e a vida em geral.</a:t>
            </a:r>
          </a:p>
          <a:p>
            <a:endParaRPr lang="pt-BR" dirty="0"/>
          </a:p>
        </p:txBody>
      </p:sp>
      <p:sp>
        <p:nvSpPr>
          <p:cNvPr id="4" name="Espaço Reservado para Número de Slide 3"/>
          <p:cNvSpPr>
            <a:spLocks noGrp="1"/>
          </p:cNvSpPr>
          <p:nvPr>
            <p:ph type="sldNum" sz="quarter" idx="5"/>
          </p:nvPr>
        </p:nvSpPr>
        <p:spPr/>
        <p:txBody>
          <a:bodyPr/>
          <a:lstStyle/>
          <a:p>
            <a:fld id="{78A883EA-4260-4437-A18C-B9703AE820F9}" type="slidenum">
              <a:rPr lang="pt-BR" smtClean="0"/>
              <a:t>6</a:t>
            </a:fld>
            <a:endParaRPr lang="pt-BR"/>
          </a:p>
        </p:txBody>
      </p:sp>
    </p:spTree>
    <p:extLst>
      <p:ext uri="{BB962C8B-B14F-4D97-AF65-F5344CB8AC3E}">
        <p14:creationId xmlns:p14="http://schemas.microsoft.com/office/powerpoint/2010/main" val="70721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78A883EA-4260-4437-A18C-B9703AE820F9}" type="slidenum">
              <a:rPr lang="pt-BR" smtClean="0"/>
              <a:t>8</a:t>
            </a:fld>
            <a:endParaRPr lang="pt-BR"/>
          </a:p>
        </p:txBody>
      </p:sp>
    </p:spTree>
    <p:extLst>
      <p:ext uri="{BB962C8B-B14F-4D97-AF65-F5344CB8AC3E}">
        <p14:creationId xmlns:p14="http://schemas.microsoft.com/office/powerpoint/2010/main" val="277058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8A883EA-4260-4437-A18C-B9703AE820F9}" type="slidenum">
              <a:rPr lang="pt-BR" smtClean="0"/>
              <a:t>10</a:t>
            </a:fld>
            <a:endParaRPr lang="pt-BR"/>
          </a:p>
        </p:txBody>
      </p:sp>
    </p:spTree>
    <p:extLst>
      <p:ext uri="{BB962C8B-B14F-4D97-AF65-F5344CB8AC3E}">
        <p14:creationId xmlns:p14="http://schemas.microsoft.com/office/powerpoint/2010/main" val="128228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0" i="0" dirty="0">
                <a:solidFill>
                  <a:srgbClr val="000000"/>
                </a:solidFill>
                <a:effectLst/>
                <a:latin typeface="Arial" panose="020B0604020202020204" pitchFamily="34" charset="0"/>
              </a:rPr>
              <a:t>Art. 3º O sistema de garantia de direitos intervirá nas situações de violência contra crianças e adolescentes com a finalidade de:</a:t>
            </a:r>
          </a:p>
          <a:p>
            <a:pPr algn="just"/>
            <a:endParaRPr lang="pt-BR" b="0" i="0" dirty="0">
              <a:solidFill>
                <a:srgbClr val="000000"/>
              </a:solidFill>
              <a:effectLst/>
              <a:latin typeface="Arial" panose="020B0604020202020204" pitchFamily="34" charset="0"/>
            </a:endParaRPr>
          </a:p>
          <a:p>
            <a:pPr algn="just"/>
            <a:r>
              <a:rPr lang="pt-BR" b="0" i="0" dirty="0">
                <a:solidFill>
                  <a:srgbClr val="000000"/>
                </a:solidFill>
                <a:effectLst/>
                <a:latin typeface="Arial" panose="020B0604020202020204" pitchFamily="34" charset="0"/>
              </a:rPr>
              <a:t>I - mapear as ocorrências das formas de violência e suas particularidades no território nacional;</a:t>
            </a:r>
          </a:p>
          <a:p>
            <a:pPr algn="just"/>
            <a:r>
              <a:rPr lang="pt-BR" b="0" i="0" dirty="0">
                <a:solidFill>
                  <a:srgbClr val="000000"/>
                </a:solidFill>
                <a:effectLst/>
                <a:latin typeface="Arial" panose="020B0604020202020204" pitchFamily="34" charset="0"/>
              </a:rPr>
              <a:t>II - prevenir os atos de violência contra crianças e adolescentes;</a:t>
            </a:r>
          </a:p>
          <a:p>
            <a:pPr algn="just"/>
            <a:r>
              <a:rPr lang="pt-BR" b="0" i="0" dirty="0">
                <a:solidFill>
                  <a:srgbClr val="000000"/>
                </a:solidFill>
                <a:effectLst/>
                <a:latin typeface="Arial" panose="020B0604020202020204" pitchFamily="34" charset="0"/>
              </a:rPr>
              <a:t>III - fazer cessar a violência quando esta ocorrer;</a:t>
            </a:r>
          </a:p>
          <a:p>
            <a:pPr algn="just"/>
            <a:r>
              <a:rPr lang="pt-BR" b="0" i="0" dirty="0">
                <a:solidFill>
                  <a:srgbClr val="000000"/>
                </a:solidFill>
                <a:effectLst/>
                <a:latin typeface="Arial" panose="020B0604020202020204" pitchFamily="34" charset="0"/>
              </a:rPr>
              <a:t>IV - prevenir a reiteração da violência já ocorrida;</a:t>
            </a:r>
          </a:p>
          <a:p>
            <a:pPr algn="just"/>
            <a:r>
              <a:rPr lang="pt-BR" b="0" i="0" dirty="0">
                <a:solidFill>
                  <a:srgbClr val="000000"/>
                </a:solidFill>
                <a:effectLst/>
                <a:latin typeface="Arial" panose="020B0604020202020204" pitchFamily="34" charset="0"/>
              </a:rPr>
              <a:t>V - promover o atendimento de crianças e adolescentes para minimizar as sequelas da violência sofrida; e</a:t>
            </a:r>
          </a:p>
          <a:p>
            <a:pPr algn="just"/>
            <a:r>
              <a:rPr lang="pt-BR" b="0" i="0" dirty="0">
                <a:solidFill>
                  <a:srgbClr val="000000"/>
                </a:solidFill>
                <a:effectLst/>
                <a:latin typeface="Arial" panose="020B0604020202020204" pitchFamily="34" charset="0"/>
              </a:rPr>
              <a:t>VI - promover a reparação integral dos direitos da criança e do adolescente.</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BB9D5-4DED-4C71-ABF3-3B5C429E4C5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93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E3BB9D5-4DED-4C71-ABF3-3B5C429E4C54}" type="slidenum">
              <a:rPr lang="pt-BR" smtClean="0"/>
              <a:t>15</a:t>
            </a:fld>
            <a:endParaRPr lang="pt-BR"/>
          </a:p>
        </p:txBody>
      </p:sp>
    </p:spTree>
    <p:extLst>
      <p:ext uri="{BB962C8B-B14F-4D97-AF65-F5344CB8AC3E}">
        <p14:creationId xmlns:p14="http://schemas.microsoft.com/office/powerpoint/2010/main" val="83463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6B81-14BC-4BB5-A361-33A4ED12105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2D137BA-D14F-4A4D-ACE9-B77B3441E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FE67780-4D78-4DA9-8663-C791A7516B78}"/>
              </a:ext>
            </a:extLst>
          </p:cNvPr>
          <p:cNvSpPr>
            <a:spLocks noGrp="1"/>
          </p:cNvSpPr>
          <p:nvPr>
            <p:ph type="dt" sz="half" idx="10"/>
          </p:nvPr>
        </p:nvSpPr>
        <p:spPr/>
        <p:txBody>
          <a:bodyPr/>
          <a:lstStyle/>
          <a:p>
            <a:fld id="{15378541-A13F-43C4-B8D8-72494018E332}" type="datetime1">
              <a:rPr lang="pt-BR" smtClean="0"/>
              <a:t>08/11/2022</a:t>
            </a:fld>
            <a:endParaRPr lang="pt-BR"/>
          </a:p>
        </p:txBody>
      </p:sp>
      <p:sp>
        <p:nvSpPr>
          <p:cNvPr id="5" name="Espaço Reservado para Rodapé 4">
            <a:extLst>
              <a:ext uri="{FF2B5EF4-FFF2-40B4-BE49-F238E27FC236}">
                <a16:creationId xmlns:a16="http://schemas.microsoft.com/office/drawing/2014/main" id="{1935A00C-3D6B-425B-B9CC-2FEFC2994CBA}"/>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27068699-01BA-45A1-A982-A1034688DFE1}"/>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76033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38A82-7CC0-425C-96F1-0F639BF2609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53E396A-8010-41F6-BAB0-53EE98359B6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F04354D-00BC-4105-901E-C518350E4FB2}"/>
              </a:ext>
            </a:extLst>
          </p:cNvPr>
          <p:cNvSpPr>
            <a:spLocks noGrp="1"/>
          </p:cNvSpPr>
          <p:nvPr>
            <p:ph type="dt" sz="half" idx="10"/>
          </p:nvPr>
        </p:nvSpPr>
        <p:spPr/>
        <p:txBody>
          <a:bodyPr/>
          <a:lstStyle/>
          <a:p>
            <a:fld id="{42A11EC9-858E-4249-869A-300B5ED69B3C}" type="datetime1">
              <a:rPr lang="pt-BR" smtClean="0"/>
              <a:t>08/11/2022</a:t>
            </a:fld>
            <a:endParaRPr lang="pt-BR"/>
          </a:p>
        </p:txBody>
      </p:sp>
      <p:sp>
        <p:nvSpPr>
          <p:cNvPr id="5" name="Espaço Reservado para Rodapé 4">
            <a:extLst>
              <a:ext uri="{FF2B5EF4-FFF2-40B4-BE49-F238E27FC236}">
                <a16:creationId xmlns:a16="http://schemas.microsoft.com/office/drawing/2014/main" id="{901A784C-291F-4CE5-8954-E2EA82E8A621}"/>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84CABB8C-AA02-4DCF-8581-287566BB7E30}"/>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90158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0FAD1E-116E-4436-9585-51907815919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411C176-4BCC-4708-8E26-4925C9445E5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F0AF02-5586-4303-AF11-C7D53B66A784}"/>
              </a:ext>
            </a:extLst>
          </p:cNvPr>
          <p:cNvSpPr>
            <a:spLocks noGrp="1"/>
          </p:cNvSpPr>
          <p:nvPr>
            <p:ph type="dt" sz="half" idx="10"/>
          </p:nvPr>
        </p:nvSpPr>
        <p:spPr/>
        <p:txBody>
          <a:bodyPr/>
          <a:lstStyle/>
          <a:p>
            <a:fld id="{BAECB0D6-8C14-4FCC-8FAA-B723739BCAD5}" type="datetime1">
              <a:rPr lang="pt-BR" smtClean="0"/>
              <a:t>08/11/2022</a:t>
            </a:fld>
            <a:endParaRPr lang="pt-BR"/>
          </a:p>
        </p:txBody>
      </p:sp>
      <p:sp>
        <p:nvSpPr>
          <p:cNvPr id="5" name="Espaço Reservado para Rodapé 4">
            <a:extLst>
              <a:ext uri="{FF2B5EF4-FFF2-40B4-BE49-F238E27FC236}">
                <a16:creationId xmlns:a16="http://schemas.microsoft.com/office/drawing/2014/main" id="{2D361786-3D47-4860-B947-4C76067D787B}"/>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6F8EC46E-DA63-4086-BD1D-FF1C8FA6B1DD}"/>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09875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0F282-FADC-4496-B886-8D173403698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F2EC508-D467-42D7-8B7A-3E177FCEC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FCD5F3C-681F-4FBC-AC41-0A5DA6683A6B}"/>
              </a:ext>
            </a:extLst>
          </p:cNvPr>
          <p:cNvSpPr>
            <a:spLocks noGrp="1"/>
          </p:cNvSpPr>
          <p:nvPr>
            <p:ph type="dt" sz="half" idx="10"/>
          </p:nvPr>
        </p:nvSpPr>
        <p:spPr/>
        <p:txBody>
          <a:bodyPr/>
          <a:lstStyle/>
          <a:p>
            <a:fld id="{80B378DB-1B44-479F-A712-0FBFC712D85E}" type="datetime1">
              <a:rPr lang="pt-BR" smtClean="0"/>
              <a:t>08/11/2022</a:t>
            </a:fld>
            <a:endParaRPr lang="pt-BR"/>
          </a:p>
        </p:txBody>
      </p:sp>
      <p:sp>
        <p:nvSpPr>
          <p:cNvPr id="5" name="Espaço Reservado para Rodapé 4">
            <a:extLst>
              <a:ext uri="{FF2B5EF4-FFF2-40B4-BE49-F238E27FC236}">
                <a16:creationId xmlns:a16="http://schemas.microsoft.com/office/drawing/2014/main" id="{10AF2BEA-428E-4F23-B959-100F65AE3C71}"/>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2E0B56BB-324B-4473-B932-887A3117642E}"/>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15245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71AAA-35B3-40AA-AF74-F99C9A7E3A5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B8DFAEA-5FD5-480C-A435-F4415C90A38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291753-4CCE-424B-AB48-48C78B16BC0F}"/>
              </a:ext>
            </a:extLst>
          </p:cNvPr>
          <p:cNvSpPr>
            <a:spLocks noGrp="1"/>
          </p:cNvSpPr>
          <p:nvPr>
            <p:ph type="dt" sz="half" idx="10"/>
          </p:nvPr>
        </p:nvSpPr>
        <p:spPr/>
        <p:txBody>
          <a:bodyPr/>
          <a:lstStyle/>
          <a:p>
            <a:fld id="{1AFA6FFC-B6A9-4C7C-A701-E3B709A3EBBD}" type="datetime1">
              <a:rPr lang="pt-BR" smtClean="0"/>
              <a:t>08/11/2022</a:t>
            </a:fld>
            <a:endParaRPr lang="pt-BR"/>
          </a:p>
        </p:txBody>
      </p:sp>
      <p:sp>
        <p:nvSpPr>
          <p:cNvPr id="5" name="Espaço Reservado para Rodapé 4">
            <a:extLst>
              <a:ext uri="{FF2B5EF4-FFF2-40B4-BE49-F238E27FC236}">
                <a16:creationId xmlns:a16="http://schemas.microsoft.com/office/drawing/2014/main" id="{F5F53609-D125-4A35-9BBF-F0330C603E4D}"/>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322F4B63-4ABE-4DDC-A724-A99CFF9A4E70}"/>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9233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60B24-650B-4543-96F4-EF4B0FC1430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09B9ACC-BC50-4D0E-9FFD-84AF5CE4D3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F7CD20D-EC0F-45AA-B4E8-4E37530A34EF}"/>
              </a:ext>
            </a:extLst>
          </p:cNvPr>
          <p:cNvSpPr>
            <a:spLocks noGrp="1"/>
          </p:cNvSpPr>
          <p:nvPr>
            <p:ph type="dt" sz="half" idx="10"/>
          </p:nvPr>
        </p:nvSpPr>
        <p:spPr/>
        <p:txBody>
          <a:bodyPr/>
          <a:lstStyle/>
          <a:p>
            <a:fld id="{9D5AB06A-30D0-440F-BEF5-76A38291C113}" type="datetime1">
              <a:rPr lang="pt-BR" smtClean="0"/>
              <a:t>08/11/2022</a:t>
            </a:fld>
            <a:endParaRPr lang="pt-BR"/>
          </a:p>
        </p:txBody>
      </p:sp>
      <p:sp>
        <p:nvSpPr>
          <p:cNvPr id="5" name="Espaço Reservado para Rodapé 4">
            <a:extLst>
              <a:ext uri="{FF2B5EF4-FFF2-40B4-BE49-F238E27FC236}">
                <a16:creationId xmlns:a16="http://schemas.microsoft.com/office/drawing/2014/main" id="{25198012-F6A5-4946-BA2E-296C52A89A56}"/>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C1DEA40C-1376-4C7C-BACD-0016082BFF47}"/>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28340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4DAE7-9268-46A8-9662-72383766420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C77FC8-1B5D-4244-BE3A-B3468D3E7D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9958FB1-8769-4707-BCD8-D47BD652E9E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19E115A-E6B9-47C3-825D-0ADB832BFEB3}"/>
              </a:ext>
            </a:extLst>
          </p:cNvPr>
          <p:cNvSpPr>
            <a:spLocks noGrp="1"/>
          </p:cNvSpPr>
          <p:nvPr>
            <p:ph type="dt" sz="half" idx="10"/>
          </p:nvPr>
        </p:nvSpPr>
        <p:spPr/>
        <p:txBody>
          <a:bodyPr/>
          <a:lstStyle/>
          <a:p>
            <a:fld id="{3E08AF8B-FF9A-4C20-9F12-358B166089EC}" type="datetime1">
              <a:rPr lang="pt-BR" smtClean="0"/>
              <a:t>08/11/2022</a:t>
            </a:fld>
            <a:endParaRPr lang="pt-BR"/>
          </a:p>
        </p:txBody>
      </p:sp>
      <p:sp>
        <p:nvSpPr>
          <p:cNvPr id="6" name="Espaço Reservado para Rodapé 5">
            <a:extLst>
              <a:ext uri="{FF2B5EF4-FFF2-40B4-BE49-F238E27FC236}">
                <a16:creationId xmlns:a16="http://schemas.microsoft.com/office/drawing/2014/main" id="{CCA5CA42-F611-4D0A-8763-8B8EEA55CF91}"/>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id="{1892C369-D600-40B0-9359-3D86D74D190C}"/>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184164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D81AC-C491-42FD-8EC3-45916CF9EFC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5DDC607-D7FD-4997-9325-99153E879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97C9DD9-9F46-4B60-B9ED-BC204C88C79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52B18C6-E1F1-47D8-99C3-640D644A4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AA499D0-754F-4FC6-BC53-711DCAE6ADD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2805C3A-6766-4250-9579-D4F2A7C751A9}"/>
              </a:ext>
            </a:extLst>
          </p:cNvPr>
          <p:cNvSpPr>
            <a:spLocks noGrp="1"/>
          </p:cNvSpPr>
          <p:nvPr>
            <p:ph type="dt" sz="half" idx="10"/>
          </p:nvPr>
        </p:nvSpPr>
        <p:spPr/>
        <p:txBody>
          <a:bodyPr/>
          <a:lstStyle/>
          <a:p>
            <a:fld id="{1828D1C3-2310-4ACB-A7FA-C8B4794473F9}" type="datetime1">
              <a:rPr lang="pt-BR" smtClean="0"/>
              <a:t>08/11/2022</a:t>
            </a:fld>
            <a:endParaRPr lang="pt-BR"/>
          </a:p>
        </p:txBody>
      </p:sp>
      <p:sp>
        <p:nvSpPr>
          <p:cNvPr id="8" name="Espaço Reservado para Rodapé 7">
            <a:extLst>
              <a:ext uri="{FF2B5EF4-FFF2-40B4-BE49-F238E27FC236}">
                <a16:creationId xmlns:a16="http://schemas.microsoft.com/office/drawing/2014/main" id="{A52AC6F5-5CA4-4D12-95B0-B7F96CD02277}"/>
              </a:ext>
            </a:extLst>
          </p:cNvPr>
          <p:cNvSpPr>
            <a:spLocks noGrp="1"/>
          </p:cNvSpPr>
          <p:nvPr>
            <p:ph type="ftr" sz="quarter" idx="11"/>
          </p:nvPr>
        </p:nvSpPr>
        <p:spPr/>
        <p:txBody>
          <a:bodyPr/>
          <a:lstStyle/>
          <a:p>
            <a:r>
              <a:rPr lang="pt-BR"/>
              <a:t>MPSP </a:t>
            </a:r>
          </a:p>
        </p:txBody>
      </p:sp>
      <p:sp>
        <p:nvSpPr>
          <p:cNvPr id="9" name="Espaço Reservado para Número de Slide 8">
            <a:extLst>
              <a:ext uri="{FF2B5EF4-FFF2-40B4-BE49-F238E27FC236}">
                <a16:creationId xmlns:a16="http://schemas.microsoft.com/office/drawing/2014/main" id="{105FF928-0FD9-4F99-913F-EB4F17BAE798}"/>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516168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8FD6B-BFBF-4CC2-82A1-23624CB3F5B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DCC669B-D15D-49E9-8617-CB77683A6AB9}"/>
              </a:ext>
            </a:extLst>
          </p:cNvPr>
          <p:cNvSpPr>
            <a:spLocks noGrp="1"/>
          </p:cNvSpPr>
          <p:nvPr>
            <p:ph type="dt" sz="half" idx="10"/>
          </p:nvPr>
        </p:nvSpPr>
        <p:spPr/>
        <p:txBody>
          <a:bodyPr/>
          <a:lstStyle/>
          <a:p>
            <a:fld id="{EFD8833A-2CB9-4F30-9BD9-7D525B561648}" type="datetime1">
              <a:rPr lang="pt-BR" smtClean="0"/>
              <a:t>08/11/2022</a:t>
            </a:fld>
            <a:endParaRPr lang="pt-BR"/>
          </a:p>
        </p:txBody>
      </p:sp>
      <p:sp>
        <p:nvSpPr>
          <p:cNvPr id="4" name="Espaço Reservado para Rodapé 3">
            <a:extLst>
              <a:ext uri="{FF2B5EF4-FFF2-40B4-BE49-F238E27FC236}">
                <a16:creationId xmlns:a16="http://schemas.microsoft.com/office/drawing/2014/main" id="{6E838962-45F1-4C2C-A963-B909C47E6514}"/>
              </a:ext>
            </a:extLst>
          </p:cNvPr>
          <p:cNvSpPr>
            <a:spLocks noGrp="1"/>
          </p:cNvSpPr>
          <p:nvPr>
            <p:ph type="ftr" sz="quarter" idx="11"/>
          </p:nvPr>
        </p:nvSpPr>
        <p:spPr/>
        <p:txBody>
          <a:bodyPr/>
          <a:lstStyle/>
          <a:p>
            <a:r>
              <a:rPr lang="pt-BR"/>
              <a:t>MPSP </a:t>
            </a:r>
          </a:p>
        </p:txBody>
      </p:sp>
      <p:sp>
        <p:nvSpPr>
          <p:cNvPr id="5" name="Espaço Reservado para Número de Slide 4">
            <a:extLst>
              <a:ext uri="{FF2B5EF4-FFF2-40B4-BE49-F238E27FC236}">
                <a16:creationId xmlns:a16="http://schemas.microsoft.com/office/drawing/2014/main" id="{ED0C2F0D-FF9D-46BE-8962-62085848A834}"/>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646495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C97EEA4-5428-46E2-99C5-D77CEE014EFD}"/>
              </a:ext>
            </a:extLst>
          </p:cNvPr>
          <p:cNvSpPr>
            <a:spLocks noGrp="1"/>
          </p:cNvSpPr>
          <p:nvPr>
            <p:ph type="dt" sz="half" idx="10"/>
          </p:nvPr>
        </p:nvSpPr>
        <p:spPr/>
        <p:txBody>
          <a:bodyPr/>
          <a:lstStyle/>
          <a:p>
            <a:fld id="{B405CAF3-D7B7-4822-B8A4-630C06A581BF}" type="datetime1">
              <a:rPr lang="pt-BR" smtClean="0"/>
              <a:t>08/11/2022</a:t>
            </a:fld>
            <a:endParaRPr lang="pt-BR"/>
          </a:p>
        </p:txBody>
      </p:sp>
      <p:sp>
        <p:nvSpPr>
          <p:cNvPr id="3" name="Espaço Reservado para Rodapé 2">
            <a:extLst>
              <a:ext uri="{FF2B5EF4-FFF2-40B4-BE49-F238E27FC236}">
                <a16:creationId xmlns:a16="http://schemas.microsoft.com/office/drawing/2014/main" id="{17FAF89C-7640-4D51-9D3A-2671A03BBA7E}"/>
              </a:ext>
            </a:extLst>
          </p:cNvPr>
          <p:cNvSpPr>
            <a:spLocks noGrp="1"/>
          </p:cNvSpPr>
          <p:nvPr>
            <p:ph type="ftr" sz="quarter" idx="11"/>
          </p:nvPr>
        </p:nvSpPr>
        <p:spPr/>
        <p:txBody>
          <a:bodyPr/>
          <a:lstStyle/>
          <a:p>
            <a:r>
              <a:rPr lang="pt-BR"/>
              <a:t>MPSP </a:t>
            </a:r>
          </a:p>
        </p:txBody>
      </p:sp>
      <p:sp>
        <p:nvSpPr>
          <p:cNvPr id="4" name="Espaço Reservado para Número de Slide 3">
            <a:extLst>
              <a:ext uri="{FF2B5EF4-FFF2-40B4-BE49-F238E27FC236}">
                <a16:creationId xmlns:a16="http://schemas.microsoft.com/office/drawing/2014/main" id="{A4908BD8-7EA3-4499-AC56-3D81F8F75DA3}"/>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93760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11845-F63A-4858-9152-0C315FF5F18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2FB00C1-30F5-44F8-8E4D-D67E76E04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08BD391-44C7-4D1D-92CF-BF3FCED12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648FE34-13D2-4226-B664-95E66F596A58}"/>
              </a:ext>
            </a:extLst>
          </p:cNvPr>
          <p:cNvSpPr>
            <a:spLocks noGrp="1"/>
          </p:cNvSpPr>
          <p:nvPr>
            <p:ph type="dt" sz="half" idx="10"/>
          </p:nvPr>
        </p:nvSpPr>
        <p:spPr/>
        <p:txBody>
          <a:bodyPr/>
          <a:lstStyle/>
          <a:p>
            <a:fld id="{672BB414-5939-4FD2-9AA1-01A8B61DB56B}" type="datetime1">
              <a:rPr lang="pt-BR" smtClean="0"/>
              <a:t>08/11/2022</a:t>
            </a:fld>
            <a:endParaRPr lang="pt-BR"/>
          </a:p>
        </p:txBody>
      </p:sp>
      <p:sp>
        <p:nvSpPr>
          <p:cNvPr id="6" name="Espaço Reservado para Rodapé 5">
            <a:extLst>
              <a:ext uri="{FF2B5EF4-FFF2-40B4-BE49-F238E27FC236}">
                <a16:creationId xmlns:a16="http://schemas.microsoft.com/office/drawing/2014/main" id="{BFD3A6C0-BC4F-4B42-9CF3-C4833D09DEF2}"/>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id="{DA52CEF9-50D3-4EA2-BAD1-6B00B217689C}"/>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246451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DDAE4-1B6F-4380-AF07-4254314852B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057A8EC-D178-4359-A578-B4D4268CE7C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1C6FA60-446F-4D19-A31A-390DEF4A8780}"/>
              </a:ext>
            </a:extLst>
          </p:cNvPr>
          <p:cNvSpPr>
            <a:spLocks noGrp="1"/>
          </p:cNvSpPr>
          <p:nvPr>
            <p:ph type="dt" sz="half" idx="10"/>
          </p:nvPr>
        </p:nvSpPr>
        <p:spPr/>
        <p:txBody>
          <a:bodyPr/>
          <a:lstStyle/>
          <a:p>
            <a:fld id="{3C418D14-A5EA-4A9A-A3E8-69A272629A27}" type="datetime1">
              <a:rPr lang="pt-BR" smtClean="0"/>
              <a:t>08/11/2022</a:t>
            </a:fld>
            <a:endParaRPr lang="pt-BR"/>
          </a:p>
        </p:txBody>
      </p:sp>
      <p:sp>
        <p:nvSpPr>
          <p:cNvPr id="5" name="Espaço Reservado para Rodapé 4">
            <a:extLst>
              <a:ext uri="{FF2B5EF4-FFF2-40B4-BE49-F238E27FC236}">
                <a16:creationId xmlns:a16="http://schemas.microsoft.com/office/drawing/2014/main" id="{CD4F4C87-DF58-4206-96A5-89F9E70E295C}"/>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841DA0E4-4228-4816-AC96-7FABCE0DC75B}"/>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72354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0C4BD-49DE-43BC-BB6D-5DD5FDA13A8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024C802-7461-469F-A560-7A6342003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E8AE51E-13C5-4190-9C16-212374AD4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606CE2B-ABCC-4783-A92E-978B7DB664E5}"/>
              </a:ext>
            </a:extLst>
          </p:cNvPr>
          <p:cNvSpPr>
            <a:spLocks noGrp="1"/>
          </p:cNvSpPr>
          <p:nvPr>
            <p:ph type="dt" sz="half" idx="10"/>
          </p:nvPr>
        </p:nvSpPr>
        <p:spPr/>
        <p:txBody>
          <a:bodyPr/>
          <a:lstStyle/>
          <a:p>
            <a:fld id="{71F173C8-4931-44BE-B955-C69CB656C23A}" type="datetime1">
              <a:rPr lang="pt-BR" smtClean="0"/>
              <a:t>08/11/2022</a:t>
            </a:fld>
            <a:endParaRPr lang="pt-BR"/>
          </a:p>
        </p:txBody>
      </p:sp>
      <p:sp>
        <p:nvSpPr>
          <p:cNvPr id="6" name="Espaço Reservado para Rodapé 5">
            <a:extLst>
              <a:ext uri="{FF2B5EF4-FFF2-40B4-BE49-F238E27FC236}">
                <a16:creationId xmlns:a16="http://schemas.microsoft.com/office/drawing/2014/main" id="{9B09FC8F-B6D1-422B-9A46-81EE8F30603C}"/>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id="{A183FB0B-0D2B-4BC6-AEAA-E251EA38AD16}"/>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66612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CE990-CE8D-4793-B07B-4F82FC3CF43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075A902-46E0-4473-84E7-0750C41B15F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D532F7A-551E-467A-A046-1EA675A65500}"/>
              </a:ext>
            </a:extLst>
          </p:cNvPr>
          <p:cNvSpPr>
            <a:spLocks noGrp="1"/>
          </p:cNvSpPr>
          <p:nvPr>
            <p:ph type="dt" sz="half" idx="10"/>
          </p:nvPr>
        </p:nvSpPr>
        <p:spPr/>
        <p:txBody>
          <a:bodyPr/>
          <a:lstStyle/>
          <a:p>
            <a:fld id="{FFCD5665-3ADC-408B-B07F-055F42DBEDDB}" type="datetime1">
              <a:rPr lang="pt-BR" smtClean="0"/>
              <a:t>08/11/2022</a:t>
            </a:fld>
            <a:endParaRPr lang="pt-BR"/>
          </a:p>
        </p:txBody>
      </p:sp>
      <p:sp>
        <p:nvSpPr>
          <p:cNvPr id="5" name="Espaço Reservado para Rodapé 4">
            <a:extLst>
              <a:ext uri="{FF2B5EF4-FFF2-40B4-BE49-F238E27FC236}">
                <a16:creationId xmlns:a16="http://schemas.microsoft.com/office/drawing/2014/main" id="{B2A8C3E2-4B06-4047-A2E1-B3E8E2BE1398}"/>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9125A0A3-8550-4A44-BD51-5E648E7A2717}"/>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367641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9E93BE-8268-447C-B350-B5286E8FF5A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552ACBE-80B8-4AD0-B811-A5B9D8BABD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627165-126A-415B-B02D-9C0AE14D7B83}"/>
              </a:ext>
            </a:extLst>
          </p:cNvPr>
          <p:cNvSpPr>
            <a:spLocks noGrp="1"/>
          </p:cNvSpPr>
          <p:nvPr>
            <p:ph type="dt" sz="half" idx="10"/>
          </p:nvPr>
        </p:nvSpPr>
        <p:spPr/>
        <p:txBody>
          <a:bodyPr/>
          <a:lstStyle/>
          <a:p>
            <a:fld id="{C6D63D97-82C5-4534-A898-E18744DFEEE9}" type="datetime1">
              <a:rPr lang="pt-BR" smtClean="0"/>
              <a:t>08/11/2022</a:t>
            </a:fld>
            <a:endParaRPr lang="pt-BR"/>
          </a:p>
        </p:txBody>
      </p:sp>
      <p:sp>
        <p:nvSpPr>
          <p:cNvPr id="5" name="Espaço Reservado para Rodapé 4">
            <a:extLst>
              <a:ext uri="{FF2B5EF4-FFF2-40B4-BE49-F238E27FC236}">
                <a16:creationId xmlns:a16="http://schemas.microsoft.com/office/drawing/2014/main" id="{823FAE17-5DC6-48F3-ABF4-F24090C9220E}"/>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84B6E34B-50B5-467A-9199-D64A9A2A90C1}"/>
              </a:ext>
            </a:extLst>
          </p:cNvPr>
          <p:cNvSpPr>
            <a:spLocks noGrp="1"/>
          </p:cNvSpPr>
          <p:nvPr>
            <p:ph type="sldNum" sz="quarter" idx="12"/>
          </p:nvPr>
        </p:nvSpPr>
        <p:spPr/>
        <p:txBody>
          <a:bodyPr/>
          <a:lstStyle/>
          <a:p>
            <a:fld id="{80EA0084-44D8-4665-827B-EA8FEF388723}" type="slidenum">
              <a:rPr lang="pt-BR" smtClean="0"/>
              <a:t>‹nº›</a:t>
            </a:fld>
            <a:endParaRPr lang="pt-BR"/>
          </a:p>
        </p:txBody>
      </p:sp>
    </p:spTree>
    <p:extLst>
      <p:ext uri="{BB962C8B-B14F-4D97-AF65-F5344CB8AC3E}">
        <p14:creationId xmlns:p14="http://schemas.microsoft.com/office/powerpoint/2010/main" val="134391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D73D-9406-490D-B347-F8AC331D266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233B3A4-B60E-43E8-A625-F9570D7ED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A821AB1-F8CA-4880-A763-4B7F8AF9934B}"/>
              </a:ext>
            </a:extLst>
          </p:cNvPr>
          <p:cNvSpPr>
            <a:spLocks noGrp="1"/>
          </p:cNvSpPr>
          <p:nvPr>
            <p:ph type="dt" sz="half" idx="10"/>
          </p:nvPr>
        </p:nvSpPr>
        <p:spPr/>
        <p:txBody>
          <a:bodyPr/>
          <a:lstStyle/>
          <a:p>
            <a:fld id="{5B355F56-2A3F-463C-B1C9-54E79CE9293B}" type="datetime1">
              <a:rPr lang="pt-BR" smtClean="0"/>
              <a:t>08/11/2022</a:t>
            </a:fld>
            <a:endParaRPr lang="pt-BR"/>
          </a:p>
        </p:txBody>
      </p:sp>
      <p:sp>
        <p:nvSpPr>
          <p:cNvPr id="5" name="Espaço Reservado para Rodapé 4">
            <a:extLst>
              <a:ext uri="{FF2B5EF4-FFF2-40B4-BE49-F238E27FC236}">
                <a16:creationId xmlns:a16="http://schemas.microsoft.com/office/drawing/2014/main" id="{D18F8352-AF3E-44B8-8BDF-77B6F7996EBF}"/>
              </a:ext>
            </a:extLst>
          </p:cNvPr>
          <p:cNvSpPr>
            <a:spLocks noGrp="1"/>
          </p:cNvSpPr>
          <p:nvPr>
            <p:ph type="ftr" sz="quarter" idx="11"/>
          </p:nvPr>
        </p:nvSpPr>
        <p:spPr/>
        <p:txBody>
          <a:bodyPr/>
          <a:lstStyle/>
          <a:p>
            <a:r>
              <a:rPr lang="pt-BR"/>
              <a:t>MPSP </a:t>
            </a:r>
          </a:p>
        </p:txBody>
      </p:sp>
      <p:sp>
        <p:nvSpPr>
          <p:cNvPr id="6" name="Espaço Reservado para Número de Slide 5">
            <a:extLst>
              <a:ext uri="{FF2B5EF4-FFF2-40B4-BE49-F238E27FC236}">
                <a16:creationId xmlns:a16="http://schemas.microsoft.com/office/drawing/2014/main" id="{32D1EAC3-ECA8-45F3-980C-190EF06979E3}"/>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7496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0D49E-BCB7-428F-B3E8-E9AC62D42C6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F6D75F9-92F8-4E76-8FAC-539DEE945F9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88931F5-B30E-4F22-9FBE-2C281D67386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B879064-41C8-4B0E-A14D-D3CFC22AD007}"/>
              </a:ext>
            </a:extLst>
          </p:cNvPr>
          <p:cNvSpPr>
            <a:spLocks noGrp="1"/>
          </p:cNvSpPr>
          <p:nvPr>
            <p:ph type="dt" sz="half" idx="10"/>
          </p:nvPr>
        </p:nvSpPr>
        <p:spPr/>
        <p:txBody>
          <a:bodyPr/>
          <a:lstStyle/>
          <a:p>
            <a:fld id="{83E64BF4-065E-4EDC-AEA8-3D7AF25A8BCD}" type="datetime1">
              <a:rPr lang="pt-BR" smtClean="0"/>
              <a:t>08/11/2022</a:t>
            </a:fld>
            <a:endParaRPr lang="pt-BR"/>
          </a:p>
        </p:txBody>
      </p:sp>
      <p:sp>
        <p:nvSpPr>
          <p:cNvPr id="6" name="Espaço Reservado para Rodapé 5">
            <a:extLst>
              <a:ext uri="{FF2B5EF4-FFF2-40B4-BE49-F238E27FC236}">
                <a16:creationId xmlns:a16="http://schemas.microsoft.com/office/drawing/2014/main" id="{4E1F828D-A74B-4589-8F70-7B23A3D44A2B}"/>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id="{DEEE1CBF-8662-4153-A715-AEC854376C4A}"/>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33049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FCA66-EC33-4AA5-B441-B03A00F52A3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0C99A79-A10B-4C48-903B-9232CED6D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9210F94-AB95-4514-B5A8-7D18A510452C}"/>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FCC33C9-8157-4C42-A192-D79285421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90FAD69-CB49-47C8-97E8-D8153BE5D2E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F92BC76-50DB-4028-A55E-816D78B4FC8E}"/>
              </a:ext>
            </a:extLst>
          </p:cNvPr>
          <p:cNvSpPr>
            <a:spLocks noGrp="1"/>
          </p:cNvSpPr>
          <p:nvPr>
            <p:ph type="dt" sz="half" idx="10"/>
          </p:nvPr>
        </p:nvSpPr>
        <p:spPr/>
        <p:txBody>
          <a:bodyPr/>
          <a:lstStyle/>
          <a:p>
            <a:fld id="{F2BF57FD-4E21-4722-8285-CF4BB5C6BC9D}" type="datetime1">
              <a:rPr lang="pt-BR" smtClean="0"/>
              <a:t>08/11/2022</a:t>
            </a:fld>
            <a:endParaRPr lang="pt-BR"/>
          </a:p>
        </p:txBody>
      </p:sp>
      <p:sp>
        <p:nvSpPr>
          <p:cNvPr id="8" name="Espaço Reservado para Rodapé 7">
            <a:extLst>
              <a:ext uri="{FF2B5EF4-FFF2-40B4-BE49-F238E27FC236}">
                <a16:creationId xmlns:a16="http://schemas.microsoft.com/office/drawing/2014/main" id="{301FD7FB-9C52-4B37-B9B1-B5E86863F878}"/>
              </a:ext>
            </a:extLst>
          </p:cNvPr>
          <p:cNvSpPr>
            <a:spLocks noGrp="1"/>
          </p:cNvSpPr>
          <p:nvPr>
            <p:ph type="ftr" sz="quarter" idx="11"/>
          </p:nvPr>
        </p:nvSpPr>
        <p:spPr/>
        <p:txBody>
          <a:bodyPr/>
          <a:lstStyle/>
          <a:p>
            <a:r>
              <a:rPr lang="pt-BR"/>
              <a:t>MPSP </a:t>
            </a:r>
          </a:p>
        </p:txBody>
      </p:sp>
      <p:sp>
        <p:nvSpPr>
          <p:cNvPr id="9" name="Espaço Reservado para Número de Slide 8">
            <a:extLst>
              <a:ext uri="{FF2B5EF4-FFF2-40B4-BE49-F238E27FC236}">
                <a16:creationId xmlns:a16="http://schemas.microsoft.com/office/drawing/2014/main" id="{8EBA1812-6FAD-4018-80F1-DD1265246E5F}"/>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73174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35592-ACEA-4C43-8B77-26A5A018699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58485C2-09A1-4C19-9F53-1043A9B0D124}"/>
              </a:ext>
            </a:extLst>
          </p:cNvPr>
          <p:cNvSpPr>
            <a:spLocks noGrp="1"/>
          </p:cNvSpPr>
          <p:nvPr>
            <p:ph type="dt" sz="half" idx="10"/>
          </p:nvPr>
        </p:nvSpPr>
        <p:spPr/>
        <p:txBody>
          <a:bodyPr/>
          <a:lstStyle/>
          <a:p>
            <a:fld id="{9948747C-0A7A-4216-9C3D-FB17E1891B03}" type="datetime1">
              <a:rPr lang="pt-BR" smtClean="0"/>
              <a:t>08/11/2022</a:t>
            </a:fld>
            <a:endParaRPr lang="pt-BR"/>
          </a:p>
        </p:txBody>
      </p:sp>
      <p:sp>
        <p:nvSpPr>
          <p:cNvPr id="4" name="Espaço Reservado para Rodapé 3">
            <a:extLst>
              <a:ext uri="{FF2B5EF4-FFF2-40B4-BE49-F238E27FC236}">
                <a16:creationId xmlns:a16="http://schemas.microsoft.com/office/drawing/2014/main" id="{9A141498-0966-4C44-9D3E-48B4D445A2AD}"/>
              </a:ext>
            </a:extLst>
          </p:cNvPr>
          <p:cNvSpPr>
            <a:spLocks noGrp="1"/>
          </p:cNvSpPr>
          <p:nvPr>
            <p:ph type="ftr" sz="quarter" idx="11"/>
          </p:nvPr>
        </p:nvSpPr>
        <p:spPr/>
        <p:txBody>
          <a:bodyPr/>
          <a:lstStyle/>
          <a:p>
            <a:r>
              <a:rPr lang="pt-BR"/>
              <a:t>MPSP </a:t>
            </a:r>
          </a:p>
        </p:txBody>
      </p:sp>
      <p:sp>
        <p:nvSpPr>
          <p:cNvPr id="5" name="Espaço Reservado para Número de Slide 4">
            <a:extLst>
              <a:ext uri="{FF2B5EF4-FFF2-40B4-BE49-F238E27FC236}">
                <a16:creationId xmlns:a16="http://schemas.microsoft.com/office/drawing/2014/main" id="{DB5127AE-0C17-4001-870E-DD7770EAC256}"/>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293169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31D1A53-ACE7-48FA-86AF-B6E08EB7EAA7}"/>
              </a:ext>
            </a:extLst>
          </p:cNvPr>
          <p:cNvSpPr>
            <a:spLocks noGrp="1"/>
          </p:cNvSpPr>
          <p:nvPr>
            <p:ph type="dt" sz="half" idx="10"/>
          </p:nvPr>
        </p:nvSpPr>
        <p:spPr/>
        <p:txBody>
          <a:bodyPr/>
          <a:lstStyle/>
          <a:p>
            <a:fld id="{83C650EE-A362-4664-A790-7363CA932FDD}" type="datetime1">
              <a:rPr lang="pt-BR" smtClean="0"/>
              <a:t>08/11/2022</a:t>
            </a:fld>
            <a:endParaRPr lang="pt-BR"/>
          </a:p>
        </p:txBody>
      </p:sp>
      <p:sp>
        <p:nvSpPr>
          <p:cNvPr id="3" name="Espaço Reservado para Rodapé 2">
            <a:extLst>
              <a:ext uri="{FF2B5EF4-FFF2-40B4-BE49-F238E27FC236}">
                <a16:creationId xmlns:a16="http://schemas.microsoft.com/office/drawing/2014/main" id="{29254343-0D66-4346-BAFA-9AC353775E94}"/>
              </a:ext>
            </a:extLst>
          </p:cNvPr>
          <p:cNvSpPr>
            <a:spLocks noGrp="1"/>
          </p:cNvSpPr>
          <p:nvPr>
            <p:ph type="ftr" sz="quarter" idx="11"/>
          </p:nvPr>
        </p:nvSpPr>
        <p:spPr/>
        <p:txBody>
          <a:bodyPr/>
          <a:lstStyle/>
          <a:p>
            <a:r>
              <a:rPr lang="pt-BR"/>
              <a:t>MPSP </a:t>
            </a:r>
          </a:p>
        </p:txBody>
      </p:sp>
      <p:sp>
        <p:nvSpPr>
          <p:cNvPr id="4" name="Espaço Reservado para Número de Slide 3">
            <a:extLst>
              <a:ext uri="{FF2B5EF4-FFF2-40B4-BE49-F238E27FC236}">
                <a16:creationId xmlns:a16="http://schemas.microsoft.com/office/drawing/2014/main" id="{5AB45606-5846-4B3E-ACC2-44F9F6AED32F}"/>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30815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EB731-8F62-4B33-903E-722DE6D8525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783A7FE-581E-4F12-8940-55EF74240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96D128B-EAE5-4C3A-941C-FCC2CDA06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6F7F565-98E1-4B4D-8F7C-544C043730E0}"/>
              </a:ext>
            </a:extLst>
          </p:cNvPr>
          <p:cNvSpPr>
            <a:spLocks noGrp="1"/>
          </p:cNvSpPr>
          <p:nvPr>
            <p:ph type="dt" sz="half" idx="10"/>
          </p:nvPr>
        </p:nvSpPr>
        <p:spPr/>
        <p:txBody>
          <a:bodyPr/>
          <a:lstStyle/>
          <a:p>
            <a:fld id="{98511CD3-6E0F-44FF-92F6-815CA82D916B}" type="datetime1">
              <a:rPr lang="pt-BR" smtClean="0"/>
              <a:t>08/11/2022</a:t>
            </a:fld>
            <a:endParaRPr lang="pt-BR"/>
          </a:p>
        </p:txBody>
      </p:sp>
      <p:sp>
        <p:nvSpPr>
          <p:cNvPr id="6" name="Espaço Reservado para Rodapé 5">
            <a:extLst>
              <a:ext uri="{FF2B5EF4-FFF2-40B4-BE49-F238E27FC236}">
                <a16:creationId xmlns:a16="http://schemas.microsoft.com/office/drawing/2014/main" id="{4A15EE6D-50F9-4806-AC69-95670F0EF60D}"/>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id="{BEFDF0B7-EB1B-4FB5-87E5-B4FE190F0A69}"/>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151889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0EAB8-7B5C-4066-BDB7-E040411B14A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1CEC343-1806-49EA-A482-6C693C3B8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5F9865-4421-48CB-B150-D423E1979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53E7F4A-D356-4C07-8E80-689A587DADC7}"/>
              </a:ext>
            </a:extLst>
          </p:cNvPr>
          <p:cNvSpPr>
            <a:spLocks noGrp="1"/>
          </p:cNvSpPr>
          <p:nvPr>
            <p:ph type="dt" sz="half" idx="10"/>
          </p:nvPr>
        </p:nvSpPr>
        <p:spPr/>
        <p:txBody>
          <a:bodyPr/>
          <a:lstStyle/>
          <a:p>
            <a:fld id="{406233CE-2CC7-421C-8216-278954C20C88}" type="datetime1">
              <a:rPr lang="pt-BR" smtClean="0"/>
              <a:t>08/11/2022</a:t>
            </a:fld>
            <a:endParaRPr lang="pt-BR"/>
          </a:p>
        </p:txBody>
      </p:sp>
      <p:sp>
        <p:nvSpPr>
          <p:cNvPr id="6" name="Espaço Reservado para Rodapé 5">
            <a:extLst>
              <a:ext uri="{FF2B5EF4-FFF2-40B4-BE49-F238E27FC236}">
                <a16:creationId xmlns:a16="http://schemas.microsoft.com/office/drawing/2014/main" id="{20D83079-4416-4265-B1E0-8C6AFC025E87}"/>
              </a:ext>
            </a:extLst>
          </p:cNvPr>
          <p:cNvSpPr>
            <a:spLocks noGrp="1"/>
          </p:cNvSpPr>
          <p:nvPr>
            <p:ph type="ftr" sz="quarter" idx="11"/>
          </p:nvPr>
        </p:nvSpPr>
        <p:spPr/>
        <p:txBody>
          <a:bodyPr/>
          <a:lstStyle/>
          <a:p>
            <a:r>
              <a:rPr lang="pt-BR"/>
              <a:t>MPSP </a:t>
            </a:r>
          </a:p>
        </p:txBody>
      </p:sp>
      <p:sp>
        <p:nvSpPr>
          <p:cNvPr id="7" name="Espaço Reservado para Número de Slide 6">
            <a:extLst>
              <a:ext uri="{FF2B5EF4-FFF2-40B4-BE49-F238E27FC236}">
                <a16:creationId xmlns:a16="http://schemas.microsoft.com/office/drawing/2014/main" id="{07042BA5-F757-4662-926A-FA6F95FEFC68}"/>
              </a:ext>
            </a:extLst>
          </p:cNvPr>
          <p:cNvSpPr>
            <a:spLocks noGrp="1"/>
          </p:cNvSpPr>
          <p:nvPr>
            <p:ph type="sldNum" sz="quarter" idx="12"/>
          </p:nvPr>
        </p:nvSpPr>
        <p:spPr/>
        <p:txBody>
          <a:bodyPr/>
          <a:lstStyle/>
          <a:p>
            <a:fld id="{162505F4-8F13-4117-8FB1-B07EB4624F9B}" type="slidenum">
              <a:rPr lang="pt-BR" smtClean="0"/>
              <a:t>‹nº›</a:t>
            </a:fld>
            <a:endParaRPr lang="pt-BR"/>
          </a:p>
        </p:txBody>
      </p:sp>
    </p:spTree>
    <p:extLst>
      <p:ext uri="{BB962C8B-B14F-4D97-AF65-F5344CB8AC3E}">
        <p14:creationId xmlns:p14="http://schemas.microsoft.com/office/powerpoint/2010/main" val="30358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2B0CB7D-1114-483E-8E2E-56D2155D0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F328075-2114-45C5-B242-5D9AA4CA0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4C25BBD-88B4-468F-91DC-581A2DA5B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E86FB-946D-43A6-AA22-6FF592D7D454}" type="datetime1">
              <a:rPr lang="pt-BR" smtClean="0"/>
              <a:t>08/11/2022</a:t>
            </a:fld>
            <a:endParaRPr lang="pt-BR"/>
          </a:p>
        </p:txBody>
      </p:sp>
      <p:sp>
        <p:nvSpPr>
          <p:cNvPr id="5" name="Espaço Reservado para Rodapé 4">
            <a:extLst>
              <a:ext uri="{FF2B5EF4-FFF2-40B4-BE49-F238E27FC236}">
                <a16:creationId xmlns:a16="http://schemas.microsoft.com/office/drawing/2014/main" id="{BFD9D311-2ADA-4123-8D58-571A4978B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MPSP </a:t>
            </a:r>
          </a:p>
        </p:txBody>
      </p:sp>
      <p:sp>
        <p:nvSpPr>
          <p:cNvPr id="6" name="Espaço Reservado para Número de Slide 5">
            <a:extLst>
              <a:ext uri="{FF2B5EF4-FFF2-40B4-BE49-F238E27FC236}">
                <a16:creationId xmlns:a16="http://schemas.microsoft.com/office/drawing/2014/main" id="{E744E8DF-0147-4474-84D6-BFC48EF3C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505F4-8F13-4117-8FB1-B07EB4624F9B}" type="slidenum">
              <a:rPr lang="pt-BR" smtClean="0"/>
              <a:t>‹nº›</a:t>
            </a:fld>
            <a:endParaRPr lang="pt-BR"/>
          </a:p>
        </p:txBody>
      </p:sp>
    </p:spTree>
    <p:extLst>
      <p:ext uri="{BB962C8B-B14F-4D97-AF65-F5344CB8AC3E}">
        <p14:creationId xmlns:p14="http://schemas.microsoft.com/office/powerpoint/2010/main" val="134244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632FF632-309C-4234-BFA9-93997C926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84A23FC-2D50-49AA-8568-79970FFEA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36580F-7100-40AF-B9F3-99BD48F0B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36CF3-4F8C-4C49-A5B1-A64D5F5BD37A}" type="datetime1">
              <a:rPr lang="pt-BR" smtClean="0"/>
              <a:t>08/11/2022</a:t>
            </a:fld>
            <a:endParaRPr lang="pt-BR"/>
          </a:p>
        </p:txBody>
      </p:sp>
      <p:sp>
        <p:nvSpPr>
          <p:cNvPr id="5" name="Espaço Reservado para Rodapé 4">
            <a:extLst>
              <a:ext uri="{FF2B5EF4-FFF2-40B4-BE49-F238E27FC236}">
                <a16:creationId xmlns:a16="http://schemas.microsoft.com/office/drawing/2014/main" id="{B9EF20FA-94A0-49AF-9C9E-7F0B2EDE5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MPSP </a:t>
            </a:r>
          </a:p>
        </p:txBody>
      </p:sp>
      <p:sp>
        <p:nvSpPr>
          <p:cNvPr id="6" name="Espaço Reservado para Número de Slide 5">
            <a:extLst>
              <a:ext uri="{FF2B5EF4-FFF2-40B4-BE49-F238E27FC236}">
                <a16:creationId xmlns:a16="http://schemas.microsoft.com/office/drawing/2014/main" id="{114E16F9-C00A-4B5F-B217-E575B10B7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A0084-44D8-4665-827B-EA8FEF388723}" type="slidenum">
              <a:rPr lang="pt-BR" smtClean="0"/>
              <a:t>‹nº›</a:t>
            </a:fld>
            <a:endParaRPr lang="pt-BR"/>
          </a:p>
        </p:txBody>
      </p:sp>
    </p:spTree>
    <p:extLst>
      <p:ext uri="{BB962C8B-B14F-4D97-AF65-F5344CB8AC3E}">
        <p14:creationId xmlns:p14="http://schemas.microsoft.com/office/powerpoint/2010/main" val="5887011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planalto.gov.br/ccivil_03/LEIS/2003/L10.826.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planalto.gov.br/ccivil_03/LEIS/L8069.ht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HHAMWtqc1A"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7" name="Rectangle 105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ço Reservado para Rodapé 12">
            <a:extLst>
              <a:ext uri="{FF2B5EF4-FFF2-40B4-BE49-F238E27FC236}">
                <a16:creationId xmlns:a16="http://schemas.microsoft.com/office/drawing/2014/main" id="{4953D131-5606-4D37-BF34-B9E83A83A730}"/>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pt-BR" sz="1100">
                <a:solidFill>
                  <a:srgbClr val="FFFFFF"/>
                </a:solidFill>
              </a:rPr>
              <a:t>MPSP </a:t>
            </a:r>
          </a:p>
        </p:txBody>
      </p:sp>
      <p:pic>
        <p:nvPicPr>
          <p:cNvPr id="3" name="Imagem 2" descr="Texto&#10;&#10;Descrição gerada automaticamente">
            <a:extLst>
              <a:ext uri="{FF2B5EF4-FFF2-40B4-BE49-F238E27FC236}">
                <a16:creationId xmlns:a16="http://schemas.microsoft.com/office/drawing/2014/main" id="{5E8059A7-4781-4A46-AEC2-E65EE32FAD3E}"/>
              </a:ext>
            </a:extLst>
          </p:cNvPr>
          <p:cNvPicPr>
            <a:picLocks noChangeAspect="1"/>
          </p:cNvPicPr>
          <p:nvPr/>
        </p:nvPicPr>
        <p:blipFill rotWithShape="1">
          <a:blip r:embed="rId3">
            <a:extLst>
              <a:ext uri="{28A0092B-C50C-407E-A947-70E740481C1C}">
                <a14:useLocalDpi xmlns:a14="http://schemas.microsoft.com/office/drawing/2010/main" val="0"/>
              </a:ext>
            </a:extLst>
          </a:blip>
          <a:srcRect b="38196"/>
          <a:stretch/>
        </p:blipFill>
        <p:spPr>
          <a:xfrm>
            <a:off x="3696271" y="457200"/>
            <a:ext cx="4799457" cy="3673366"/>
          </a:xfrm>
          <a:prstGeom prst="rect">
            <a:avLst/>
          </a:prstGeom>
        </p:spPr>
      </p:pic>
      <p:pic>
        <p:nvPicPr>
          <p:cNvPr id="5" name="Imagem 4" descr="Texto&#10;&#10;Descrição gerada automaticamente">
            <a:extLst>
              <a:ext uri="{FF2B5EF4-FFF2-40B4-BE49-F238E27FC236}">
                <a16:creationId xmlns:a16="http://schemas.microsoft.com/office/drawing/2014/main" id="{301A3288-C3A6-48A9-B012-699BF76F9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677" y="0"/>
            <a:ext cx="5530645" cy="6858000"/>
          </a:xfrm>
          <a:prstGeom prst="rect">
            <a:avLst/>
          </a:prstGeom>
        </p:spPr>
      </p:pic>
    </p:spTree>
    <p:extLst>
      <p:ext uri="{BB962C8B-B14F-4D97-AF65-F5344CB8AC3E}">
        <p14:creationId xmlns:p14="http://schemas.microsoft.com/office/powerpoint/2010/main" val="126702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1624" y="78748"/>
            <a:ext cx="4834880" cy="1252728"/>
          </a:xfrm>
        </p:spPr>
        <p:txBody>
          <a:bodyPr>
            <a:normAutofit fontScale="90000"/>
          </a:bodyPr>
          <a:lstStyle/>
          <a:p>
            <a:r>
              <a:rPr lang="pt-PT" dirty="0"/>
              <a:t>Saúde da Criança e </a:t>
            </a:r>
            <a:br>
              <a:rPr lang="pt-PT" dirty="0"/>
            </a:br>
            <a:r>
              <a:rPr lang="pt-PT" dirty="0"/>
              <a:t>Violência Doméstica</a:t>
            </a:r>
            <a:endParaRPr lang="pt-BR" dirty="0"/>
          </a:p>
        </p:txBody>
      </p:sp>
      <p:sp>
        <p:nvSpPr>
          <p:cNvPr id="3" name="Espaço Reservado para Conteúdo 2"/>
          <p:cNvSpPr>
            <a:spLocks noGrp="1"/>
          </p:cNvSpPr>
          <p:nvPr>
            <p:ph idx="1"/>
          </p:nvPr>
        </p:nvSpPr>
        <p:spPr>
          <a:xfrm>
            <a:off x="1524000" y="1576630"/>
            <a:ext cx="9143999" cy="5020723"/>
          </a:xfrm>
        </p:spPr>
        <p:txBody>
          <a:bodyPr>
            <a:normAutofit fontScale="70000" lnSpcReduction="20000"/>
          </a:bodyPr>
          <a:lstStyle/>
          <a:p>
            <a:r>
              <a:rPr lang="pt-PT" dirty="0"/>
              <a:t>As crianças que convivem com a violência doméstica são mais propensas a apresentar problemas de saúde mental e física, incluindo </a:t>
            </a:r>
            <a:r>
              <a:rPr lang="pt-PT" b="1" dirty="0"/>
              <a:t>depressão, ansiedade e violência em relação aos colegas</a:t>
            </a:r>
            <a:r>
              <a:rPr lang="pt-PT" dirty="0"/>
              <a:t>. </a:t>
            </a:r>
          </a:p>
          <a:p>
            <a:endParaRPr lang="pt-PT" dirty="0"/>
          </a:p>
          <a:p>
            <a:r>
              <a:rPr lang="pt-PT" dirty="0"/>
              <a:t>Eles também são mais propensos a comportamentos de risco, como </a:t>
            </a:r>
            <a:r>
              <a:rPr lang="pt-PT" b="1" dirty="0"/>
              <a:t>suicídio</a:t>
            </a:r>
            <a:r>
              <a:rPr lang="pt-PT" dirty="0"/>
              <a:t>, abuso de </a:t>
            </a:r>
            <a:r>
              <a:rPr lang="pt-PT" b="1" dirty="0"/>
              <a:t>drogas e álcool</a:t>
            </a:r>
            <a:r>
              <a:rPr lang="pt-PT" dirty="0"/>
              <a:t>, fuga de casa, envolvimento em </a:t>
            </a:r>
            <a:r>
              <a:rPr lang="pt-PT" b="1" dirty="0"/>
              <a:t>prostituição</a:t>
            </a:r>
            <a:r>
              <a:rPr lang="pt-PT" dirty="0"/>
              <a:t> e prática ilícitas, em especial </a:t>
            </a:r>
            <a:r>
              <a:rPr lang="pt-PT" b="1" dirty="0"/>
              <a:t>violência sexual</a:t>
            </a:r>
            <a:r>
              <a:rPr lang="pt-PT" dirty="0"/>
              <a:t>. </a:t>
            </a:r>
          </a:p>
          <a:p>
            <a:endParaRPr lang="pt-PT" dirty="0"/>
          </a:p>
          <a:p>
            <a:r>
              <a:rPr lang="pt-PT" dirty="0"/>
              <a:t>Crianças que foram expostas à violência sofreram sintomas de transtorno de </a:t>
            </a:r>
            <a:r>
              <a:rPr lang="pt-PT" b="1" dirty="0"/>
              <a:t>estresse pós-traumático</a:t>
            </a:r>
            <a:r>
              <a:rPr lang="pt-PT" dirty="0"/>
              <a:t>, como xixi na cama ou pesadelos, e estavam em maior risco do que seus pares de ter </a:t>
            </a:r>
            <a:r>
              <a:rPr lang="pt-PT" b="1" dirty="0"/>
              <a:t>alergias, asma, problemas gastrointestinais, dores de cabeça e gripe</a:t>
            </a:r>
            <a:r>
              <a:rPr lang="pt-PT" dirty="0"/>
              <a:t>. </a:t>
            </a:r>
          </a:p>
          <a:p>
            <a:endParaRPr lang="pt-PT" dirty="0"/>
          </a:p>
          <a:p>
            <a:r>
              <a:rPr lang="pt-PT" b="1" dirty="0"/>
              <a:t>Cinqüenta por cento dos homens que freqüentemente agridem suas esposas freqüentemente agridem seus filhos</a:t>
            </a:r>
            <a:r>
              <a:rPr lang="pt-PT" dirty="0"/>
              <a:t> e o “</a:t>
            </a:r>
            <a:r>
              <a:rPr lang="en-US" dirty="0"/>
              <a:t>U.S. Advisory Board on Child Abuse and Neglect”</a:t>
            </a:r>
            <a:r>
              <a:rPr lang="pt-PT" dirty="0"/>
              <a:t> sugeriu que a violência doméstica é a maior  precursora da violência e negligência contra crianças e adolescente naquele país.</a:t>
            </a:r>
            <a:endParaRPr lang="pt-BR" dirty="0"/>
          </a:p>
        </p:txBody>
      </p:sp>
      <p:sp>
        <p:nvSpPr>
          <p:cNvPr id="5" name="CaixaDeTexto 4"/>
          <p:cNvSpPr txBox="1"/>
          <p:nvPr/>
        </p:nvSpPr>
        <p:spPr>
          <a:xfrm>
            <a:off x="3287688" y="6544553"/>
            <a:ext cx="7350926" cy="307777"/>
          </a:xfrm>
          <a:prstGeom prst="rect">
            <a:avLst/>
          </a:prstGeom>
          <a:noFill/>
        </p:spPr>
        <p:txBody>
          <a:bodyPr wrap="square" rtlCol="0">
            <a:spAutoFit/>
          </a:bodyPr>
          <a:lstStyle/>
          <a:p>
            <a:pPr algn="ctr"/>
            <a:r>
              <a:rPr lang="pt-BR" sz="1400" dirty="0"/>
              <a:t>https://www.futureswithoutviolence.org/userfiles/file/Children_and_Families/HealthCare.pdf</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046" y="620688"/>
            <a:ext cx="2230568" cy="787488"/>
          </a:xfrm>
          <a:prstGeom prst="rect">
            <a:avLst/>
          </a:prstGeom>
        </p:spPr>
      </p:pic>
    </p:spTree>
    <p:extLst>
      <p:ext uri="{BB962C8B-B14F-4D97-AF65-F5344CB8AC3E}">
        <p14:creationId xmlns:p14="http://schemas.microsoft.com/office/powerpoint/2010/main" val="279393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3512" y="155448"/>
            <a:ext cx="8784976" cy="1252728"/>
          </a:xfrm>
        </p:spPr>
        <p:txBody>
          <a:bodyPr>
            <a:normAutofit/>
          </a:bodyPr>
          <a:lstStyle/>
          <a:p>
            <a:r>
              <a:rPr lang="pt-BR" sz="2600" dirty="0">
                <a:solidFill>
                  <a:srgbClr val="FFFF00"/>
                </a:solidFill>
              </a:rPr>
              <a:t>Trecho extraído de notícia  publicada em Portugal</a:t>
            </a:r>
            <a:br>
              <a:rPr lang="pt-BR" sz="1700" dirty="0">
                <a:solidFill>
                  <a:schemeClr val="bg1"/>
                </a:solidFill>
              </a:rPr>
            </a:br>
            <a:r>
              <a:rPr lang="pt-BR" sz="1700" u="sng" dirty="0">
                <a:solidFill>
                  <a:schemeClr val="bg1"/>
                </a:solidFill>
              </a:rPr>
              <a:t>http://www.publico.pt/</a:t>
            </a:r>
            <a:r>
              <a:rPr lang="pt-BR" sz="1700" dirty="0">
                <a:solidFill>
                  <a:schemeClr val="bg1"/>
                </a:solidFill>
              </a:rPr>
              <a:t>; </a:t>
            </a:r>
            <a:r>
              <a:rPr lang="pt-BR" sz="1700" u="sng" dirty="0">
                <a:solidFill>
                  <a:schemeClr val="bg1"/>
                </a:solidFill>
              </a:rPr>
              <a:t>https://www.publico.pt/destaque/jornal/filhos-de-mulheres-vitimas-de-violencia-adoecem-mais-208160</a:t>
            </a:r>
            <a:endParaRPr lang="pt-BR" sz="1700" dirty="0">
              <a:solidFill>
                <a:schemeClr val="bg1"/>
              </a:solidFill>
            </a:endParaRPr>
          </a:p>
        </p:txBody>
      </p:sp>
      <p:sp>
        <p:nvSpPr>
          <p:cNvPr id="3" name="Espaço Reservado para Conteúdo 2"/>
          <p:cNvSpPr>
            <a:spLocks noGrp="1"/>
          </p:cNvSpPr>
          <p:nvPr>
            <p:ph idx="1"/>
          </p:nvPr>
        </p:nvSpPr>
        <p:spPr>
          <a:xfrm>
            <a:off x="1981200" y="1775192"/>
            <a:ext cx="4546848" cy="3165977"/>
          </a:xfrm>
        </p:spPr>
        <p:txBody>
          <a:bodyPr>
            <a:normAutofit fontScale="77500" lnSpcReduction="20000"/>
          </a:bodyPr>
          <a:lstStyle/>
          <a:p>
            <a:pPr marL="118872" indent="0">
              <a:buNone/>
            </a:pPr>
            <a:r>
              <a:rPr lang="pt-BR" dirty="0"/>
              <a:t>A violência tem um enorme impacto, a diversos níveis. E nomeadamente nos casos de violência doméstica - a que tem maior peso - </a:t>
            </a:r>
            <a:r>
              <a:rPr lang="pt-BR" b="1" dirty="0"/>
              <a:t>os elementos mais </a:t>
            </a:r>
            <a:r>
              <a:rPr lang="pt-BR" b="1" dirty="0" err="1"/>
              <a:t>afectados</a:t>
            </a:r>
            <a:r>
              <a:rPr lang="pt-BR" b="1" dirty="0"/>
              <a:t> na família são os filhos</a:t>
            </a:r>
            <a:r>
              <a:rPr lang="pt-BR" dirty="0"/>
              <a:t>: "</a:t>
            </a:r>
            <a:r>
              <a:rPr lang="pt-BR" dirty="0" err="1"/>
              <a:t>Directamente</a:t>
            </a:r>
            <a:r>
              <a:rPr lang="pt-BR" dirty="0"/>
              <a:t>, quando são alvo da agressão do mesmo autor ou assistem à agressão; </a:t>
            </a:r>
            <a:r>
              <a:rPr lang="pt-BR" dirty="0" err="1"/>
              <a:t>indirectamente</a:t>
            </a:r>
            <a:r>
              <a:rPr lang="pt-BR" dirty="0"/>
              <a:t>, quando são socializados num clima </a:t>
            </a:r>
            <a:r>
              <a:rPr lang="pt-BR" dirty="0" err="1"/>
              <a:t>afectivo</a:t>
            </a:r>
            <a:r>
              <a:rPr lang="pt-BR" dirty="0"/>
              <a:t> perturbado", explicam os especialistas. </a:t>
            </a:r>
          </a:p>
          <a:p>
            <a:pPr marL="118872" indent="0">
              <a:buNone/>
            </a:pPr>
            <a:endParaRPr lang="pt-BR" dirty="0"/>
          </a:p>
        </p:txBody>
      </p:sp>
      <p:sp>
        <p:nvSpPr>
          <p:cNvPr id="4" name="CaixaDeTexto 3"/>
          <p:cNvSpPr txBox="1"/>
          <p:nvPr/>
        </p:nvSpPr>
        <p:spPr>
          <a:xfrm>
            <a:off x="1703512" y="5061208"/>
            <a:ext cx="8964488" cy="1800200"/>
          </a:xfrm>
          <a:prstGeom prst="rect">
            <a:avLst/>
          </a:prstGeom>
          <a:noFill/>
        </p:spPr>
        <p:txBody>
          <a:bodyPr wrap="square" rtlCol="0">
            <a:spAutoFit/>
          </a:bodyPr>
          <a:lstStyle/>
          <a:p>
            <a:r>
              <a:rPr lang="pt-BR" sz="2200" dirty="0">
                <a:latin typeface="+mj-lt"/>
              </a:rPr>
              <a:t>Veja-se apenas um dos dados recolhidos: </a:t>
            </a:r>
            <a:r>
              <a:rPr lang="pt-BR" sz="2200" b="1" dirty="0">
                <a:latin typeface="+mj-lt"/>
              </a:rPr>
              <a:t>18,7 por cento </a:t>
            </a:r>
            <a:r>
              <a:rPr lang="pt-BR" sz="2200" dirty="0">
                <a:latin typeface="+mj-lt"/>
              </a:rPr>
              <a:t>das mulheres que não foram alvo de violência afirmaram ter tido filhos doentes no último ano; entre as que foram vítimas nos últimos 12 meses, essa percentagem sobe para praticamente o dobro - </a:t>
            </a:r>
            <a:r>
              <a:rPr lang="pt-BR" sz="2200" b="1" dirty="0">
                <a:latin typeface="+mj-lt"/>
              </a:rPr>
              <a:t>35,5 por cento.</a:t>
            </a:r>
          </a:p>
          <a:p>
            <a:endParaRPr lang="pt-BR" sz="2200" dirty="0">
              <a:latin typeface="+mj-lt"/>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1974551"/>
            <a:ext cx="3391520" cy="2767257"/>
          </a:xfrm>
          <a:prstGeom prst="rect">
            <a:avLst/>
          </a:prstGeom>
        </p:spPr>
      </p:pic>
    </p:spTree>
    <p:extLst>
      <p:ext uri="{BB962C8B-B14F-4D97-AF65-F5344CB8AC3E}">
        <p14:creationId xmlns:p14="http://schemas.microsoft.com/office/powerpoint/2010/main" val="81842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1504" y="155448"/>
            <a:ext cx="9036496" cy="1252728"/>
          </a:xfrm>
        </p:spPr>
        <p:txBody>
          <a:bodyPr>
            <a:noAutofit/>
          </a:bodyPr>
          <a:lstStyle/>
          <a:p>
            <a:pPr algn="ctr"/>
            <a:r>
              <a:rPr lang="pt-PT" sz="2800" dirty="0"/>
              <a:t>Existe uma forte probabilidade de que isso se torne um ciclo contínuo de violência para a próxima geração. </a:t>
            </a:r>
            <a:br>
              <a:rPr lang="pt-PT" sz="2800" dirty="0"/>
            </a:br>
            <a:r>
              <a:rPr lang="pt-PT" sz="2200" dirty="0">
                <a:solidFill>
                  <a:schemeClr val="bg1"/>
                </a:solidFill>
              </a:rPr>
              <a:t>UNICEF (Behind Closed Doors)</a:t>
            </a:r>
            <a:endParaRPr lang="pt-BR" sz="2200" dirty="0"/>
          </a:p>
        </p:txBody>
      </p:sp>
      <p:sp>
        <p:nvSpPr>
          <p:cNvPr id="3" name="Espaço Reservado para Conteúdo 2"/>
          <p:cNvSpPr>
            <a:spLocks noGrp="1"/>
          </p:cNvSpPr>
          <p:nvPr>
            <p:ph idx="1"/>
          </p:nvPr>
        </p:nvSpPr>
        <p:spPr>
          <a:xfrm>
            <a:off x="1775520" y="1700809"/>
            <a:ext cx="8712968" cy="2088232"/>
          </a:xfrm>
        </p:spPr>
        <p:txBody>
          <a:bodyPr>
            <a:normAutofit fontScale="85000" lnSpcReduction="20000"/>
          </a:bodyPr>
          <a:lstStyle/>
          <a:p>
            <a:pPr marL="118872" indent="0" algn="just">
              <a:buNone/>
            </a:pPr>
            <a:r>
              <a:rPr lang="pt-PT" dirty="0"/>
              <a:t>Estudos de vários países apóiam as descobertas de que as taxas de abuso são mais altas entre as mulheres cujos maridos foram maltratados quando crianças ou que viram suas mães serem abusadas. Crianças que crescem com violência em casa aprendem lições precoces e poderosas sobre o uso da violência em relacionamentos interpessoais para dominar os outros, e podem até ser incentivadas a fazê-lo. </a:t>
            </a:r>
            <a:endParaRPr lang="pt-BR" dirty="0"/>
          </a:p>
        </p:txBody>
      </p:sp>
      <p:pic>
        <p:nvPicPr>
          <p:cNvPr id="4" name="Imagem 3"/>
          <p:cNvPicPr>
            <a:picLocks noChangeAspect="1"/>
          </p:cNvPicPr>
          <p:nvPr/>
        </p:nvPicPr>
        <p:blipFill>
          <a:blip r:embed="rId2"/>
          <a:stretch>
            <a:fillRect/>
          </a:stretch>
        </p:blipFill>
        <p:spPr>
          <a:xfrm>
            <a:off x="2567608" y="3573017"/>
            <a:ext cx="4824536" cy="3070159"/>
          </a:xfrm>
          <a:prstGeom prst="rect">
            <a:avLst/>
          </a:prstGeom>
        </p:spPr>
      </p:pic>
      <p:sp>
        <p:nvSpPr>
          <p:cNvPr id="5" name="CaixaDeTexto 4"/>
          <p:cNvSpPr txBox="1"/>
          <p:nvPr/>
        </p:nvSpPr>
        <p:spPr>
          <a:xfrm>
            <a:off x="7511008" y="4242519"/>
            <a:ext cx="2592288" cy="2400657"/>
          </a:xfrm>
          <a:prstGeom prst="rect">
            <a:avLst/>
          </a:prstGeom>
          <a:noFill/>
        </p:spPr>
        <p:txBody>
          <a:bodyPr wrap="square" rtlCol="0">
            <a:spAutoFit/>
          </a:bodyPr>
          <a:lstStyle/>
          <a:p>
            <a:pPr algn="just"/>
            <a:r>
              <a:rPr lang="pt-PT" sz="1500" dirty="0">
                <a:solidFill>
                  <a:srgbClr val="FF0000"/>
                </a:solidFill>
                <a:latin typeface="Comic Sans MS" panose="030F0702030302020204" pitchFamily="66" charset="0"/>
              </a:rPr>
              <a:t>Cada criança é única. Mesmo as crianças da mesma família são afetadas de maneiras diferentes, dependendo de fatores como idade, sexo, relação com o abusador e papel na família. </a:t>
            </a:r>
          </a:p>
          <a:p>
            <a:pPr algn="just"/>
            <a:endParaRPr lang="pt-PT" sz="1500" dirty="0">
              <a:solidFill>
                <a:srgbClr val="FF0000"/>
              </a:solidFill>
              <a:latin typeface="Comic Sans MS" panose="030F0702030302020204" pitchFamily="66" charset="0"/>
            </a:endParaRPr>
          </a:p>
          <a:p>
            <a:pPr algn="just"/>
            <a:r>
              <a:rPr lang="pt-PT" sz="1500" dirty="0">
                <a:solidFill>
                  <a:srgbClr val="FF0000"/>
                </a:solidFill>
                <a:latin typeface="Comic Sans MS" panose="030F0702030302020204" pitchFamily="66" charset="0"/>
              </a:rPr>
              <a:t>  “Little Eyes, Little Ears”</a:t>
            </a:r>
            <a:endParaRPr lang="pt-BR" sz="15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8546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36160" y="980729"/>
            <a:ext cx="2736304" cy="2800767"/>
          </a:xfrm>
          <a:prstGeom prst="rect">
            <a:avLst/>
          </a:prstGeom>
          <a:noFill/>
        </p:spPr>
        <p:txBody>
          <a:bodyPr wrap="square" rtlCol="0">
            <a:spAutoFit/>
          </a:bodyPr>
          <a:lstStyle/>
          <a:p>
            <a:pPr algn="r"/>
            <a:r>
              <a:rPr lang="pt-BR" sz="1600" dirty="0">
                <a:solidFill>
                  <a:schemeClr val="bg2"/>
                </a:solidFill>
              </a:rPr>
              <a:t>Alison Cunningham </a:t>
            </a:r>
          </a:p>
          <a:p>
            <a:pPr algn="r"/>
            <a:r>
              <a:rPr lang="pt-BR" sz="1600" dirty="0">
                <a:solidFill>
                  <a:schemeClr val="bg2"/>
                </a:solidFill>
              </a:rPr>
              <a:t>&amp; Linda Baker. </a:t>
            </a:r>
          </a:p>
          <a:p>
            <a:pPr algn="r"/>
            <a:endParaRPr lang="en-US" sz="1600" dirty="0">
              <a:solidFill>
                <a:schemeClr val="bg2"/>
              </a:solidFill>
            </a:endParaRPr>
          </a:p>
          <a:p>
            <a:pPr algn="r"/>
            <a:r>
              <a:rPr lang="en-US" sz="1600" dirty="0">
                <a:solidFill>
                  <a:schemeClr val="bg2"/>
                </a:solidFill>
              </a:rPr>
              <a:t>Centre for Children &amp; Families in the Justice System (London Family Court Clinic, Inc.)</a:t>
            </a:r>
            <a:r>
              <a:rPr lang="pt-BR" sz="1600" dirty="0">
                <a:solidFill>
                  <a:schemeClr val="bg2"/>
                </a:solidFill>
              </a:rPr>
              <a:t>, </a:t>
            </a:r>
          </a:p>
          <a:p>
            <a:pPr algn="r"/>
            <a:endParaRPr lang="pt-BR" sz="1600" dirty="0">
              <a:solidFill>
                <a:schemeClr val="bg2"/>
              </a:solidFill>
            </a:endParaRPr>
          </a:p>
          <a:p>
            <a:pPr algn="r"/>
            <a:r>
              <a:rPr lang="pt-BR" sz="1600" dirty="0">
                <a:solidFill>
                  <a:schemeClr val="bg2"/>
                </a:solidFill>
              </a:rPr>
              <a:t>Family </a:t>
            </a:r>
            <a:r>
              <a:rPr lang="pt-BR" sz="1600" dirty="0" err="1">
                <a:solidFill>
                  <a:schemeClr val="bg2"/>
                </a:solidFill>
              </a:rPr>
              <a:t>Violence</a:t>
            </a:r>
            <a:r>
              <a:rPr lang="pt-BR" sz="1600" dirty="0">
                <a:solidFill>
                  <a:schemeClr val="bg2"/>
                </a:solidFill>
              </a:rPr>
              <a:t> </a:t>
            </a:r>
            <a:r>
              <a:rPr lang="pt-BR" sz="1600" dirty="0" err="1">
                <a:solidFill>
                  <a:schemeClr val="bg2"/>
                </a:solidFill>
              </a:rPr>
              <a:t>Prevention</a:t>
            </a:r>
            <a:r>
              <a:rPr lang="pt-BR" sz="1600" dirty="0">
                <a:solidFill>
                  <a:schemeClr val="bg2"/>
                </a:solidFill>
              </a:rPr>
              <a:t> Unit </a:t>
            </a:r>
            <a:r>
              <a:rPr lang="pt-BR" sz="1600" dirty="0" err="1">
                <a:solidFill>
                  <a:schemeClr val="bg2"/>
                </a:solidFill>
              </a:rPr>
              <a:t>Public</a:t>
            </a:r>
            <a:r>
              <a:rPr lang="pt-BR" sz="1600" dirty="0">
                <a:solidFill>
                  <a:schemeClr val="bg2"/>
                </a:solidFill>
              </a:rPr>
              <a:t> Health </a:t>
            </a:r>
            <a:r>
              <a:rPr lang="pt-BR" sz="1600" dirty="0" err="1">
                <a:solidFill>
                  <a:schemeClr val="bg2"/>
                </a:solidFill>
              </a:rPr>
              <a:t>Agency</a:t>
            </a:r>
            <a:r>
              <a:rPr lang="pt-BR" sz="1600" dirty="0">
                <a:solidFill>
                  <a:schemeClr val="bg2"/>
                </a:solidFill>
              </a:rPr>
              <a:t> </a:t>
            </a:r>
            <a:r>
              <a:rPr lang="pt-BR" sz="1600" dirty="0" err="1">
                <a:solidFill>
                  <a:schemeClr val="bg2"/>
                </a:solidFill>
              </a:rPr>
              <a:t>of</a:t>
            </a:r>
            <a:r>
              <a:rPr lang="pt-BR" sz="1600" dirty="0">
                <a:solidFill>
                  <a:schemeClr val="bg2"/>
                </a:solidFill>
              </a:rPr>
              <a:t> Canada</a:t>
            </a:r>
          </a:p>
          <a:p>
            <a:endParaRPr lang="pt-BR" sz="1600" dirty="0">
              <a:solidFill>
                <a:schemeClr val="bg2"/>
              </a:solidFill>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25748"/>
            <a:ext cx="5400600" cy="6801381"/>
          </a:xfrm>
          <a:prstGeom prst="rect">
            <a:avLst/>
          </a:prstGeom>
        </p:spPr>
      </p:pic>
      <p:sp>
        <p:nvSpPr>
          <p:cNvPr id="4" name="CaixaDeTexto 3">
            <a:extLst>
              <a:ext uri="{FF2B5EF4-FFF2-40B4-BE49-F238E27FC236}">
                <a16:creationId xmlns:a16="http://schemas.microsoft.com/office/drawing/2014/main" id="{BB93CF5B-6BF5-4480-9CA3-8B9B784428BA}"/>
              </a:ext>
            </a:extLst>
          </p:cNvPr>
          <p:cNvSpPr txBox="1"/>
          <p:nvPr/>
        </p:nvSpPr>
        <p:spPr>
          <a:xfrm>
            <a:off x="8040216" y="5661249"/>
            <a:ext cx="2736304" cy="507831"/>
          </a:xfrm>
          <a:prstGeom prst="rect">
            <a:avLst/>
          </a:prstGeom>
          <a:noFill/>
        </p:spPr>
        <p:txBody>
          <a:bodyPr wrap="square" rtlCol="0">
            <a:spAutoFit/>
          </a:bodyPr>
          <a:lstStyle/>
          <a:p>
            <a:r>
              <a:rPr lang="pt-BR" sz="900" dirty="0">
                <a:solidFill>
                  <a:schemeClr val="bg1"/>
                </a:solidFill>
              </a:rPr>
              <a:t>https://www.canada.ca/content/dam/phac-aspc/migration/phac-aspc/sfv-avf/sources/fem/fem-2007-lele-pypo/pdf/fem-2007-lele-pypo-eng.pdf</a:t>
            </a:r>
          </a:p>
        </p:txBody>
      </p:sp>
    </p:spTree>
    <p:extLst>
      <p:ext uri="{BB962C8B-B14F-4D97-AF65-F5344CB8AC3E}">
        <p14:creationId xmlns:p14="http://schemas.microsoft.com/office/powerpoint/2010/main" val="215965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m 2">
            <a:extLst>
              <a:ext uri="{FF2B5EF4-FFF2-40B4-BE49-F238E27FC236}">
                <a16:creationId xmlns:a16="http://schemas.microsoft.com/office/drawing/2014/main" id="{5F41E83A-E583-43CB-A7D4-8667AFAAC8C7}"/>
              </a:ext>
            </a:extLst>
          </p:cNvPr>
          <p:cNvPicPr>
            <a:picLocks noChangeAspect="1"/>
          </p:cNvPicPr>
          <p:nvPr/>
        </p:nvPicPr>
        <p:blipFill>
          <a:blip r:embed="rId3"/>
          <a:stretch>
            <a:fillRect/>
          </a:stretch>
        </p:blipFill>
        <p:spPr>
          <a:xfrm>
            <a:off x="3824333" y="914400"/>
            <a:ext cx="4467133" cy="4968819"/>
          </a:xfrm>
          <a:prstGeom prst="rect">
            <a:avLst/>
          </a:prstGeom>
        </p:spPr>
      </p:pic>
      <p:sp>
        <p:nvSpPr>
          <p:cNvPr id="2" name="Espaço Reservado para Rodapé 1">
            <a:extLst>
              <a:ext uri="{FF2B5EF4-FFF2-40B4-BE49-F238E27FC236}">
                <a16:creationId xmlns:a16="http://schemas.microsoft.com/office/drawing/2014/main" id="{BAC88948-5FB2-499F-9229-F2B0C6C13D1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MPSP </a:t>
            </a:r>
          </a:p>
        </p:txBody>
      </p:sp>
    </p:spTree>
    <p:extLst>
      <p:ext uri="{BB962C8B-B14F-4D97-AF65-F5344CB8AC3E}">
        <p14:creationId xmlns:p14="http://schemas.microsoft.com/office/powerpoint/2010/main" val="315834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5537C47A-52F8-4749-9820-7B99FA3DD651}"/>
              </a:ext>
            </a:extLst>
          </p:cNvPr>
          <p:cNvSpPr txBox="1"/>
          <p:nvPr/>
        </p:nvSpPr>
        <p:spPr>
          <a:xfrm>
            <a:off x="1007364" y="857999"/>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kern="1200" dirty="0">
                <a:solidFill>
                  <a:schemeClr val="tx1"/>
                </a:solidFill>
                <a:latin typeface="+mj-lt"/>
                <a:ea typeface="+mj-ea"/>
                <a:cs typeface="+mj-cs"/>
              </a:rPr>
              <a:t>Do </a:t>
            </a:r>
            <a:r>
              <a:rPr lang="en-US" sz="5000" b="1" kern="1200" dirty="0" err="1">
                <a:solidFill>
                  <a:schemeClr val="tx1"/>
                </a:solidFill>
                <a:latin typeface="+mj-lt"/>
                <a:ea typeface="+mj-ea"/>
                <a:cs typeface="+mj-cs"/>
              </a:rPr>
              <a:t>atendimento</a:t>
            </a:r>
            <a:r>
              <a:rPr lang="en-US" sz="5000" b="1" kern="1200" dirty="0">
                <a:solidFill>
                  <a:schemeClr val="tx1"/>
                </a:solidFill>
                <a:latin typeface="+mj-lt"/>
                <a:ea typeface="+mj-ea"/>
                <a:cs typeface="+mj-cs"/>
              </a:rPr>
              <a:t> pela </a:t>
            </a:r>
            <a:r>
              <a:rPr lang="en-US" sz="5000" b="1" kern="1200" dirty="0" err="1">
                <a:solidFill>
                  <a:schemeClr val="tx1"/>
                </a:solidFill>
                <a:latin typeface="+mj-lt"/>
                <a:ea typeface="+mj-ea"/>
                <a:cs typeface="+mj-cs"/>
              </a:rPr>
              <a:t>Autoridade</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Policial</a:t>
            </a:r>
            <a:endParaRPr lang="en-US" sz="5000" b="1" kern="1200" dirty="0">
              <a:solidFill>
                <a:schemeClr val="tx1"/>
              </a:solidFill>
              <a:latin typeface="+mj-lt"/>
              <a:ea typeface="+mj-ea"/>
              <a:cs typeface="+mj-cs"/>
            </a:endParaRPr>
          </a:p>
          <a:p>
            <a:pPr>
              <a:lnSpc>
                <a:spcPct val="90000"/>
              </a:lnSpc>
              <a:spcBef>
                <a:spcPct val="0"/>
              </a:spcBef>
              <a:spcAft>
                <a:spcPts val="600"/>
              </a:spcAft>
            </a:pPr>
            <a:endParaRPr lang="en-US" sz="5000" kern="1200" dirty="0">
              <a:solidFill>
                <a:schemeClr val="tx1"/>
              </a:solidFill>
              <a:latin typeface="+mj-lt"/>
              <a:ea typeface="+mj-ea"/>
              <a:cs typeface="+mj-cs"/>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30A701EC-C9A4-42F0-92F7-721A7FCD4CC8}"/>
              </a:ext>
            </a:extLst>
          </p:cNvPr>
          <p:cNvSpPr txBox="1"/>
          <p:nvPr/>
        </p:nvSpPr>
        <p:spPr>
          <a:xfrm>
            <a:off x="836676" y="2183562"/>
            <a:ext cx="10515600" cy="4251960"/>
          </a:xfrm>
          <a:prstGeom prst="rect">
            <a:avLst/>
          </a:prstGeom>
        </p:spPr>
        <p:txBody>
          <a:bodyPr vert="horz" lIns="91440" tIns="45720" rIns="91440" bIns="45720" rtlCol="0">
            <a:normAutofit/>
          </a:bodyPr>
          <a:lstStyle/>
          <a:p>
            <a:pPr algn="just">
              <a:lnSpc>
                <a:spcPct val="90000"/>
              </a:lnSpc>
              <a:spcAft>
                <a:spcPts val="600"/>
              </a:spcAft>
            </a:pPr>
            <a:r>
              <a:rPr lang="en-US" b="1" dirty="0">
                <a:effectLst/>
              </a:rPr>
              <a:t>Art. 12. </a:t>
            </a:r>
            <a:r>
              <a:rPr lang="en-US" dirty="0">
                <a:effectLst/>
              </a:rPr>
              <a:t>O </a:t>
            </a:r>
            <a:r>
              <a:rPr lang="en-US" dirty="0" err="1">
                <a:effectLst/>
              </a:rPr>
              <a:t>depoimento</a:t>
            </a:r>
            <a:r>
              <a:rPr lang="en-US" dirty="0">
                <a:effectLst/>
              </a:rPr>
              <a:t> da </a:t>
            </a:r>
            <a:r>
              <a:rPr lang="en-US" dirty="0" err="1">
                <a:effectLst/>
              </a:rPr>
              <a:t>criança</a:t>
            </a:r>
            <a:r>
              <a:rPr lang="en-US" dirty="0">
                <a:effectLst/>
              </a:rPr>
              <a:t> e do </a:t>
            </a:r>
            <a:r>
              <a:rPr lang="en-US" dirty="0" err="1">
                <a:effectLst/>
              </a:rPr>
              <a:t>adolescente</a:t>
            </a:r>
            <a:r>
              <a:rPr lang="en-US" dirty="0">
                <a:effectLst/>
              </a:rPr>
              <a:t> </a:t>
            </a:r>
            <a:r>
              <a:rPr lang="en-US" dirty="0" err="1">
                <a:effectLst/>
              </a:rPr>
              <a:t>vítima</a:t>
            </a:r>
            <a:r>
              <a:rPr lang="en-US" dirty="0">
                <a:effectLst/>
              </a:rPr>
              <a:t> </a:t>
            </a:r>
            <a:r>
              <a:rPr lang="en-US" dirty="0" err="1">
                <a:effectLst/>
              </a:rPr>
              <a:t>ou</a:t>
            </a:r>
            <a:r>
              <a:rPr lang="en-US" dirty="0">
                <a:effectLst/>
              </a:rPr>
              <a:t> </a:t>
            </a:r>
            <a:r>
              <a:rPr lang="en-US" dirty="0" err="1">
                <a:effectLst/>
              </a:rPr>
              <a:t>testemunha</a:t>
            </a:r>
            <a:r>
              <a:rPr lang="en-US" dirty="0">
                <a:effectLst/>
              </a:rPr>
              <a:t> de </a:t>
            </a:r>
            <a:r>
              <a:rPr lang="en-US" dirty="0" err="1">
                <a:effectLst/>
              </a:rPr>
              <a:t>violência</a:t>
            </a:r>
            <a:r>
              <a:rPr lang="en-US" dirty="0">
                <a:effectLst/>
              </a:rPr>
              <a:t> </a:t>
            </a:r>
            <a:r>
              <a:rPr lang="en-US" dirty="0" err="1">
                <a:effectLst/>
              </a:rPr>
              <a:t>doméstica</a:t>
            </a:r>
            <a:r>
              <a:rPr lang="en-US" dirty="0">
                <a:effectLst/>
              </a:rPr>
              <a:t> e familiar </a:t>
            </a:r>
            <a:r>
              <a:rPr lang="en-US" dirty="0" err="1">
                <a:effectLst/>
              </a:rPr>
              <a:t>será</a:t>
            </a:r>
            <a:r>
              <a:rPr lang="en-US" dirty="0">
                <a:effectLst/>
              </a:rPr>
              <a:t> </a:t>
            </a:r>
            <a:r>
              <a:rPr lang="en-US" b="1" dirty="0" err="1">
                <a:effectLst/>
              </a:rPr>
              <a:t>colhido</a:t>
            </a:r>
            <a:r>
              <a:rPr lang="en-US" b="1" dirty="0">
                <a:effectLst/>
              </a:rPr>
              <a:t> </a:t>
            </a:r>
            <a:r>
              <a:rPr lang="en-US" b="1" dirty="0" err="1">
                <a:effectLst/>
              </a:rPr>
              <a:t>nos</a:t>
            </a:r>
            <a:r>
              <a:rPr lang="en-US" b="1" dirty="0">
                <a:effectLst/>
              </a:rPr>
              <a:t> </a:t>
            </a:r>
            <a:r>
              <a:rPr lang="en-US" b="1" dirty="0" err="1">
                <a:effectLst/>
              </a:rPr>
              <a:t>termos</a:t>
            </a:r>
            <a:r>
              <a:rPr lang="en-US" b="1" dirty="0">
                <a:effectLst/>
              </a:rPr>
              <a:t> da Lei nº 13.431</a:t>
            </a:r>
            <a:r>
              <a:rPr lang="en-US" dirty="0">
                <a:effectLst/>
              </a:rPr>
              <a:t>, de 4 de </a:t>
            </a:r>
            <a:r>
              <a:rPr lang="en-US" dirty="0" err="1">
                <a:effectLst/>
              </a:rPr>
              <a:t>abril</a:t>
            </a:r>
            <a:r>
              <a:rPr lang="en-US" dirty="0">
                <a:effectLst/>
              </a:rPr>
              <a:t> de 2017, </a:t>
            </a:r>
            <a:r>
              <a:rPr lang="en-US" dirty="0" err="1">
                <a:effectLst/>
              </a:rPr>
              <a:t>observadas</a:t>
            </a:r>
            <a:r>
              <a:rPr lang="en-US" dirty="0">
                <a:effectLst/>
              </a:rPr>
              <a:t> as </a:t>
            </a:r>
            <a:r>
              <a:rPr lang="en-US" dirty="0" err="1">
                <a:effectLst/>
              </a:rPr>
              <a:t>disposições</a:t>
            </a:r>
            <a:r>
              <a:rPr lang="en-US" dirty="0">
                <a:effectLst/>
              </a:rPr>
              <a:t> da Lei nº 8.069, de 13 de </a:t>
            </a:r>
            <a:r>
              <a:rPr lang="en-US" dirty="0" err="1">
                <a:effectLst/>
              </a:rPr>
              <a:t>julho</a:t>
            </a:r>
            <a:r>
              <a:rPr lang="en-US" dirty="0">
                <a:effectLst/>
              </a:rPr>
              <a:t> de 1990 (</a:t>
            </a:r>
            <a:r>
              <a:rPr lang="en-US" dirty="0" err="1">
                <a:effectLst/>
              </a:rPr>
              <a:t>Estatuto</a:t>
            </a:r>
            <a:r>
              <a:rPr lang="en-US" dirty="0">
                <a:effectLst/>
              </a:rPr>
              <a:t> da </a:t>
            </a:r>
            <a:r>
              <a:rPr lang="en-US" dirty="0" err="1">
                <a:effectLst/>
              </a:rPr>
              <a:t>Criança</a:t>
            </a:r>
            <a:r>
              <a:rPr lang="en-US" dirty="0">
                <a:effectLst/>
              </a:rPr>
              <a:t> e do </a:t>
            </a:r>
            <a:r>
              <a:rPr lang="en-US" dirty="0" err="1">
                <a:effectLst/>
              </a:rPr>
              <a:t>Adolescente</a:t>
            </a:r>
            <a:r>
              <a:rPr lang="en-US" dirty="0">
                <a:effectLst/>
              </a:rPr>
              <a:t>).</a:t>
            </a:r>
          </a:p>
          <a:p>
            <a:pPr algn="just">
              <a:lnSpc>
                <a:spcPct val="90000"/>
              </a:lnSpc>
              <a:spcAft>
                <a:spcPts val="600"/>
              </a:spcAft>
            </a:pPr>
            <a:endParaRPr lang="en-US" dirty="0"/>
          </a:p>
          <a:p>
            <a:pPr algn="just">
              <a:lnSpc>
                <a:spcPct val="90000"/>
              </a:lnSpc>
              <a:spcAft>
                <a:spcPts val="600"/>
              </a:spcAft>
            </a:pPr>
            <a:r>
              <a:rPr lang="en-US" b="1" dirty="0">
                <a:effectLst/>
              </a:rPr>
              <a:t>Art. 13. </a:t>
            </a:r>
            <a:r>
              <a:rPr lang="en-US" dirty="0">
                <a:effectLst/>
              </a:rPr>
              <a:t>No </a:t>
            </a:r>
            <a:r>
              <a:rPr lang="en-US" dirty="0" err="1">
                <a:effectLst/>
              </a:rPr>
              <a:t>atendimento</a:t>
            </a:r>
            <a:r>
              <a:rPr lang="en-US" dirty="0">
                <a:effectLst/>
              </a:rPr>
              <a:t> à </a:t>
            </a:r>
            <a:r>
              <a:rPr lang="en-US" dirty="0" err="1">
                <a:effectLst/>
              </a:rPr>
              <a:t>criança</a:t>
            </a:r>
            <a:r>
              <a:rPr lang="en-US" dirty="0">
                <a:effectLst/>
              </a:rPr>
              <a:t> e </a:t>
            </a:r>
            <a:r>
              <a:rPr lang="en-US" dirty="0" err="1">
                <a:effectLst/>
              </a:rPr>
              <a:t>ao</a:t>
            </a:r>
            <a:r>
              <a:rPr lang="en-US" dirty="0">
                <a:effectLst/>
              </a:rPr>
              <a:t> </a:t>
            </a:r>
            <a:r>
              <a:rPr lang="en-US" dirty="0" err="1">
                <a:effectLst/>
              </a:rPr>
              <a:t>adolescente</a:t>
            </a:r>
            <a:r>
              <a:rPr lang="en-US" dirty="0">
                <a:effectLst/>
              </a:rPr>
              <a:t> </a:t>
            </a:r>
            <a:r>
              <a:rPr lang="en-US" b="1" dirty="0" err="1">
                <a:effectLst/>
              </a:rPr>
              <a:t>em</a:t>
            </a:r>
            <a:r>
              <a:rPr lang="en-US" b="1" dirty="0">
                <a:effectLst/>
              </a:rPr>
              <a:t> </a:t>
            </a:r>
            <a:r>
              <a:rPr lang="en-US" b="1" dirty="0" err="1">
                <a:effectLst/>
              </a:rPr>
              <a:t>situação</a:t>
            </a:r>
            <a:r>
              <a:rPr lang="en-US" b="1" dirty="0">
                <a:effectLst/>
              </a:rPr>
              <a:t> de </a:t>
            </a:r>
            <a:r>
              <a:rPr lang="en-US" b="1" dirty="0" err="1">
                <a:effectLst/>
              </a:rPr>
              <a:t>violência</a:t>
            </a:r>
            <a:r>
              <a:rPr lang="en-US" b="1" dirty="0">
                <a:effectLst/>
              </a:rPr>
              <a:t> </a:t>
            </a:r>
            <a:r>
              <a:rPr lang="en-US" b="1" dirty="0" err="1">
                <a:effectLst/>
              </a:rPr>
              <a:t>doméstica</a:t>
            </a:r>
            <a:r>
              <a:rPr lang="en-US" b="1" dirty="0">
                <a:effectLst/>
              </a:rPr>
              <a:t> </a:t>
            </a:r>
            <a:r>
              <a:rPr lang="en-US" dirty="0">
                <a:effectLst/>
              </a:rPr>
              <a:t>e familiar, a </a:t>
            </a:r>
            <a:r>
              <a:rPr lang="en-US" dirty="0" err="1">
                <a:effectLst/>
              </a:rPr>
              <a:t>autoridade</a:t>
            </a:r>
            <a:r>
              <a:rPr lang="en-US" dirty="0">
                <a:effectLst/>
              </a:rPr>
              <a:t> </a:t>
            </a:r>
            <a:r>
              <a:rPr lang="en-US" dirty="0" err="1">
                <a:effectLst/>
              </a:rPr>
              <a:t>policial</a:t>
            </a:r>
            <a:r>
              <a:rPr lang="en-US" dirty="0">
                <a:effectLst/>
              </a:rPr>
              <a:t> </a:t>
            </a:r>
            <a:r>
              <a:rPr lang="en-US" dirty="0" err="1">
                <a:effectLst/>
              </a:rPr>
              <a:t>deverá</a:t>
            </a:r>
            <a:r>
              <a:rPr lang="en-US" dirty="0">
                <a:effectLst/>
              </a:rPr>
              <a:t>, entre </a:t>
            </a:r>
            <a:r>
              <a:rPr lang="en-US" dirty="0" err="1">
                <a:effectLst/>
              </a:rPr>
              <a:t>outras</a:t>
            </a:r>
            <a:r>
              <a:rPr lang="en-US" dirty="0">
                <a:effectLst/>
              </a:rPr>
              <a:t> </a:t>
            </a:r>
            <a:r>
              <a:rPr lang="en-US" dirty="0" err="1">
                <a:effectLst/>
              </a:rPr>
              <a:t>providências</a:t>
            </a:r>
            <a:r>
              <a:rPr lang="en-US" dirty="0">
                <a:effectLst/>
              </a:rPr>
              <a:t>:</a:t>
            </a:r>
          </a:p>
          <a:p>
            <a:pPr algn="just">
              <a:lnSpc>
                <a:spcPct val="90000"/>
              </a:lnSpc>
              <a:spcAft>
                <a:spcPts val="600"/>
              </a:spcAft>
            </a:pPr>
            <a:endParaRPr lang="en-US" dirty="0">
              <a:effectLst/>
            </a:endParaRPr>
          </a:p>
          <a:p>
            <a:pPr algn="just">
              <a:lnSpc>
                <a:spcPct val="90000"/>
              </a:lnSpc>
              <a:spcAft>
                <a:spcPts val="600"/>
              </a:spcAft>
            </a:pPr>
            <a:r>
              <a:rPr lang="en-US" dirty="0">
                <a:effectLst/>
              </a:rPr>
              <a:t>I - </a:t>
            </a:r>
            <a:r>
              <a:rPr lang="en-US" dirty="0" err="1">
                <a:effectLst/>
              </a:rPr>
              <a:t>encaminhar</a:t>
            </a:r>
            <a:r>
              <a:rPr lang="en-US" dirty="0">
                <a:effectLst/>
              </a:rPr>
              <a:t> a </a:t>
            </a:r>
            <a:r>
              <a:rPr lang="en-US" dirty="0" err="1">
                <a:effectLst/>
              </a:rPr>
              <a:t>vítima</a:t>
            </a:r>
            <a:r>
              <a:rPr lang="en-US" dirty="0">
                <a:effectLst/>
              </a:rPr>
              <a:t> </a:t>
            </a:r>
            <a:r>
              <a:rPr lang="en-US" dirty="0" err="1">
                <a:effectLst/>
              </a:rPr>
              <a:t>ao</a:t>
            </a:r>
            <a:r>
              <a:rPr lang="en-US" dirty="0">
                <a:effectLst/>
              </a:rPr>
              <a:t> </a:t>
            </a:r>
            <a:r>
              <a:rPr lang="en-US" b="1" dirty="0">
                <a:effectLst/>
              </a:rPr>
              <a:t>Sistema </a:t>
            </a:r>
            <a:r>
              <a:rPr lang="en-US" b="1" dirty="0" err="1">
                <a:effectLst/>
              </a:rPr>
              <a:t>Único</a:t>
            </a:r>
            <a:r>
              <a:rPr lang="en-US" b="1" dirty="0">
                <a:effectLst/>
              </a:rPr>
              <a:t> de </a:t>
            </a:r>
            <a:r>
              <a:rPr lang="en-US" b="1" dirty="0" err="1">
                <a:effectLst/>
              </a:rPr>
              <a:t>Saúde</a:t>
            </a:r>
            <a:r>
              <a:rPr lang="en-US" dirty="0">
                <a:effectLst/>
              </a:rPr>
              <a:t> e </a:t>
            </a:r>
            <a:r>
              <a:rPr lang="en-US" dirty="0" err="1">
                <a:effectLst/>
              </a:rPr>
              <a:t>ao</a:t>
            </a:r>
            <a:r>
              <a:rPr lang="en-US" dirty="0">
                <a:effectLst/>
              </a:rPr>
              <a:t> </a:t>
            </a:r>
            <a:r>
              <a:rPr lang="en-US" b="1" dirty="0">
                <a:effectLst/>
              </a:rPr>
              <a:t>Instituto </a:t>
            </a:r>
            <a:r>
              <a:rPr lang="en-US" b="1" dirty="0" err="1">
                <a:effectLst/>
              </a:rPr>
              <a:t>Médico</a:t>
            </a:r>
            <a:r>
              <a:rPr lang="en-US" b="1" dirty="0">
                <a:effectLst/>
              </a:rPr>
              <a:t>-Legal </a:t>
            </a:r>
            <a:r>
              <a:rPr lang="en-US" dirty="0" err="1">
                <a:effectLst/>
              </a:rPr>
              <a:t>imediatamente</a:t>
            </a:r>
            <a:r>
              <a:rPr lang="en-US" dirty="0">
                <a:effectLst/>
              </a:rPr>
              <a:t>;</a:t>
            </a:r>
          </a:p>
          <a:p>
            <a:pPr algn="just">
              <a:lnSpc>
                <a:spcPct val="90000"/>
              </a:lnSpc>
              <a:spcAft>
                <a:spcPts val="600"/>
              </a:spcAft>
            </a:pPr>
            <a:r>
              <a:rPr lang="en-US" dirty="0">
                <a:effectLst/>
              </a:rPr>
              <a:t>II - </a:t>
            </a:r>
            <a:r>
              <a:rPr lang="en-US" dirty="0" err="1">
                <a:effectLst/>
              </a:rPr>
              <a:t>encaminhar</a:t>
            </a:r>
            <a:r>
              <a:rPr lang="en-US" dirty="0">
                <a:effectLst/>
              </a:rPr>
              <a:t> a </a:t>
            </a:r>
            <a:r>
              <a:rPr lang="en-US" dirty="0" err="1">
                <a:effectLst/>
              </a:rPr>
              <a:t>vítima</a:t>
            </a:r>
            <a:r>
              <a:rPr lang="en-US" dirty="0">
                <a:effectLst/>
              </a:rPr>
              <a:t>, </a:t>
            </a:r>
            <a:r>
              <a:rPr lang="en-US" dirty="0" err="1">
                <a:effectLst/>
              </a:rPr>
              <a:t>os</a:t>
            </a:r>
            <a:r>
              <a:rPr lang="en-US" dirty="0">
                <a:effectLst/>
              </a:rPr>
              <a:t> </a:t>
            </a:r>
            <a:r>
              <a:rPr lang="en-US" dirty="0" err="1">
                <a:effectLst/>
              </a:rPr>
              <a:t>familiares</a:t>
            </a:r>
            <a:r>
              <a:rPr lang="en-US" dirty="0">
                <a:effectLst/>
              </a:rPr>
              <a:t> e as </a:t>
            </a:r>
            <a:r>
              <a:rPr lang="en-US" dirty="0" err="1">
                <a:effectLst/>
              </a:rPr>
              <a:t>testemunhas</a:t>
            </a:r>
            <a:r>
              <a:rPr lang="en-US" dirty="0">
                <a:effectLst/>
              </a:rPr>
              <a:t>, </a:t>
            </a:r>
            <a:r>
              <a:rPr lang="en-US" dirty="0" err="1">
                <a:effectLst/>
              </a:rPr>
              <a:t>caso</a:t>
            </a:r>
            <a:r>
              <a:rPr lang="en-US" dirty="0">
                <a:effectLst/>
              </a:rPr>
              <a:t> </a:t>
            </a:r>
            <a:r>
              <a:rPr lang="en-US" dirty="0" err="1">
                <a:effectLst/>
              </a:rPr>
              <a:t>sejam</a:t>
            </a:r>
            <a:r>
              <a:rPr lang="en-US" dirty="0">
                <a:effectLst/>
              </a:rPr>
              <a:t> </a:t>
            </a:r>
            <a:r>
              <a:rPr lang="en-US" dirty="0" err="1">
                <a:effectLst/>
              </a:rPr>
              <a:t>crianças</a:t>
            </a:r>
            <a:r>
              <a:rPr lang="en-US" dirty="0">
                <a:effectLst/>
              </a:rPr>
              <a:t> </a:t>
            </a:r>
            <a:r>
              <a:rPr lang="en-US" dirty="0" err="1">
                <a:effectLst/>
              </a:rPr>
              <a:t>ou</a:t>
            </a:r>
            <a:r>
              <a:rPr lang="en-US" dirty="0">
                <a:effectLst/>
              </a:rPr>
              <a:t> </a:t>
            </a:r>
            <a:r>
              <a:rPr lang="en-US" dirty="0" err="1">
                <a:effectLst/>
              </a:rPr>
              <a:t>adolescentes</a:t>
            </a:r>
            <a:r>
              <a:rPr lang="en-US" dirty="0">
                <a:effectLst/>
              </a:rPr>
              <a:t>, </a:t>
            </a:r>
            <a:r>
              <a:rPr lang="en-US" dirty="0" err="1">
                <a:effectLst/>
              </a:rPr>
              <a:t>ao</a:t>
            </a:r>
            <a:r>
              <a:rPr lang="en-US" dirty="0">
                <a:effectLst/>
              </a:rPr>
              <a:t> </a:t>
            </a:r>
            <a:r>
              <a:rPr lang="en-US" b="1" dirty="0" err="1">
                <a:effectLst/>
              </a:rPr>
              <a:t>Conselho</a:t>
            </a:r>
            <a:r>
              <a:rPr lang="en-US" b="1" dirty="0">
                <a:effectLst/>
              </a:rPr>
              <a:t> Tutelar </a:t>
            </a:r>
            <a:r>
              <a:rPr lang="en-US" dirty="0">
                <a:effectLst/>
              </a:rPr>
              <a:t>para </a:t>
            </a:r>
            <a:r>
              <a:rPr lang="en-US" dirty="0" err="1">
                <a:effectLst/>
              </a:rPr>
              <a:t>os</a:t>
            </a:r>
            <a:r>
              <a:rPr lang="en-US" dirty="0">
                <a:effectLst/>
              </a:rPr>
              <a:t> </a:t>
            </a:r>
            <a:r>
              <a:rPr lang="en-US" dirty="0" err="1">
                <a:effectLst/>
              </a:rPr>
              <a:t>encaminhamentos</a:t>
            </a:r>
            <a:r>
              <a:rPr lang="en-US" dirty="0">
                <a:effectLst/>
              </a:rPr>
              <a:t> </a:t>
            </a:r>
            <a:r>
              <a:rPr lang="en-US" dirty="0" err="1">
                <a:effectLst/>
              </a:rPr>
              <a:t>necessários</a:t>
            </a:r>
            <a:r>
              <a:rPr lang="en-US" dirty="0">
                <a:effectLst/>
              </a:rPr>
              <a:t>, inclusive para a </a:t>
            </a:r>
            <a:r>
              <a:rPr lang="en-US" dirty="0" err="1">
                <a:effectLst/>
              </a:rPr>
              <a:t>adoção</a:t>
            </a:r>
            <a:r>
              <a:rPr lang="en-US" dirty="0">
                <a:effectLst/>
              </a:rPr>
              <a:t> das </a:t>
            </a:r>
            <a:r>
              <a:rPr lang="en-US" dirty="0" err="1">
                <a:effectLst/>
              </a:rPr>
              <a:t>medidas</a:t>
            </a:r>
            <a:r>
              <a:rPr lang="en-US" dirty="0">
                <a:effectLst/>
              </a:rPr>
              <a:t> </a:t>
            </a:r>
            <a:r>
              <a:rPr lang="en-US" dirty="0" err="1">
                <a:effectLst/>
              </a:rPr>
              <a:t>protetivas</a:t>
            </a:r>
            <a:r>
              <a:rPr lang="en-US" dirty="0">
                <a:effectLst/>
              </a:rPr>
              <a:t> </a:t>
            </a:r>
            <a:r>
              <a:rPr lang="en-US" dirty="0" err="1">
                <a:effectLst/>
              </a:rPr>
              <a:t>adequadas</a:t>
            </a:r>
            <a:r>
              <a:rPr lang="en-US" dirty="0">
                <a:effectLst/>
              </a:rPr>
              <a:t>;</a:t>
            </a:r>
          </a:p>
          <a:p>
            <a:pPr algn="just">
              <a:lnSpc>
                <a:spcPct val="90000"/>
              </a:lnSpc>
              <a:spcAft>
                <a:spcPts val="600"/>
              </a:spcAft>
            </a:pPr>
            <a:r>
              <a:rPr lang="en-US" dirty="0">
                <a:effectLst/>
              </a:rPr>
              <a:t>III - </a:t>
            </a:r>
            <a:r>
              <a:rPr lang="en-US" dirty="0" err="1">
                <a:effectLst/>
              </a:rPr>
              <a:t>garantir</a:t>
            </a:r>
            <a:r>
              <a:rPr lang="en-US" dirty="0">
                <a:effectLst/>
              </a:rPr>
              <a:t> </a:t>
            </a:r>
            <a:r>
              <a:rPr lang="en-US" b="1" dirty="0" err="1">
                <a:effectLst/>
              </a:rPr>
              <a:t>proteção</a:t>
            </a:r>
            <a:r>
              <a:rPr lang="en-US" b="1" dirty="0">
                <a:effectLst/>
              </a:rPr>
              <a:t> </a:t>
            </a:r>
            <a:r>
              <a:rPr lang="en-US" b="1" dirty="0" err="1">
                <a:effectLst/>
              </a:rPr>
              <a:t>policial</a:t>
            </a:r>
            <a:r>
              <a:rPr lang="en-US" dirty="0">
                <a:effectLst/>
              </a:rPr>
              <a:t>, </a:t>
            </a:r>
            <a:r>
              <a:rPr lang="en-US" dirty="0" err="1">
                <a:effectLst/>
              </a:rPr>
              <a:t>quando</a:t>
            </a:r>
            <a:r>
              <a:rPr lang="en-US" dirty="0">
                <a:effectLst/>
              </a:rPr>
              <a:t> </a:t>
            </a:r>
            <a:r>
              <a:rPr lang="en-US" dirty="0" err="1">
                <a:effectLst/>
              </a:rPr>
              <a:t>necessário</a:t>
            </a:r>
            <a:r>
              <a:rPr lang="en-US" dirty="0">
                <a:effectLst/>
              </a:rPr>
              <a:t>, </a:t>
            </a:r>
            <a:r>
              <a:rPr lang="en-US" dirty="0" err="1">
                <a:effectLst/>
              </a:rPr>
              <a:t>comunicados</a:t>
            </a:r>
            <a:r>
              <a:rPr lang="en-US" dirty="0">
                <a:effectLst/>
              </a:rPr>
              <a:t> de </a:t>
            </a:r>
            <a:r>
              <a:rPr lang="en-US" dirty="0" err="1">
                <a:effectLst/>
              </a:rPr>
              <a:t>imediato</a:t>
            </a:r>
            <a:r>
              <a:rPr lang="en-US" dirty="0">
                <a:effectLst/>
              </a:rPr>
              <a:t> o </a:t>
            </a:r>
            <a:r>
              <a:rPr lang="en-US" b="1" dirty="0" err="1">
                <a:effectLst/>
              </a:rPr>
              <a:t>Ministério</a:t>
            </a:r>
            <a:r>
              <a:rPr lang="en-US" b="1" dirty="0">
                <a:effectLst/>
              </a:rPr>
              <a:t> </a:t>
            </a:r>
            <a:r>
              <a:rPr lang="en-US" b="1" dirty="0" err="1">
                <a:effectLst/>
              </a:rPr>
              <a:t>Público</a:t>
            </a:r>
            <a:r>
              <a:rPr lang="en-US" b="1" dirty="0">
                <a:effectLst/>
              </a:rPr>
              <a:t> </a:t>
            </a:r>
            <a:r>
              <a:rPr lang="en-US" dirty="0">
                <a:effectLst/>
              </a:rPr>
              <a:t>e o </a:t>
            </a:r>
            <a:r>
              <a:rPr lang="en-US" dirty="0" err="1">
                <a:effectLst/>
              </a:rPr>
              <a:t>Poder</a:t>
            </a:r>
            <a:r>
              <a:rPr lang="en-US" dirty="0">
                <a:effectLst/>
              </a:rPr>
              <a:t> </a:t>
            </a:r>
            <a:r>
              <a:rPr lang="en-US" dirty="0" err="1">
                <a:effectLst/>
              </a:rPr>
              <a:t>Judiciário</a:t>
            </a:r>
            <a:r>
              <a:rPr lang="en-US" dirty="0">
                <a:effectLst/>
              </a:rPr>
              <a:t>;</a:t>
            </a:r>
          </a:p>
          <a:p>
            <a:pPr algn="just">
              <a:lnSpc>
                <a:spcPct val="90000"/>
              </a:lnSpc>
              <a:spcAft>
                <a:spcPts val="600"/>
              </a:spcAft>
            </a:pPr>
            <a:r>
              <a:rPr lang="en-US" dirty="0">
                <a:effectLst/>
              </a:rPr>
              <a:t>IV - </a:t>
            </a:r>
            <a:r>
              <a:rPr lang="en-US" dirty="0" err="1">
                <a:effectLst/>
              </a:rPr>
              <a:t>fornecer</a:t>
            </a:r>
            <a:r>
              <a:rPr lang="en-US" dirty="0">
                <a:effectLst/>
              </a:rPr>
              <a:t> </a:t>
            </a:r>
            <a:r>
              <a:rPr lang="en-US" b="1" dirty="0" err="1">
                <a:effectLst/>
              </a:rPr>
              <a:t>transporte</a:t>
            </a:r>
            <a:r>
              <a:rPr lang="en-US" dirty="0">
                <a:effectLst/>
              </a:rPr>
              <a:t> para a </a:t>
            </a:r>
            <a:r>
              <a:rPr lang="en-US" dirty="0" err="1">
                <a:effectLst/>
              </a:rPr>
              <a:t>vítima</a:t>
            </a:r>
            <a:r>
              <a:rPr lang="en-US" dirty="0">
                <a:effectLst/>
              </a:rPr>
              <a:t> e, </a:t>
            </a:r>
            <a:r>
              <a:rPr lang="en-US" dirty="0" err="1">
                <a:effectLst/>
              </a:rPr>
              <a:t>quando</a:t>
            </a:r>
            <a:r>
              <a:rPr lang="en-US" dirty="0">
                <a:effectLst/>
              </a:rPr>
              <a:t> </a:t>
            </a:r>
            <a:r>
              <a:rPr lang="en-US" dirty="0" err="1">
                <a:effectLst/>
              </a:rPr>
              <a:t>necessário</a:t>
            </a:r>
            <a:r>
              <a:rPr lang="en-US" dirty="0">
                <a:effectLst/>
              </a:rPr>
              <a:t>, para </a:t>
            </a:r>
            <a:r>
              <a:rPr lang="en-US" dirty="0" err="1">
                <a:effectLst/>
              </a:rPr>
              <a:t>seu</a:t>
            </a:r>
            <a:r>
              <a:rPr lang="en-US" dirty="0">
                <a:effectLst/>
              </a:rPr>
              <a:t> </a:t>
            </a:r>
            <a:r>
              <a:rPr lang="en-US" dirty="0" err="1">
                <a:effectLst/>
              </a:rPr>
              <a:t>responsável</a:t>
            </a:r>
            <a:r>
              <a:rPr lang="en-US" dirty="0">
                <a:effectLst/>
              </a:rPr>
              <a:t> </a:t>
            </a:r>
            <a:r>
              <a:rPr lang="en-US" dirty="0" err="1">
                <a:effectLst/>
              </a:rPr>
              <a:t>ou</a:t>
            </a:r>
            <a:r>
              <a:rPr lang="en-US" dirty="0">
                <a:effectLst/>
              </a:rPr>
              <a:t> </a:t>
            </a:r>
            <a:r>
              <a:rPr lang="en-US" dirty="0" err="1">
                <a:effectLst/>
              </a:rPr>
              <a:t>acompanhante</a:t>
            </a:r>
            <a:r>
              <a:rPr lang="en-US" dirty="0">
                <a:effectLst/>
              </a:rPr>
              <a:t>, para </a:t>
            </a:r>
            <a:r>
              <a:rPr lang="en-US" dirty="0" err="1">
                <a:effectLst/>
              </a:rPr>
              <a:t>serviço</a:t>
            </a:r>
            <a:r>
              <a:rPr lang="en-US" dirty="0">
                <a:effectLst/>
              </a:rPr>
              <a:t> de </a:t>
            </a:r>
            <a:r>
              <a:rPr lang="en-US" dirty="0" err="1">
                <a:effectLst/>
              </a:rPr>
              <a:t>acolhimento</a:t>
            </a:r>
            <a:r>
              <a:rPr lang="en-US" dirty="0">
                <a:effectLst/>
              </a:rPr>
              <a:t> </a:t>
            </a:r>
            <a:r>
              <a:rPr lang="en-US" dirty="0" err="1">
                <a:effectLst/>
              </a:rPr>
              <a:t>existente</a:t>
            </a:r>
            <a:r>
              <a:rPr lang="en-US" dirty="0">
                <a:effectLst/>
              </a:rPr>
              <a:t> </a:t>
            </a:r>
            <a:r>
              <a:rPr lang="en-US" dirty="0" err="1">
                <a:effectLst/>
              </a:rPr>
              <a:t>ou</a:t>
            </a:r>
            <a:r>
              <a:rPr lang="en-US" dirty="0">
                <a:effectLst/>
              </a:rPr>
              <a:t> local </a:t>
            </a:r>
            <a:r>
              <a:rPr lang="en-US" dirty="0" err="1">
                <a:effectLst/>
              </a:rPr>
              <a:t>seguro</a:t>
            </a:r>
            <a:r>
              <a:rPr lang="en-US" dirty="0">
                <a:effectLst/>
              </a:rPr>
              <a:t>, </a:t>
            </a:r>
            <a:r>
              <a:rPr lang="en-US" dirty="0" err="1">
                <a:effectLst/>
              </a:rPr>
              <a:t>quando</a:t>
            </a:r>
            <a:r>
              <a:rPr lang="en-US" dirty="0">
                <a:effectLst/>
              </a:rPr>
              <a:t> </a:t>
            </a:r>
            <a:r>
              <a:rPr lang="en-US" dirty="0" err="1">
                <a:effectLst/>
              </a:rPr>
              <a:t>houver</a:t>
            </a:r>
            <a:r>
              <a:rPr lang="en-US" dirty="0">
                <a:effectLst/>
              </a:rPr>
              <a:t> </a:t>
            </a:r>
            <a:r>
              <a:rPr lang="en-US" dirty="0" err="1">
                <a:effectLst/>
              </a:rPr>
              <a:t>risco</a:t>
            </a:r>
            <a:r>
              <a:rPr lang="en-US" dirty="0">
                <a:effectLst/>
              </a:rPr>
              <a:t> à </a:t>
            </a:r>
            <a:r>
              <a:rPr lang="en-US" dirty="0" err="1">
                <a:effectLst/>
              </a:rPr>
              <a:t>vida</a:t>
            </a:r>
            <a:r>
              <a:rPr lang="en-US" dirty="0">
                <a:effectLst/>
              </a:rPr>
              <a:t>.</a:t>
            </a:r>
          </a:p>
          <a:p>
            <a:pPr algn="just">
              <a:lnSpc>
                <a:spcPct val="90000"/>
              </a:lnSpc>
            </a:pPr>
            <a:endParaRPr lang="en-US" sz="1700" dirty="0"/>
          </a:p>
        </p:txBody>
      </p:sp>
      <p:sp>
        <p:nvSpPr>
          <p:cNvPr id="3" name="Espaço Reservado para Rodapé 2">
            <a:extLst>
              <a:ext uri="{FF2B5EF4-FFF2-40B4-BE49-F238E27FC236}">
                <a16:creationId xmlns:a16="http://schemas.microsoft.com/office/drawing/2014/main" id="{4EBC4C18-9EF6-4C05-A320-0FEF4FD4304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p>
        </p:txBody>
      </p:sp>
    </p:spTree>
    <p:extLst>
      <p:ext uri="{BB962C8B-B14F-4D97-AF65-F5344CB8AC3E}">
        <p14:creationId xmlns:p14="http://schemas.microsoft.com/office/powerpoint/2010/main" val="37781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aixaDeTexto 1">
            <a:extLst>
              <a:ext uri="{FF2B5EF4-FFF2-40B4-BE49-F238E27FC236}">
                <a16:creationId xmlns:a16="http://schemas.microsoft.com/office/drawing/2014/main" id="{61708688-36A5-4201-A8B0-5CB06DFC724C}"/>
              </a:ext>
            </a:extLst>
          </p:cNvPr>
          <p:cNvSpPr txBox="1"/>
          <p:nvPr/>
        </p:nvSpPr>
        <p:spPr>
          <a:xfrm>
            <a:off x="1269241" y="2046697"/>
            <a:ext cx="10171430" cy="2286479"/>
          </a:xfrm>
          <a:prstGeom prst="rect">
            <a:avLst/>
          </a:prstGeom>
        </p:spPr>
        <p:txBody>
          <a:bodyPr vert="horz" lIns="91440" tIns="45720" rIns="91440" bIns="45720" rtlCol="0">
            <a:normAutofit fontScale="92500" lnSpcReduction="10000"/>
          </a:bodyPr>
          <a:lstStyle/>
          <a:p>
            <a:pPr algn="just">
              <a:lnSpc>
                <a:spcPct val="90000"/>
              </a:lnSpc>
              <a:spcBef>
                <a:spcPts val="1125"/>
              </a:spcBef>
              <a:spcAft>
                <a:spcPts val="1125"/>
              </a:spcAft>
            </a:pPr>
            <a:r>
              <a:rPr lang="en-US" sz="2900" b="1" dirty="0">
                <a:effectLst/>
              </a:rPr>
              <a:t>Art. 18</a:t>
            </a:r>
            <a:r>
              <a:rPr lang="en-US" sz="2900" dirty="0">
                <a:effectLst/>
              </a:rPr>
              <a:t>. O </a:t>
            </a:r>
            <a:r>
              <a:rPr lang="en-US" sz="2900" dirty="0" err="1">
                <a:effectLst/>
              </a:rPr>
              <a:t>responsável</a:t>
            </a:r>
            <a:r>
              <a:rPr lang="en-US" sz="2900" dirty="0">
                <a:effectLst/>
              </a:rPr>
              <a:t> legal pela </a:t>
            </a:r>
            <a:r>
              <a:rPr lang="en-US" sz="2900" dirty="0" err="1">
                <a:effectLst/>
              </a:rPr>
              <a:t>criança</a:t>
            </a:r>
            <a:r>
              <a:rPr lang="en-US" sz="2900" dirty="0">
                <a:effectLst/>
              </a:rPr>
              <a:t> </a:t>
            </a:r>
            <a:r>
              <a:rPr lang="en-US" sz="2900" dirty="0" err="1">
                <a:effectLst/>
              </a:rPr>
              <a:t>ou</a:t>
            </a:r>
            <a:r>
              <a:rPr lang="en-US" sz="2900" dirty="0">
                <a:effectLst/>
              </a:rPr>
              <a:t> </a:t>
            </a:r>
            <a:r>
              <a:rPr lang="en-US" sz="2900" dirty="0" err="1">
                <a:effectLst/>
              </a:rPr>
              <a:t>pelo</a:t>
            </a:r>
            <a:r>
              <a:rPr lang="en-US" sz="2900" dirty="0">
                <a:effectLst/>
              </a:rPr>
              <a:t> </a:t>
            </a:r>
            <a:r>
              <a:rPr lang="en-US" sz="2900" dirty="0" err="1">
                <a:effectLst/>
              </a:rPr>
              <a:t>adolescente</a:t>
            </a:r>
            <a:r>
              <a:rPr lang="en-US" sz="2900" dirty="0">
                <a:effectLst/>
              </a:rPr>
              <a:t> </a:t>
            </a:r>
            <a:r>
              <a:rPr lang="en-US" sz="2900" dirty="0" err="1">
                <a:effectLst/>
              </a:rPr>
              <a:t>vítima</a:t>
            </a:r>
            <a:r>
              <a:rPr lang="en-US" sz="2900" dirty="0">
                <a:effectLst/>
              </a:rPr>
              <a:t> </a:t>
            </a:r>
            <a:r>
              <a:rPr lang="en-US" sz="2900" dirty="0" err="1">
                <a:effectLst/>
              </a:rPr>
              <a:t>ou</a:t>
            </a:r>
            <a:r>
              <a:rPr lang="en-US" sz="2900" dirty="0">
                <a:effectLst/>
              </a:rPr>
              <a:t> </a:t>
            </a:r>
            <a:r>
              <a:rPr lang="en-US" sz="2900" dirty="0" err="1">
                <a:effectLst/>
              </a:rPr>
              <a:t>testemunha</a:t>
            </a:r>
            <a:r>
              <a:rPr lang="en-US" sz="2900" dirty="0">
                <a:effectLst/>
              </a:rPr>
              <a:t> de </a:t>
            </a:r>
            <a:r>
              <a:rPr lang="en-US" sz="2900" dirty="0" err="1">
                <a:effectLst/>
              </a:rPr>
              <a:t>violência</a:t>
            </a:r>
            <a:r>
              <a:rPr lang="en-US" sz="2900" dirty="0">
                <a:effectLst/>
              </a:rPr>
              <a:t> </a:t>
            </a:r>
            <a:r>
              <a:rPr lang="en-US" sz="2900" dirty="0" err="1">
                <a:effectLst/>
              </a:rPr>
              <a:t>doméstica</a:t>
            </a:r>
            <a:r>
              <a:rPr lang="en-US" sz="2900" dirty="0">
                <a:effectLst/>
              </a:rPr>
              <a:t> e familiar, </a:t>
            </a:r>
            <a:r>
              <a:rPr lang="en-US" sz="2900" dirty="0" err="1">
                <a:effectLst/>
              </a:rPr>
              <a:t>desde</a:t>
            </a:r>
            <a:r>
              <a:rPr lang="en-US" sz="2900" dirty="0">
                <a:effectLst/>
              </a:rPr>
              <a:t> que </a:t>
            </a:r>
            <a:r>
              <a:rPr lang="en-US" sz="2900" dirty="0" err="1">
                <a:effectLst/>
              </a:rPr>
              <a:t>não</a:t>
            </a:r>
            <a:r>
              <a:rPr lang="en-US" sz="2900" dirty="0">
                <a:effectLst/>
              </a:rPr>
              <a:t> </a:t>
            </a:r>
            <a:r>
              <a:rPr lang="en-US" sz="2900" dirty="0" err="1">
                <a:effectLst/>
              </a:rPr>
              <a:t>seja</a:t>
            </a:r>
            <a:r>
              <a:rPr lang="en-US" sz="2900" dirty="0">
                <a:effectLst/>
              </a:rPr>
              <a:t> o </a:t>
            </a:r>
            <a:r>
              <a:rPr lang="en-US" sz="2900" dirty="0" err="1">
                <a:effectLst/>
              </a:rPr>
              <a:t>autor</a:t>
            </a:r>
            <a:r>
              <a:rPr lang="en-US" sz="2900" dirty="0">
                <a:effectLst/>
              </a:rPr>
              <a:t> das </a:t>
            </a:r>
            <a:r>
              <a:rPr lang="en-US" sz="2900" dirty="0" err="1">
                <a:effectLst/>
              </a:rPr>
              <a:t>agressões</a:t>
            </a:r>
            <a:r>
              <a:rPr lang="en-US" sz="2900" b="1" dirty="0">
                <a:effectLst/>
              </a:rPr>
              <a:t>, </a:t>
            </a:r>
            <a:r>
              <a:rPr lang="en-US" sz="2900" b="1" dirty="0" err="1">
                <a:effectLst/>
              </a:rPr>
              <a:t>deverá</a:t>
            </a:r>
            <a:r>
              <a:rPr lang="en-US" sz="2900" b="1" dirty="0">
                <a:effectLst/>
              </a:rPr>
              <a:t> ser </a:t>
            </a:r>
            <a:r>
              <a:rPr lang="en-US" sz="2900" b="1" dirty="0" err="1">
                <a:effectLst/>
              </a:rPr>
              <a:t>notificado</a:t>
            </a:r>
            <a:r>
              <a:rPr lang="en-US" sz="2900" b="1" dirty="0">
                <a:effectLst/>
              </a:rPr>
              <a:t> dos </a:t>
            </a:r>
            <a:r>
              <a:rPr lang="en-US" sz="2900" b="1" dirty="0" err="1">
                <a:effectLst/>
              </a:rPr>
              <a:t>atos</a:t>
            </a:r>
            <a:r>
              <a:rPr lang="en-US" sz="2900" b="1" dirty="0">
                <a:effectLst/>
              </a:rPr>
              <a:t> </a:t>
            </a:r>
            <a:r>
              <a:rPr lang="en-US" sz="2900" b="1" dirty="0" err="1">
                <a:effectLst/>
              </a:rPr>
              <a:t>processuais</a:t>
            </a:r>
            <a:r>
              <a:rPr lang="en-US" sz="2900" b="1" dirty="0">
                <a:effectLst/>
              </a:rPr>
              <a:t> </a:t>
            </a:r>
            <a:r>
              <a:rPr lang="en-US" sz="2900" b="1" dirty="0" err="1">
                <a:effectLst/>
              </a:rPr>
              <a:t>relativos</a:t>
            </a:r>
            <a:r>
              <a:rPr lang="en-US" sz="2900" b="1" dirty="0">
                <a:effectLst/>
              </a:rPr>
              <a:t> </a:t>
            </a:r>
            <a:r>
              <a:rPr lang="en-US" sz="2900" b="1" dirty="0" err="1">
                <a:effectLst/>
              </a:rPr>
              <a:t>ao</a:t>
            </a:r>
            <a:r>
              <a:rPr lang="en-US" sz="2900" b="1" dirty="0">
                <a:effectLst/>
              </a:rPr>
              <a:t> </a:t>
            </a:r>
            <a:r>
              <a:rPr lang="en-US" sz="2900" b="1" dirty="0" err="1">
                <a:effectLst/>
              </a:rPr>
              <a:t>agressor</a:t>
            </a:r>
            <a:r>
              <a:rPr lang="en-US" sz="2900" b="1" dirty="0">
                <a:effectLst/>
              </a:rPr>
              <a:t>, </a:t>
            </a:r>
            <a:r>
              <a:rPr lang="en-US" sz="2900" b="1" dirty="0" err="1">
                <a:effectLst/>
              </a:rPr>
              <a:t>especialmente</a:t>
            </a:r>
            <a:r>
              <a:rPr lang="en-US" sz="2900" b="1" dirty="0">
                <a:effectLst/>
              </a:rPr>
              <a:t> dos </a:t>
            </a:r>
            <a:r>
              <a:rPr lang="en-US" sz="2900" b="1" dirty="0" err="1">
                <a:effectLst/>
              </a:rPr>
              <a:t>pertinentes</a:t>
            </a:r>
            <a:r>
              <a:rPr lang="en-US" sz="2900" b="1" dirty="0">
                <a:effectLst/>
              </a:rPr>
              <a:t> </a:t>
            </a:r>
            <a:r>
              <a:rPr lang="en-US" sz="2900" b="1" dirty="0" err="1">
                <a:effectLst/>
              </a:rPr>
              <a:t>ao</a:t>
            </a:r>
            <a:r>
              <a:rPr lang="en-US" sz="2900" b="1" dirty="0">
                <a:effectLst/>
              </a:rPr>
              <a:t> </a:t>
            </a:r>
            <a:r>
              <a:rPr lang="en-US" sz="2900" b="1" dirty="0" err="1">
                <a:effectLst/>
              </a:rPr>
              <a:t>ingresso</a:t>
            </a:r>
            <a:r>
              <a:rPr lang="en-US" sz="2900" b="1" dirty="0">
                <a:effectLst/>
              </a:rPr>
              <a:t> e à </a:t>
            </a:r>
            <a:r>
              <a:rPr lang="en-US" sz="2900" b="1" dirty="0" err="1">
                <a:effectLst/>
              </a:rPr>
              <a:t>saída</a:t>
            </a:r>
            <a:r>
              <a:rPr lang="en-US" sz="2900" b="1" dirty="0">
                <a:effectLst/>
              </a:rPr>
              <a:t> da </a:t>
            </a:r>
            <a:r>
              <a:rPr lang="en-US" sz="2900" b="1" dirty="0" err="1">
                <a:effectLst/>
              </a:rPr>
              <a:t>prisão</a:t>
            </a:r>
            <a:r>
              <a:rPr lang="en-US" sz="2900" dirty="0">
                <a:effectLst/>
              </a:rPr>
              <a:t>, </a:t>
            </a:r>
            <a:r>
              <a:rPr lang="en-US" sz="2900" dirty="0" err="1">
                <a:effectLst/>
              </a:rPr>
              <a:t>sem</a:t>
            </a:r>
            <a:r>
              <a:rPr lang="en-US" sz="2900" dirty="0">
                <a:effectLst/>
              </a:rPr>
              <a:t> </a:t>
            </a:r>
            <a:r>
              <a:rPr lang="en-US" sz="2900" dirty="0" err="1">
                <a:effectLst/>
              </a:rPr>
              <a:t>prejuízo</a:t>
            </a:r>
            <a:r>
              <a:rPr lang="en-US" sz="2900" dirty="0">
                <a:effectLst/>
              </a:rPr>
              <a:t> da </a:t>
            </a:r>
            <a:r>
              <a:rPr lang="en-US" sz="2900" dirty="0" err="1">
                <a:effectLst/>
              </a:rPr>
              <a:t>intimação</a:t>
            </a:r>
            <a:r>
              <a:rPr lang="en-US" sz="2900" dirty="0">
                <a:effectLst/>
              </a:rPr>
              <a:t> do </a:t>
            </a:r>
            <a:r>
              <a:rPr lang="en-US" sz="2900" dirty="0" err="1">
                <a:effectLst/>
              </a:rPr>
              <a:t>advogado</a:t>
            </a:r>
            <a:r>
              <a:rPr lang="en-US" sz="2900" dirty="0">
                <a:effectLst/>
              </a:rPr>
              <a:t> </a:t>
            </a:r>
            <a:r>
              <a:rPr lang="en-US" sz="2900" dirty="0" err="1">
                <a:effectLst/>
              </a:rPr>
              <a:t>constituído</a:t>
            </a:r>
            <a:r>
              <a:rPr lang="en-US" sz="2900" dirty="0">
                <a:effectLst/>
              </a:rPr>
              <a:t> </a:t>
            </a:r>
            <a:r>
              <a:rPr lang="en-US" sz="2900" dirty="0" err="1">
                <a:effectLst/>
              </a:rPr>
              <a:t>ou</a:t>
            </a:r>
            <a:r>
              <a:rPr lang="en-US" sz="2900" dirty="0">
                <a:effectLst/>
              </a:rPr>
              <a:t> do </a:t>
            </a:r>
            <a:r>
              <a:rPr lang="en-US" sz="2900" dirty="0" err="1">
                <a:effectLst/>
              </a:rPr>
              <a:t>defensor</a:t>
            </a:r>
            <a:r>
              <a:rPr lang="en-US" sz="2900" dirty="0">
                <a:effectLst/>
              </a:rPr>
              <a:t> </a:t>
            </a:r>
            <a:r>
              <a:rPr lang="en-US" sz="2900" dirty="0" err="1">
                <a:effectLst/>
              </a:rPr>
              <a:t>público</a:t>
            </a:r>
            <a:r>
              <a:rPr lang="en-US" sz="2900" dirty="0">
                <a:effectLst/>
              </a:rPr>
              <a:t>.</a:t>
            </a:r>
          </a:p>
          <a:p>
            <a:pPr algn="just">
              <a:lnSpc>
                <a:spcPct val="90000"/>
              </a:lnSpc>
              <a:spcBef>
                <a:spcPts val="1125"/>
              </a:spcBef>
              <a:spcAft>
                <a:spcPts val="1125"/>
              </a:spcAft>
            </a:pPr>
            <a:endParaRPr lang="en-US" sz="2900" b="1" dirty="0">
              <a:effectLst/>
            </a:endParaRPr>
          </a:p>
          <a:p>
            <a:pPr algn="just">
              <a:lnSpc>
                <a:spcPct val="90000"/>
              </a:lnSpc>
            </a:pPr>
            <a:endParaRPr lang="en-US" sz="2200" dirty="0"/>
          </a:p>
        </p:txBody>
      </p:sp>
      <p:sp>
        <p:nvSpPr>
          <p:cNvPr id="3" name="Espaço Reservado para Rodapé 2">
            <a:extLst>
              <a:ext uri="{FF2B5EF4-FFF2-40B4-BE49-F238E27FC236}">
                <a16:creationId xmlns:a16="http://schemas.microsoft.com/office/drawing/2014/main" id="{AFF4ADE1-7EC4-4C7F-AFF6-9B36B1020CC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p>
        </p:txBody>
      </p:sp>
    </p:spTree>
    <p:extLst>
      <p:ext uri="{BB962C8B-B14F-4D97-AF65-F5344CB8AC3E}">
        <p14:creationId xmlns:p14="http://schemas.microsoft.com/office/powerpoint/2010/main" val="229554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C85077CA-F2E1-44D6-A71A-46890FCBE93C}"/>
              </a:ext>
            </a:extLst>
          </p:cNvPr>
          <p:cNvSpPr txBox="1"/>
          <p:nvPr/>
        </p:nvSpPr>
        <p:spPr>
          <a:xfrm>
            <a:off x="664074" y="788289"/>
            <a:ext cx="3446971"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kern="1200" dirty="0">
                <a:solidFill>
                  <a:schemeClr val="tx1"/>
                </a:solidFill>
                <a:effectLst/>
                <a:latin typeface="+mj-lt"/>
                <a:ea typeface="+mj-ea"/>
                <a:cs typeface="+mj-cs"/>
              </a:rPr>
              <a:t>Das </a:t>
            </a:r>
            <a:r>
              <a:rPr lang="en-US" sz="5000" b="1" kern="1200" dirty="0" err="1">
                <a:solidFill>
                  <a:schemeClr val="tx1"/>
                </a:solidFill>
                <a:effectLst/>
                <a:latin typeface="+mj-lt"/>
                <a:ea typeface="+mj-ea"/>
                <a:cs typeface="+mj-cs"/>
              </a:rPr>
              <a:t>Medidas</a:t>
            </a:r>
            <a:r>
              <a:rPr lang="en-US" sz="5000" b="1" kern="1200" dirty="0">
                <a:solidFill>
                  <a:schemeClr val="tx1"/>
                </a:solidFill>
                <a:effectLst/>
                <a:latin typeface="+mj-lt"/>
                <a:ea typeface="+mj-ea"/>
                <a:cs typeface="+mj-cs"/>
              </a:rPr>
              <a:t> </a:t>
            </a:r>
            <a:r>
              <a:rPr lang="en-US" sz="5000" b="1" kern="1200" dirty="0" err="1">
                <a:solidFill>
                  <a:schemeClr val="tx1"/>
                </a:solidFill>
                <a:effectLst/>
                <a:latin typeface="+mj-lt"/>
                <a:ea typeface="+mj-ea"/>
                <a:cs typeface="+mj-cs"/>
              </a:rPr>
              <a:t>Protetivas</a:t>
            </a:r>
            <a:r>
              <a:rPr lang="en-US" sz="5000" b="1" kern="1200" dirty="0">
                <a:solidFill>
                  <a:schemeClr val="tx1"/>
                </a:solidFill>
                <a:effectLst/>
                <a:latin typeface="+mj-lt"/>
                <a:ea typeface="+mj-ea"/>
                <a:cs typeface="+mj-cs"/>
              </a:rPr>
              <a:t> de </a:t>
            </a:r>
            <a:r>
              <a:rPr lang="en-US" sz="5000" b="1" kern="1200" dirty="0" err="1">
                <a:solidFill>
                  <a:schemeClr val="tx1"/>
                </a:solidFill>
                <a:effectLst/>
                <a:latin typeface="+mj-lt"/>
                <a:ea typeface="+mj-ea"/>
                <a:cs typeface="+mj-cs"/>
              </a:rPr>
              <a:t>Urgência</a:t>
            </a:r>
            <a:r>
              <a:rPr lang="en-US" sz="5000" b="1" kern="1200" dirty="0">
                <a:solidFill>
                  <a:schemeClr val="tx1"/>
                </a:solidFill>
                <a:effectLst/>
                <a:latin typeface="+mj-lt"/>
                <a:ea typeface="+mj-ea"/>
                <a:cs typeface="+mj-cs"/>
              </a:rPr>
              <a:t> que </a:t>
            </a:r>
            <a:r>
              <a:rPr lang="en-US" sz="5000" b="1" kern="1200" dirty="0" err="1">
                <a:solidFill>
                  <a:schemeClr val="tx1"/>
                </a:solidFill>
                <a:effectLst/>
                <a:latin typeface="+mj-lt"/>
                <a:ea typeface="+mj-ea"/>
                <a:cs typeface="+mj-cs"/>
              </a:rPr>
              <a:t>Obrigam</a:t>
            </a:r>
            <a:r>
              <a:rPr lang="en-US" sz="5000" b="1" kern="1200" dirty="0">
                <a:solidFill>
                  <a:schemeClr val="tx1"/>
                </a:solidFill>
                <a:effectLst/>
                <a:latin typeface="+mj-lt"/>
                <a:ea typeface="+mj-ea"/>
                <a:cs typeface="+mj-cs"/>
              </a:rPr>
              <a:t> o </a:t>
            </a:r>
            <a:r>
              <a:rPr lang="en-US" sz="5000" b="1" kern="1200" dirty="0" err="1">
                <a:solidFill>
                  <a:schemeClr val="tx1"/>
                </a:solidFill>
                <a:effectLst/>
                <a:latin typeface="+mj-lt"/>
                <a:ea typeface="+mj-ea"/>
                <a:cs typeface="+mj-cs"/>
              </a:rPr>
              <a:t>Agressor</a:t>
            </a:r>
            <a:r>
              <a:rPr lang="en-US" sz="5000" kern="1200" dirty="0">
                <a:solidFill>
                  <a:schemeClr val="tx1"/>
                </a:solidFill>
                <a:effectLst/>
                <a:latin typeface="+mj-lt"/>
                <a:ea typeface="+mj-ea"/>
                <a:cs typeface="+mj-cs"/>
              </a:rPr>
              <a:t> </a:t>
            </a:r>
          </a:p>
          <a:p>
            <a:pPr>
              <a:lnSpc>
                <a:spcPct val="90000"/>
              </a:lnSpc>
              <a:spcBef>
                <a:spcPct val="0"/>
              </a:spcBef>
              <a:spcAft>
                <a:spcPts val="600"/>
              </a:spcAft>
            </a:pPr>
            <a:endParaRPr lang="en-US" sz="5000" kern="1200" dirty="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ixaDeTexto 1">
            <a:extLst>
              <a:ext uri="{FF2B5EF4-FFF2-40B4-BE49-F238E27FC236}">
                <a16:creationId xmlns:a16="http://schemas.microsoft.com/office/drawing/2014/main" id="{DC15E289-0D2A-49E5-A1E2-2D8A29730F3F}"/>
              </a:ext>
            </a:extLst>
          </p:cNvPr>
          <p:cNvSpPr txBox="1"/>
          <p:nvPr/>
        </p:nvSpPr>
        <p:spPr>
          <a:xfrm>
            <a:off x="4991121" y="375781"/>
            <a:ext cx="6850359" cy="6345694"/>
          </a:xfrm>
          <a:prstGeom prst="rect">
            <a:avLst/>
          </a:prstGeom>
        </p:spPr>
        <p:txBody>
          <a:bodyPr vert="horz" lIns="91440" tIns="45720" rIns="91440" bIns="45720" rtlCol="0" anchor="ctr">
            <a:noAutofit/>
          </a:bodyPr>
          <a:lstStyle/>
          <a:p>
            <a:pPr algn="just"/>
            <a:r>
              <a:rPr lang="pt-BR" b="0" i="0" dirty="0">
                <a:solidFill>
                  <a:srgbClr val="000000"/>
                </a:solidFill>
                <a:effectLst/>
              </a:rPr>
              <a:t>Art. 20. Constatada a prática de violência doméstica e familiar contra a criança e o adolescente nos termos desta Lei, o juiz poderá determinar ao agressor, de imediato, em conjunto ou separadamente, a aplicação das seguintes medidas protetivas de urgência, entre outras:</a:t>
            </a:r>
          </a:p>
          <a:p>
            <a:pPr algn="just"/>
            <a:r>
              <a:rPr lang="pt-BR" b="0" i="0" dirty="0">
                <a:solidFill>
                  <a:srgbClr val="000000"/>
                </a:solidFill>
                <a:effectLst/>
              </a:rPr>
              <a:t>I - a suspensão da posse ou a restrição do </a:t>
            </a:r>
            <a:r>
              <a:rPr lang="pt-BR" b="1" i="0" dirty="0">
                <a:solidFill>
                  <a:srgbClr val="000000"/>
                </a:solidFill>
                <a:effectLst/>
              </a:rPr>
              <a:t>porte de armas</a:t>
            </a:r>
            <a:r>
              <a:rPr lang="pt-BR" b="0" i="0" dirty="0">
                <a:solidFill>
                  <a:srgbClr val="000000"/>
                </a:solidFill>
                <a:effectLst/>
              </a:rPr>
              <a:t>, com comunicação ao órgão competente, nos termos da </a:t>
            </a:r>
            <a:r>
              <a:rPr lang="pt-BR" b="0" i="0" dirty="0">
                <a:solidFill>
                  <a:srgbClr val="000000"/>
                </a:solidFill>
                <a:effectLst/>
                <a:hlinkClick r:id="rId3"/>
              </a:rPr>
              <a:t>Lei nº 10.826, de 22 de dezembro de 2003;</a:t>
            </a:r>
            <a:endParaRPr lang="pt-BR" b="0" i="0" dirty="0">
              <a:solidFill>
                <a:srgbClr val="000000"/>
              </a:solidFill>
              <a:effectLst/>
            </a:endParaRPr>
          </a:p>
          <a:p>
            <a:pPr algn="just"/>
            <a:r>
              <a:rPr lang="pt-BR" b="0" i="0" dirty="0">
                <a:solidFill>
                  <a:srgbClr val="000000"/>
                </a:solidFill>
                <a:effectLst/>
              </a:rPr>
              <a:t>II - </a:t>
            </a:r>
            <a:r>
              <a:rPr lang="pt-BR" b="1" i="0" dirty="0">
                <a:solidFill>
                  <a:srgbClr val="000000"/>
                </a:solidFill>
                <a:effectLst/>
              </a:rPr>
              <a:t>o afastamento do lar</a:t>
            </a:r>
            <a:r>
              <a:rPr lang="pt-BR" b="0" i="0" dirty="0">
                <a:solidFill>
                  <a:srgbClr val="000000"/>
                </a:solidFill>
                <a:effectLst/>
              </a:rPr>
              <a:t>, do domicílio ou do local de convivência com a vítima;</a:t>
            </a:r>
          </a:p>
          <a:p>
            <a:pPr algn="just"/>
            <a:r>
              <a:rPr lang="pt-BR" b="0" i="0" dirty="0">
                <a:solidFill>
                  <a:srgbClr val="000000"/>
                </a:solidFill>
                <a:effectLst/>
              </a:rPr>
              <a:t>III - a </a:t>
            </a:r>
            <a:r>
              <a:rPr lang="pt-BR" b="1" i="0" dirty="0">
                <a:solidFill>
                  <a:srgbClr val="000000"/>
                </a:solidFill>
                <a:effectLst/>
              </a:rPr>
              <a:t>proibição de aproximação</a:t>
            </a:r>
            <a:r>
              <a:rPr lang="pt-BR" b="0" i="0" dirty="0">
                <a:solidFill>
                  <a:srgbClr val="000000"/>
                </a:solidFill>
                <a:effectLst/>
              </a:rPr>
              <a:t> da vítima, de seus familiares, das testemunhas e de noticiantes ou denunciantes, com a fixação do limite mínimo de distância entre estes e o agressor;</a:t>
            </a:r>
          </a:p>
          <a:p>
            <a:pPr algn="just"/>
            <a:r>
              <a:rPr lang="pt-BR" b="0" i="0" dirty="0">
                <a:solidFill>
                  <a:srgbClr val="000000"/>
                </a:solidFill>
                <a:effectLst/>
              </a:rPr>
              <a:t>IV - a </a:t>
            </a:r>
            <a:r>
              <a:rPr lang="pt-BR" b="1" i="0" dirty="0">
                <a:solidFill>
                  <a:srgbClr val="000000"/>
                </a:solidFill>
                <a:effectLst/>
              </a:rPr>
              <a:t>vedação de contato </a:t>
            </a:r>
            <a:r>
              <a:rPr lang="pt-BR" b="0" i="0" dirty="0">
                <a:solidFill>
                  <a:srgbClr val="000000"/>
                </a:solidFill>
                <a:effectLst/>
              </a:rPr>
              <a:t>com a vítima, com seus familiares, com testemunhas e com noticiantes ou denunciantes, por qualquer meio de comunicação;</a:t>
            </a:r>
          </a:p>
          <a:p>
            <a:pPr algn="just"/>
            <a:r>
              <a:rPr lang="pt-BR" b="0" i="0" dirty="0">
                <a:solidFill>
                  <a:srgbClr val="000000"/>
                </a:solidFill>
                <a:effectLst/>
              </a:rPr>
              <a:t>V - a proibição de </a:t>
            </a:r>
            <a:r>
              <a:rPr lang="pt-BR" b="1" i="0" dirty="0">
                <a:solidFill>
                  <a:srgbClr val="000000"/>
                </a:solidFill>
                <a:effectLst/>
              </a:rPr>
              <a:t>frequentação de determinados lugares </a:t>
            </a:r>
            <a:r>
              <a:rPr lang="pt-BR" b="0" i="0" dirty="0">
                <a:solidFill>
                  <a:srgbClr val="000000"/>
                </a:solidFill>
                <a:effectLst/>
              </a:rPr>
              <a:t>a fim de preservar a integridade física e psicológica da criança ou do adolescente, respeitadas as disposições da </a:t>
            </a:r>
            <a:r>
              <a:rPr lang="pt-BR" b="0" i="0" dirty="0">
                <a:solidFill>
                  <a:srgbClr val="000000"/>
                </a:solidFill>
                <a:effectLst/>
                <a:hlinkClick r:id="rId4"/>
              </a:rPr>
              <a:t>Lei nº 8.069, de 13 de julho de 1990</a:t>
            </a:r>
            <a:r>
              <a:rPr lang="pt-BR" b="0" i="0" dirty="0">
                <a:solidFill>
                  <a:srgbClr val="000000"/>
                </a:solidFill>
                <a:effectLst/>
              </a:rPr>
              <a:t> (Estatuto da Criança e do Adolescente);</a:t>
            </a:r>
          </a:p>
          <a:p>
            <a:pPr algn="just"/>
            <a:r>
              <a:rPr lang="pt-BR" b="0" i="0" dirty="0">
                <a:solidFill>
                  <a:srgbClr val="000000"/>
                </a:solidFill>
                <a:effectLst/>
              </a:rPr>
              <a:t>VI - a </a:t>
            </a:r>
            <a:r>
              <a:rPr lang="pt-BR" b="1" i="0" dirty="0">
                <a:solidFill>
                  <a:srgbClr val="000000"/>
                </a:solidFill>
                <a:effectLst/>
              </a:rPr>
              <a:t>restrição ou a suspensão de visitas à criança ou ao adolescente</a:t>
            </a:r>
            <a:r>
              <a:rPr lang="pt-BR" b="0" i="0" dirty="0">
                <a:solidFill>
                  <a:srgbClr val="000000"/>
                </a:solidFill>
                <a:effectLst/>
              </a:rPr>
              <a:t>;</a:t>
            </a:r>
          </a:p>
          <a:p>
            <a:pPr algn="just"/>
            <a:r>
              <a:rPr lang="pt-BR" b="0" i="0" dirty="0">
                <a:solidFill>
                  <a:srgbClr val="000000"/>
                </a:solidFill>
                <a:effectLst/>
              </a:rPr>
              <a:t>VII - a prestação de </a:t>
            </a:r>
            <a:r>
              <a:rPr lang="pt-BR" b="1" i="0" dirty="0">
                <a:solidFill>
                  <a:srgbClr val="000000"/>
                </a:solidFill>
                <a:effectLst/>
              </a:rPr>
              <a:t>alimentos </a:t>
            </a:r>
            <a:r>
              <a:rPr lang="pt-BR" b="0" i="0" dirty="0">
                <a:solidFill>
                  <a:srgbClr val="000000"/>
                </a:solidFill>
                <a:effectLst/>
              </a:rPr>
              <a:t>provisionais ou provisórios;</a:t>
            </a:r>
          </a:p>
          <a:p>
            <a:pPr algn="just"/>
            <a:r>
              <a:rPr lang="pt-BR" b="0" i="0" dirty="0">
                <a:solidFill>
                  <a:srgbClr val="000000"/>
                </a:solidFill>
                <a:effectLst/>
              </a:rPr>
              <a:t>VIII - o comparecimento a programas de </a:t>
            </a:r>
            <a:r>
              <a:rPr lang="pt-BR" b="1" i="0" dirty="0">
                <a:solidFill>
                  <a:srgbClr val="000000"/>
                </a:solidFill>
                <a:effectLst/>
              </a:rPr>
              <a:t>recuperação e reeducação</a:t>
            </a:r>
            <a:r>
              <a:rPr lang="pt-BR" b="0" i="0" dirty="0">
                <a:solidFill>
                  <a:srgbClr val="000000"/>
                </a:solidFill>
                <a:effectLst/>
              </a:rPr>
              <a:t>;</a:t>
            </a:r>
          </a:p>
          <a:p>
            <a:pPr algn="just"/>
            <a:r>
              <a:rPr lang="pt-BR" b="0" i="0" dirty="0">
                <a:solidFill>
                  <a:srgbClr val="000000"/>
                </a:solidFill>
                <a:effectLst/>
              </a:rPr>
              <a:t>IX - o </a:t>
            </a:r>
            <a:r>
              <a:rPr lang="pt-BR" b="1" i="0" dirty="0">
                <a:solidFill>
                  <a:srgbClr val="000000"/>
                </a:solidFill>
                <a:effectLst/>
              </a:rPr>
              <a:t>acompanhamento psicossocial</a:t>
            </a:r>
            <a:r>
              <a:rPr lang="pt-BR" b="0" i="0" dirty="0">
                <a:solidFill>
                  <a:srgbClr val="000000"/>
                </a:solidFill>
                <a:effectLst/>
              </a:rPr>
              <a:t>, por meio de atendimento individual e/ou em grupo de apoio</a:t>
            </a:r>
          </a:p>
          <a:p>
            <a:pPr>
              <a:spcAft>
                <a:spcPts val="600"/>
              </a:spcAft>
            </a:pPr>
            <a:endParaRPr lang="en-US" sz="1400" dirty="0"/>
          </a:p>
        </p:txBody>
      </p:sp>
      <p:sp>
        <p:nvSpPr>
          <p:cNvPr id="3" name="Espaço Reservado para Rodapé 2">
            <a:extLst>
              <a:ext uri="{FF2B5EF4-FFF2-40B4-BE49-F238E27FC236}">
                <a16:creationId xmlns:a16="http://schemas.microsoft.com/office/drawing/2014/main" id="{1E785FC1-24B1-46DC-A820-86B923C71779}"/>
              </a:ext>
            </a:extLst>
          </p:cNvPr>
          <p:cNvSpPr>
            <a:spLocks noGrp="1"/>
          </p:cNvSpPr>
          <p:nvPr>
            <p:ph type="ftr" sz="quarter" idx="11"/>
          </p:nvPr>
        </p:nvSpPr>
        <p:spPr>
          <a:xfrm>
            <a:off x="330159"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801029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C85077CA-F2E1-44D6-A71A-46890FCBE93C}"/>
              </a:ext>
            </a:extLst>
          </p:cNvPr>
          <p:cNvSpPr txBox="1"/>
          <p:nvPr/>
        </p:nvSpPr>
        <p:spPr>
          <a:xfrm>
            <a:off x="664074" y="788289"/>
            <a:ext cx="3446971"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kern="1200" dirty="0">
                <a:solidFill>
                  <a:schemeClr val="tx1"/>
                </a:solidFill>
                <a:effectLst/>
                <a:latin typeface="+mj-lt"/>
                <a:ea typeface="+mj-ea"/>
                <a:cs typeface="+mj-cs"/>
              </a:rPr>
              <a:t>Das </a:t>
            </a:r>
            <a:r>
              <a:rPr lang="en-US" sz="5000" b="1" kern="1200" dirty="0" err="1">
                <a:solidFill>
                  <a:schemeClr val="tx1"/>
                </a:solidFill>
                <a:effectLst/>
                <a:latin typeface="+mj-lt"/>
                <a:ea typeface="+mj-ea"/>
                <a:cs typeface="+mj-cs"/>
              </a:rPr>
              <a:t>Medidas</a:t>
            </a:r>
            <a:r>
              <a:rPr lang="en-US" sz="5000" b="1" kern="1200" dirty="0">
                <a:solidFill>
                  <a:schemeClr val="tx1"/>
                </a:solidFill>
                <a:effectLst/>
                <a:latin typeface="+mj-lt"/>
                <a:ea typeface="+mj-ea"/>
                <a:cs typeface="+mj-cs"/>
              </a:rPr>
              <a:t> </a:t>
            </a:r>
            <a:r>
              <a:rPr lang="en-US" sz="5000" b="1" kern="1200" dirty="0" err="1">
                <a:solidFill>
                  <a:schemeClr val="tx1"/>
                </a:solidFill>
                <a:effectLst/>
                <a:latin typeface="+mj-lt"/>
                <a:ea typeface="+mj-ea"/>
                <a:cs typeface="+mj-cs"/>
              </a:rPr>
              <a:t>Protetivas</a:t>
            </a:r>
            <a:r>
              <a:rPr lang="en-US" sz="5000" b="1" kern="1200" dirty="0">
                <a:solidFill>
                  <a:schemeClr val="tx1"/>
                </a:solidFill>
                <a:effectLst/>
                <a:latin typeface="+mj-lt"/>
                <a:ea typeface="+mj-ea"/>
                <a:cs typeface="+mj-cs"/>
              </a:rPr>
              <a:t> de </a:t>
            </a:r>
            <a:r>
              <a:rPr lang="en-US" sz="5000" b="1" kern="1200" dirty="0" err="1">
                <a:solidFill>
                  <a:schemeClr val="tx1"/>
                </a:solidFill>
                <a:effectLst/>
                <a:latin typeface="+mj-lt"/>
                <a:ea typeface="+mj-ea"/>
                <a:cs typeface="+mj-cs"/>
              </a:rPr>
              <a:t>Urgência</a:t>
            </a:r>
            <a:r>
              <a:rPr lang="en-US" sz="5000" b="1" kern="1200" dirty="0">
                <a:solidFill>
                  <a:schemeClr val="tx1"/>
                </a:solidFill>
                <a:effectLst/>
                <a:latin typeface="+mj-lt"/>
                <a:ea typeface="+mj-ea"/>
                <a:cs typeface="+mj-cs"/>
              </a:rPr>
              <a:t> à </a:t>
            </a:r>
            <a:r>
              <a:rPr lang="en-US" sz="5000" b="1" kern="1200" dirty="0" err="1">
                <a:solidFill>
                  <a:schemeClr val="tx1"/>
                </a:solidFill>
                <a:effectLst/>
                <a:latin typeface="+mj-lt"/>
                <a:ea typeface="+mj-ea"/>
                <a:cs typeface="+mj-cs"/>
              </a:rPr>
              <a:t>Vítima</a:t>
            </a:r>
            <a:r>
              <a:rPr lang="en-US" sz="5000" kern="1200" dirty="0">
                <a:solidFill>
                  <a:schemeClr val="tx1"/>
                </a:solidFill>
                <a:effectLst/>
                <a:latin typeface="+mj-lt"/>
                <a:ea typeface="+mj-ea"/>
                <a:cs typeface="+mj-cs"/>
              </a:rPr>
              <a:t> </a:t>
            </a:r>
          </a:p>
          <a:p>
            <a:pPr>
              <a:lnSpc>
                <a:spcPct val="90000"/>
              </a:lnSpc>
              <a:spcBef>
                <a:spcPct val="0"/>
              </a:spcBef>
              <a:spcAft>
                <a:spcPts val="600"/>
              </a:spcAft>
            </a:pPr>
            <a:endParaRPr lang="en-US" sz="5000" kern="1200" dirty="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ixaDeTexto 1">
            <a:extLst>
              <a:ext uri="{FF2B5EF4-FFF2-40B4-BE49-F238E27FC236}">
                <a16:creationId xmlns:a16="http://schemas.microsoft.com/office/drawing/2014/main" id="{DC15E289-0D2A-49E5-A1E2-2D8A29730F3F}"/>
              </a:ext>
            </a:extLst>
          </p:cNvPr>
          <p:cNvSpPr txBox="1"/>
          <p:nvPr/>
        </p:nvSpPr>
        <p:spPr>
          <a:xfrm>
            <a:off x="4991121" y="375781"/>
            <a:ext cx="6850359" cy="6345694"/>
          </a:xfrm>
          <a:prstGeom prst="rect">
            <a:avLst/>
          </a:prstGeom>
        </p:spPr>
        <p:txBody>
          <a:bodyPr vert="horz" lIns="91440" tIns="45720" rIns="91440" bIns="45720" rtlCol="0" anchor="ctr">
            <a:noAutofit/>
          </a:bodyPr>
          <a:lstStyle/>
          <a:p>
            <a:pPr algn="just">
              <a:spcAft>
                <a:spcPts val="600"/>
              </a:spcAft>
            </a:pPr>
            <a:r>
              <a:rPr lang="en-US" sz="1600" dirty="0">
                <a:effectLst/>
              </a:rPr>
              <a:t>Art. 21. </a:t>
            </a:r>
            <a:r>
              <a:rPr lang="en-US" sz="1600" dirty="0" err="1">
                <a:effectLst/>
              </a:rPr>
              <a:t>Poderá</a:t>
            </a:r>
            <a:r>
              <a:rPr lang="en-US" sz="1600" dirty="0">
                <a:effectLst/>
              </a:rPr>
              <a:t> o </a:t>
            </a:r>
            <a:r>
              <a:rPr lang="en-US" sz="1600" dirty="0" err="1">
                <a:effectLst/>
              </a:rPr>
              <a:t>juiz</a:t>
            </a:r>
            <a:r>
              <a:rPr lang="en-US" sz="1600" dirty="0">
                <a:effectLst/>
              </a:rPr>
              <a:t>, </a:t>
            </a:r>
            <a:r>
              <a:rPr lang="en-US" sz="1600" dirty="0" err="1">
                <a:effectLst/>
              </a:rPr>
              <a:t>quando</a:t>
            </a:r>
            <a:r>
              <a:rPr lang="en-US" sz="1600" dirty="0">
                <a:effectLst/>
              </a:rPr>
              <a:t> </a:t>
            </a:r>
            <a:r>
              <a:rPr lang="en-US" sz="1600" dirty="0" err="1">
                <a:effectLst/>
              </a:rPr>
              <a:t>necessário</a:t>
            </a:r>
            <a:r>
              <a:rPr lang="en-US" sz="1600" dirty="0">
                <a:effectLst/>
              </a:rPr>
              <a:t>, </a:t>
            </a:r>
            <a:r>
              <a:rPr lang="en-US" sz="1600" dirty="0" err="1">
                <a:effectLst/>
              </a:rPr>
              <a:t>sem</a:t>
            </a:r>
            <a:r>
              <a:rPr lang="en-US" sz="1600" dirty="0">
                <a:effectLst/>
              </a:rPr>
              <a:t> </a:t>
            </a:r>
            <a:r>
              <a:rPr lang="en-US" sz="1600" dirty="0" err="1">
                <a:effectLst/>
              </a:rPr>
              <a:t>prejuízo</a:t>
            </a:r>
            <a:r>
              <a:rPr lang="en-US" sz="1600" dirty="0">
                <a:effectLst/>
              </a:rPr>
              <a:t> de </a:t>
            </a:r>
            <a:r>
              <a:rPr lang="en-US" sz="1600" dirty="0" err="1">
                <a:effectLst/>
              </a:rPr>
              <a:t>outras</a:t>
            </a:r>
            <a:r>
              <a:rPr lang="en-US" sz="1600" dirty="0">
                <a:effectLst/>
              </a:rPr>
              <a:t> </a:t>
            </a:r>
            <a:r>
              <a:rPr lang="en-US" sz="1600" dirty="0" err="1">
                <a:effectLst/>
              </a:rPr>
              <a:t>medidas</a:t>
            </a:r>
            <a:r>
              <a:rPr lang="en-US" sz="1600" dirty="0">
                <a:effectLst/>
              </a:rPr>
              <a:t>, </a:t>
            </a:r>
            <a:r>
              <a:rPr lang="en-US" sz="1600" dirty="0" err="1">
                <a:effectLst/>
              </a:rPr>
              <a:t>determinar</a:t>
            </a:r>
            <a:r>
              <a:rPr lang="en-US" sz="1600" dirty="0">
                <a:effectLst/>
              </a:rPr>
              <a:t>:</a:t>
            </a:r>
          </a:p>
          <a:p>
            <a:pPr algn="just">
              <a:spcAft>
                <a:spcPts val="600"/>
              </a:spcAft>
            </a:pPr>
            <a:r>
              <a:rPr lang="en-US" sz="1600" dirty="0">
                <a:effectLst/>
              </a:rPr>
              <a:t>I - a </a:t>
            </a:r>
            <a:r>
              <a:rPr lang="en-US" sz="1600" b="1" dirty="0" err="1">
                <a:effectLst/>
              </a:rPr>
              <a:t>proibição</a:t>
            </a:r>
            <a:r>
              <a:rPr lang="en-US" sz="1600" b="1" dirty="0">
                <a:effectLst/>
              </a:rPr>
              <a:t> do </a:t>
            </a:r>
            <a:r>
              <a:rPr lang="en-US" sz="1600" b="1" dirty="0" err="1">
                <a:effectLst/>
              </a:rPr>
              <a:t>contato</a:t>
            </a:r>
            <a:r>
              <a:rPr lang="en-US" sz="1600" dirty="0">
                <a:effectLst/>
              </a:rPr>
              <a:t>, por </a:t>
            </a:r>
            <a:r>
              <a:rPr lang="en-US" sz="1600" dirty="0" err="1">
                <a:effectLst/>
              </a:rPr>
              <a:t>qualquer</a:t>
            </a:r>
            <a:r>
              <a:rPr lang="en-US" sz="1600" dirty="0">
                <a:effectLst/>
              </a:rPr>
              <a:t> </a:t>
            </a:r>
            <a:r>
              <a:rPr lang="en-US" sz="1600" dirty="0" err="1">
                <a:effectLst/>
              </a:rPr>
              <a:t>meio</a:t>
            </a:r>
            <a:r>
              <a:rPr lang="en-US" sz="1600" dirty="0">
                <a:effectLst/>
              </a:rPr>
              <a:t>, entre a </a:t>
            </a:r>
            <a:r>
              <a:rPr lang="en-US" sz="1600" dirty="0" err="1">
                <a:effectLst/>
              </a:rPr>
              <a:t>criança</a:t>
            </a:r>
            <a:r>
              <a:rPr lang="en-US" sz="1600" dirty="0">
                <a:effectLst/>
              </a:rPr>
              <a:t> </a:t>
            </a:r>
            <a:r>
              <a:rPr lang="en-US" sz="1600" dirty="0" err="1">
                <a:effectLst/>
              </a:rPr>
              <a:t>ou</a:t>
            </a:r>
            <a:r>
              <a:rPr lang="en-US" sz="1600" dirty="0">
                <a:effectLst/>
              </a:rPr>
              <a:t> o </a:t>
            </a:r>
            <a:r>
              <a:rPr lang="en-US" sz="1600" dirty="0" err="1">
                <a:effectLst/>
              </a:rPr>
              <a:t>adolescente</a:t>
            </a:r>
            <a:r>
              <a:rPr lang="en-US" sz="1600" dirty="0">
                <a:effectLst/>
              </a:rPr>
              <a:t> </a:t>
            </a:r>
            <a:r>
              <a:rPr lang="en-US" sz="1600" dirty="0" err="1">
                <a:effectLst/>
              </a:rPr>
              <a:t>vítima</a:t>
            </a:r>
            <a:r>
              <a:rPr lang="en-US" sz="1600" dirty="0">
                <a:effectLst/>
              </a:rPr>
              <a:t> </a:t>
            </a:r>
            <a:r>
              <a:rPr lang="en-US" sz="1600" dirty="0" err="1">
                <a:effectLst/>
              </a:rPr>
              <a:t>ou</a:t>
            </a:r>
            <a:r>
              <a:rPr lang="en-US" sz="1600" dirty="0">
                <a:effectLst/>
              </a:rPr>
              <a:t> </a:t>
            </a:r>
            <a:r>
              <a:rPr lang="en-US" sz="1600" dirty="0" err="1">
                <a:effectLst/>
              </a:rPr>
              <a:t>testemunha</a:t>
            </a:r>
            <a:r>
              <a:rPr lang="en-US" sz="1600" dirty="0">
                <a:effectLst/>
              </a:rPr>
              <a:t> de </a:t>
            </a:r>
            <a:r>
              <a:rPr lang="en-US" sz="1600" dirty="0" err="1">
                <a:effectLst/>
              </a:rPr>
              <a:t>violência</a:t>
            </a:r>
            <a:r>
              <a:rPr lang="en-US" sz="1600" dirty="0">
                <a:effectLst/>
              </a:rPr>
              <a:t> e o </a:t>
            </a:r>
            <a:r>
              <a:rPr lang="en-US" sz="1600" dirty="0" err="1">
                <a:effectLst/>
              </a:rPr>
              <a:t>agressor</a:t>
            </a:r>
            <a:r>
              <a:rPr lang="en-US" sz="1600" dirty="0">
                <a:effectLst/>
              </a:rPr>
              <a:t>;</a:t>
            </a:r>
          </a:p>
          <a:p>
            <a:pPr algn="just">
              <a:spcAft>
                <a:spcPts val="600"/>
              </a:spcAft>
            </a:pPr>
            <a:r>
              <a:rPr lang="en-US" sz="1600" dirty="0">
                <a:effectLst/>
              </a:rPr>
              <a:t>II - o </a:t>
            </a:r>
            <a:r>
              <a:rPr lang="en-US" sz="1600" b="1" dirty="0" err="1">
                <a:effectLst/>
              </a:rPr>
              <a:t>afastamento</a:t>
            </a:r>
            <a:r>
              <a:rPr lang="en-US" sz="1600" b="1" dirty="0">
                <a:effectLst/>
              </a:rPr>
              <a:t> do </a:t>
            </a:r>
            <a:r>
              <a:rPr lang="en-US" sz="1600" b="1" dirty="0" err="1">
                <a:effectLst/>
              </a:rPr>
              <a:t>agressor</a:t>
            </a:r>
            <a:r>
              <a:rPr lang="en-US" sz="1600" dirty="0">
                <a:effectLst/>
              </a:rPr>
              <a:t> da </a:t>
            </a:r>
            <a:r>
              <a:rPr lang="en-US" sz="1600" dirty="0" err="1">
                <a:effectLst/>
              </a:rPr>
              <a:t>residência</a:t>
            </a:r>
            <a:r>
              <a:rPr lang="en-US" sz="1600" dirty="0">
                <a:effectLst/>
              </a:rPr>
              <a:t> </a:t>
            </a:r>
            <a:r>
              <a:rPr lang="en-US" sz="1600" dirty="0" err="1">
                <a:effectLst/>
              </a:rPr>
              <a:t>ou</a:t>
            </a:r>
            <a:r>
              <a:rPr lang="en-US" sz="1600" dirty="0">
                <a:effectLst/>
              </a:rPr>
              <a:t> do local de </a:t>
            </a:r>
            <a:r>
              <a:rPr lang="en-US" sz="1600" dirty="0" err="1">
                <a:effectLst/>
              </a:rPr>
              <a:t>convivência</a:t>
            </a:r>
            <a:r>
              <a:rPr lang="en-US" sz="1600" dirty="0">
                <a:effectLst/>
              </a:rPr>
              <a:t> </a:t>
            </a:r>
            <a:r>
              <a:rPr lang="en-US" sz="1600" dirty="0" err="1">
                <a:effectLst/>
              </a:rPr>
              <a:t>ou</a:t>
            </a:r>
            <a:r>
              <a:rPr lang="en-US" sz="1600" dirty="0">
                <a:effectLst/>
              </a:rPr>
              <a:t> de </a:t>
            </a:r>
            <a:r>
              <a:rPr lang="en-US" sz="1600" dirty="0" err="1">
                <a:effectLst/>
              </a:rPr>
              <a:t>coabitação</a:t>
            </a:r>
            <a:r>
              <a:rPr lang="en-US" sz="1600" dirty="0">
                <a:effectLst/>
              </a:rPr>
              <a:t>;</a:t>
            </a:r>
          </a:p>
          <a:p>
            <a:pPr algn="just">
              <a:spcAft>
                <a:spcPts val="600"/>
              </a:spcAft>
            </a:pPr>
            <a:r>
              <a:rPr lang="en-US" sz="1600" dirty="0">
                <a:effectLst/>
              </a:rPr>
              <a:t>III - a </a:t>
            </a:r>
            <a:r>
              <a:rPr lang="en-US" sz="1600" b="1" dirty="0" err="1">
                <a:effectLst/>
              </a:rPr>
              <a:t>prisão</a:t>
            </a:r>
            <a:r>
              <a:rPr lang="en-US" sz="1600" b="1" dirty="0">
                <a:effectLst/>
              </a:rPr>
              <a:t> </a:t>
            </a:r>
            <a:r>
              <a:rPr lang="en-US" sz="1600" b="1" dirty="0" err="1">
                <a:effectLst/>
              </a:rPr>
              <a:t>preventiva</a:t>
            </a:r>
            <a:r>
              <a:rPr lang="en-US" sz="1600" b="1" dirty="0">
                <a:effectLst/>
              </a:rPr>
              <a:t> do </a:t>
            </a:r>
            <a:r>
              <a:rPr lang="en-US" sz="1600" b="1" dirty="0" err="1">
                <a:effectLst/>
              </a:rPr>
              <a:t>agressor</a:t>
            </a:r>
            <a:r>
              <a:rPr lang="en-US" sz="1600" dirty="0">
                <a:effectLst/>
              </a:rPr>
              <a:t>, </a:t>
            </a:r>
            <a:r>
              <a:rPr lang="en-US" sz="1600" dirty="0" err="1">
                <a:effectLst/>
              </a:rPr>
              <a:t>quando</a:t>
            </a:r>
            <a:r>
              <a:rPr lang="en-US" sz="1600" dirty="0">
                <a:effectLst/>
              </a:rPr>
              <a:t> </a:t>
            </a:r>
            <a:r>
              <a:rPr lang="en-US" sz="1600" dirty="0" err="1">
                <a:effectLst/>
              </a:rPr>
              <a:t>houver</a:t>
            </a:r>
            <a:r>
              <a:rPr lang="en-US" sz="1600" dirty="0">
                <a:effectLst/>
              </a:rPr>
              <a:t> </a:t>
            </a:r>
            <a:r>
              <a:rPr lang="en-US" sz="1600" dirty="0" err="1">
                <a:effectLst/>
              </a:rPr>
              <a:t>suficientes</a:t>
            </a:r>
            <a:r>
              <a:rPr lang="en-US" sz="1600" dirty="0">
                <a:effectLst/>
              </a:rPr>
              <a:t> </a:t>
            </a:r>
            <a:r>
              <a:rPr lang="en-US" sz="1600" dirty="0" err="1">
                <a:effectLst/>
              </a:rPr>
              <a:t>indícios</a:t>
            </a:r>
            <a:r>
              <a:rPr lang="en-US" sz="1600" dirty="0">
                <a:effectLst/>
              </a:rPr>
              <a:t> de </a:t>
            </a:r>
            <a:r>
              <a:rPr lang="en-US" sz="1600" dirty="0" err="1">
                <a:effectLst/>
              </a:rPr>
              <a:t>ameaça</a:t>
            </a:r>
            <a:r>
              <a:rPr lang="en-US" sz="1600" dirty="0">
                <a:effectLst/>
              </a:rPr>
              <a:t> à </a:t>
            </a:r>
            <a:r>
              <a:rPr lang="en-US" sz="1600" dirty="0" err="1">
                <a:effectLst/>
              </a:rPr>
              <a:t>criança</a:t>
            </a:r>
            <a:r>
              <a:rPr lang="en-US" sz="1600" dirty="0">
                <a:effectLst/>
              </a:rPr>
              <a:t> </a:t>
            </a:r>
            <a:r>
              <a:rPr lang="en-US" sz="1600" dirty="0" err="1">
                <a:effectLst/>
              </a:rPr>
              <a:t>ou</a:t>
            </a:r>
            <a:r>
              <a:rPr lang="en-US" sz="1600" dirty="0">
                <a:effectLst/>
              </a:rPr>
              <a:t> </a:t>
            </a:r>
            <a:r>
              <a:rPr lang="en-US" sz="1600" dirty="0" err="1">
                <a:effectLst/>
              </a:rPr>
              <a:t>ao</a:t>
            </a:r>
            <a:r>
              <a:rPr lang="en-US" sz="1600" dirty="0">
                <a:effectLst/>
              </a:rPr>
              <a:t> </a:t>
            </a:r>
            <a:r>
              <a:rPr lang="en-US" sz="1600" dirty="0" err="1">
                <a:effectLst/>
              </a:rPr>
              <a:t>adolescente</a:t>
            </a:r>
            <a:r>
              <a:rPr lang="en-US" sz="1600" dirty="0">
                <a:effectLst/>
              </a:rPr>
              <a:t> </a:t>
            </a:r>
            <a:r>
              <a:rPr lang="en-US" sz="1600" dirty="0" err="1">
                <a:effectLst/>
              </a:rPr>
              <a:t>vítima</a:t>
            </a:r>
            <a:r>
              <a:rPr lang="en-US" sz="1600" dirty="0">
                <a:effectLst/>
              </a:rPr>
              <a:t> </a:t>
            </a:r>
            <a:r>
              <a:rPr lang="en-US" sz="1600" dirty="0" err="1">
                <a:effectLst/>
              </a:rPr>
              <a:t>ou</a:t>
            </a:r>
            <a:r>
              <a:rPr lang="en-US" sz="1600" dirty="0">
                <a:effectLst/>
              </a:rPr>
              <a:t> </a:t>
            </a:r>
            <a:r>
              <a:rPr lang="en-US" sz="1600" dirty="0" err="1">
                <a:effectLst/>
              </a:rPr>
              <a:t>testemunha</a:t>
            </a:r>
            <a:r>
              <a:rPr lang="en-US" sz="1600" dirty="0">
                <a:effectLst/>
              </a:rPr>
              <a:t> de </a:t>
            </a:r>
            <a:r>
              <a:rPr lang="en-US" sz="1600" dirty="0" err="1">
                <a:effectLst/>
              </a:rPr>
              <a:t>violência</a:t>
            </a:r>
            <a:r>
              <a:rPr lang="en-US" sz="1600" dirty="0">
                <a:effectLst/>
              </a:rPr>
              <a:t>;</a:t>
            </a:r>
          </a:p>
          <a:p>
            <a:pPr algn="just">
              <a:spcAft>
                <a:spcPts val="600"/>
              </a:spcAft>
            </a:pPr>
            <a:r>
              <a:rPr lang="en-US" sz="1600" dirty="0">
                <a:effectLst/>
              </a:rPr>
              <a:t>IV - a </a:t>
            </a:r>
            <a:r>
              <a:rPr lang="en-US" sz="1600" dirty="0" err="1">
                <a:effectLst/>
              </a:rPr>
              <a:t>inclusão</a:t>
            </a:r>
            <a:r>
              <a:rPr lang="en-US" sz="1600" dirty="0">
                <a:effectLst/>
              </a:rPr>
              <a:t> da </a:t>
            </a:r>
            <a:r>
              <a:rPr lang="en-US" sz="1600" dirty="0" err="1">
                <a:effectLst/>
              </a:rPr>
              <a:t>vítima</a:t>
            </a:r>
            <a:r>
              <a:rPr lang="en-US" sz="1600" dirty="0">
                <a:effectLst/>
              </a:rPr>
              <a:t> e de </a:t>
            </a:r>
            <a:r>
              <a:rPr lang="en-US" sz="1600" dirty="0" err="1">
                <a:effectLst/>
              </a:rPr>
              <a:t>sua</a:t>
            </a:r>
            <a:r>
              <a:rPr lang="en-US" sz="1600" dirty="0">
                <a:effectLst/>
              </a:rPr>
              <a:t> </a:t>
            </a:r>
            <a:r>
              <a:rPr lang="en-US" sz="1600" dirty="0" err="1">
                <a:effectLst/>
              </a:rPr>
              <a:t>família</a:t>
            </a:r>
            <a:r>
              <a:rPr lang="en-US" sz="1600" dirty="0">
                <a:effectLst/>
              </a:rPr>
              <a:t> natural, </a:t>
            </a:r>
            <a:r>
              <a:rPr lang="en-US" sz="1600" dirty="0" err="1">
                <a:effectLst/>
              </a:rPr>
              <a:t>ampliada</a:t>
            </a:r>
            <a:r>
              <a:rPr lang="en-US" sz="1600" dirty="0">
                <a:effectLst/>
              </a:rPr>
              <a:t> </a:t>
            </a:r>
            <a:r>
              <a:rPr lang="en-US" sz="1600" dirty="0" err="1">
                <a:effectLst/>
              </a:rPr>
              <a:t>ou</a:t>
            </a:r>
            <a:r>
              <a:rPr lang="en-US" sz="1600" dirty="0">
                <a:effectLst/>
              </a:rPr>
              <a:t> </a:t>
            </a:r>
            <a:r>
              <a:rPr lang="en-US" sz="1600" dirty="0" err="1">
                <a:effectLst/>
              </a:rPr>
              <a:t>substituta</a:t>
            </a:r>
            <a:r>
              <a:rPr lang="en-US" sz="1600" dirty="0">
                <a:effectLst/>
              </a:rPr>
              <a:t> </a:t>
            </a:r>
            <a:r>
              <a:rPr lang="en-US" sz="1600" dirty="0" err="1">
                <a:effectLst/>
              </a:rPr>
              <a:t>nos</a:t>
            </a:r>
            <a:r>
              <a:rPr lang="en-US" sz="1600" dirty="0">
                <a:effectLst/>
              </a:rPr>
              <a:t> </a:t>
            </a:r>
            <a:r>
              <a:rPr lang="en-US" sz="1600" dirty="0" err="1">
                <a:effectLst/>
              </a:rPr>
              <a:t>atendimentos</a:t>
            </a:r>
            <a:r>
              <a:rPr lang="en-US" sz="1600" dirty="0">
                <a:effectLst/>
              </a:rPr>
              <a:t> a que </a:t>
            </a:r>
            <a:r>
              <a:rPr lang="en-US" sz="1600" dirty="0" err="1">
                <a:effectLst/>
              </a:rPr>
              <a:t>têm</a:t>
            </a:r>
            <a:r>
              <a:rPr lang="en-US" sz="1600" dirty="0">
                <a:effectLst/>
              </a:rPr>
              <a:t> </a:t>
            </a:r>
            <a:r>
              <a:rPr lang="en-US" sz="1600" dirty="0" err="1">
                <a:effectLst/>
              </a:rPr>
              <a:t>direito</a:t>
            </a:r>
            <a:r>
              <a:rPr lang="en-US" sz="1600" dirty="0">
                <a:effectLst/>
              </a:rPr>
              <a:t> </a:t>
            </a:r>
            <a:r>
              <a:rPr lang="en-US" sz="1600" dirty="0" err="1">
                <a:effectLst/>
              </a:rPr>
              <a:t>nos</a:t>
            </a:r>
            <a:r>
              <a:rPr lang="en-US" sz="1600" dirty="0">
                <a:effectLst/>
              </a:rPr>
              <a:t> </a:t>
            </a:r>
            <a:r>
              <a:rPr lang="en-US" sz="1600" dirty="0" err="1">
                <a:effectLst/>
              </a:rPr>
              <a:t>órgãos</a:t>
            </a:r>
            <a:r>
              <a:rPr lang="en-US" sz="1600" dirty="0">
                <a:effectLst/>
              </a:rPr>
              <a:t> de </a:t>
            </a:r>
            <a:r>
              <a:rPr lang="en-US" sz="1600" b="1" dirty="0" err="1">
                <a:effectLst/>
              </a:rPr>
              <a:t>assistência</a:t>
            </a:r>
            <a:r>
              <a:rPr lang="en-US" sz="1600" b="1" dirty="0">
                <a:effectLst/>
              </a:rPr>
              <a:t> social;</a:t>
            </a:r>
            <a:endParaRPr lang="en-US" sz="1600" dirty="0">
              <a:effectLst/>
            </a:endParaRPr>
          </a:p>
          <a:p>
            <a:pPr algn="just">
              <a:spcAft>
                <a:spcPts val="600"/>
              </a:spcAft>
            </a:pPr>
            <a:r>
              <a:rPr lang="en-US" sz="1600" dirty="0">
                <a:effectLst/>
              </a:rPr>
              <a:t>V - a </a:t>
            </a:r>
            <a:r>
              <a:rPr lang="en-US" sz="1600" dirty="0" err="1">
                <a:effectLst/>
              </a:rPr>
              <a:t>inclusão</a:t>
            </a:r>
            <a:r>
              <a:rPr lang="en-US" sz="1600" dirty="0">
                <a:effectLst/>
              </a:rPr>
              <a:t> da </a:t>
            </a:r>
            <a:r>
              <a:rPr lang="en-US" sz="1600" dirty="0" err="1">
                <a:effectLst/>
              </a:rPr>
              <a:t>criança</a:t>
            </a:r>
            <a:r>
              <a:rPr lang="en-US" sz="1600" dirty="0">
                <a:effectLst/>
              </a:rPr>
              <a:t> </a:t>
            </a:r>
            <a:r>
              <a:rPr lang="en-US" sz="1600" dirty="0" err="1">
                <a:effectLst/>
              </a:rPr>
              <a:t>ou</a:t>
            </a:r>
            <a:r>
              <a:rPr lang="en-US" sz="1600" dirty="0">
                <a:effectLst/>
              </a:rPr>
              <a:t> do </a:t>
            </a:r>
            <a:r>
              <a:rPr lang="en-US" sz="1600" dirty="0" err="1">
                <a:effectLst/>
              </a:rPr>
              <a:t>adolescente</a:t>
            </a:r>
            <a:r>
              <a:rPr lang="en-US" sz="1600" dirty="0">
                <a:effectLst/>
              </a:rPr>
              <a:t>, de familiar </a:t>
            </a:r>
            <a:r>
              <a:rPr lang="en-US" sz="1600" dirty="0" err="1">
                <a:effectLst/>
              </a:rPr>
              <a:t>ou</a:t>
            </a:r>
            <a:r>
              <a:rPr lang="en-US" sz="1600" dirty="0">
                <a:effectLst/>
              </a:rPr>
              <a:t> de </a:t>
            </a:r>
            <a:r>
              <a:rPr lang="en-US" sz="1600" dirty="0" err="1">
                <a:effectLst/>
              </a:rPr>
              <a:t>noticiante</a:t>
            </a:r>
            <a:r>
              <a:rPr lang="en-US" sz="1600" dirty="0">
                <a:effectLst/>
              </a:rPr>
              <a:t> </a:t>
            </a:r>
            <a:r>
              <a:rPr lang="en-US" sz="1600" dirty="0" err="1">
                <a:effectLst/>
              </a:rPr>
              <a:t>ou</a:t>
            </a:r>
            <a:r>
              <a:rPr lang="en-US" sz="1600" dirty="0">
                <a:effectLst/>
              </a:rPr>
              <a:t> </a:t>
            </a:r>
            <a:r>
              <a:rPr lang="en-US" sz="1600" dirty="0" err="1">
                <a:effectLst/>
              </a:rPr>
              <a:t>denunciante</a:t>
            </a:r>
            <a:r>
              <a:rPr lang="en-US" sz="1600" dirty="0">
                <a:effectLst/>
              </a:rPr>
              <a:t> </a:t>
            </a:r>
            <a:r>
              <a:rPr lang="en-US" sz="1600" dirty="0" err="1">
                <a:effectLst/>
              </a:rPr>
              <a:t>em</a:t>
            </a:r>
            <a:r>
              <a:rPr lang="en-US" sz="1600" dirty="0">
                <a:effectLst/>
              </a:rPr>
              <a:t> </a:t>
            </a:r>
            <a:r>
              <a:rPr lang="en-US" sz="1600" b="1" dirty="0" err="1">
                <a:effectLst/>
              </a:rPr>
              <a:t>programa</a:t>
            </a:r>
            <a:r>
              <a:rPr lang="en-US" sz="1600" b="1" dirty="0">
                <a:effectLst/>
              </a:rPr>
              <a:t> de </a:t>
            </a:r>
            <a:r>
              <a:rPr lang="en-US" sz="1600" b="1" dirty="0" err="1">
                <a:effectLst/>
              </a:rPr>
              <a:t>proteção</a:t>
            </a:r>
            <a:r>
              <a:rPr lang="en-US" sz="1600" b="1" dirty="0">
                <a:effectLst/>
              </a:rPr>
              <a:t> a </a:t>
            </a:r>
            <a:r>
              <a:rPr lang="en-US" sz="1600" b="1" dirty="0" err="1">
                <a:effectLst/>
              </a:rPr>
              <a:t>vítimas</a:t>
            </a:r>
            <a:r>
              <a:rPr lang="en-US" sz="1600" b="1" dirty="0">
                <a:effectLst/>
              </a:rPr>
              <a:t> </a:t>
            </a:r>
            <a:r>
              <a:rPr lang="en-US" sz="1600" b="1" dirty="0" err="1">
                <a:effectLst/>
              </a:rPr>
              <a:t>ou</a:t>
            </a:r>
            <a:r>
              <a:rPr lang="en-US" sz="1600" b="1" dirty="0">
                <a:effectLst/>
              </a:rPr>
              <a:t> a </a:t>
            </a:r>
            <a:r>
              <a:rPr lang="en-US" sz="1600" b="1" dirty="0" err="1">
                <a:effectLst/>
              </a:rPr>
              <a:t>testemunhas</a:t>
            </a:r>
            <a:r>
              <a:rPr lang="en-US" sz="1600" dirty="0">
                <a:effectLst/>
              </a:rPr>
              <a:t>;</a:t>
            </a:r>
          </a:p>
          <a:p>
            <a:pPr algn="just">
              <a:spcAft>
                <a:spcPts val="600"/>
              </a:spcAft>
            </a:pPr>
            <a:r>
              <a:rPr lang="en-US" sz="1600" dirty="0">
                <a:effectLst/>
                <a:highlight>
                  <a:srgbClr val="FFFF00"/>
                </a:highlight>
              </a:rPr>
              <a:t>VI </a:t>
            </a:r>
            <a:r>
              <a:rPr lang="en-US" sz="1600" dirty="0">
                <a:effectLst/>
              </a:rPr>
              <a:t>- no </a:t>
            </a:r>
            <a:r>
              <a:rPr lang="en-US" sz="1600" dirty="0" err="1">
                <a:effectLst/>
              </a:rPr>
              <a:t>caso</a:t>
            </a:r>
            <a:r>
              <a:rPr lang="en-US" sz="1600" dirty="0">
                <a:effectLst/>
              </a:rPr>
              <a:t> da </a:t>
            </a:r>
            <a:r>
              <a:rPr lang="en-US" sz="1600" dirty="0" err="1">
                <a:effectLst/>
              </a:rPr>
              <a:t>impossibilidade</a:t>
            </a:r>
            <a:r>
              <a:rPr lang="en-US" sz="1600" dirty="0">
                <a:effectLst/>
              </a:rPr>
              <a:t> de </a:t>
            </a:r>
            <a:r>
              <a:rPr lang="en-US" sz="1600" dirty="0" err="1">
                <a:effectLst/>
              </a:rPr>
              <a:t>afastamento</a:t>
            </a:r>
            <a:r>
              <a:rPr lang="en-US" sz="1600" dirty="0">
                <a:effectLst/>
              </a:rPr>
              <a:t> do lar do </a:t>
            </a:r>
            <a:r>
              <a:rPr lang="en-US" sz="1600" dirty="0" err="1">
                <a:effectLst/>
              </a:rPr>
              <a:t>agressor</a:t>
            </a:r>
            <a:r>
              <a:rPr lang="en-US" sz="1600" dirty="0">
                <a:effectLst/>
              </a:rPr>
              <a:t> </a:t>
            </a:r>
            <a:r>
              <a:rPr lang="en-US" sz="1600" dirty="0" err="1">
                <a:effectLst/>
              </a:rPr>
              <a:t>ou</a:t>
            </a:r>
            <a:r>
              <a:rPr lang="en-US" sz="1600" dirty="0">
                <a:effectLst/>
              </a:rPr>
              <a:t> de </a:t>
            </a:r>
            <a:r>
              <a:rPr lang="en-US" sz="1600" dirty="0" err="1">
                <a:effectLst/>
              </a:rPr>
              <a:t>prisão</a:t>
            </a:r>
            <a:r>
              <a:rPr lang="en-US" sz="1600" dirty="0">
                <a:effectLst/>
              </a:rPr>
              <a:t>, a </a:t>
            </a:r>
            <a:r>
              <a:rPr lang="en-US" sz="1600" dirty="0" err="1">
                <a:effectLst/>
              </a:rPr>
              <a:t>remessa</a:t>
            </a:r>
            <a:r>
              <a:rPr lang="en-US" sz="1600" dirty="0">
                <a:effectLst/>
              </a:rPr>
              <a:t> do </a:t>
            </a:r>
            <a:r>
              <a:rPr lang="en-US" sz="1600" dirty="0" err="1">
                <a:effectLst/>
              </a:rPr>
              <a:t>caso</a:t>
            </a:r>
            <a:r>
              <a:rPr lang="en-US" sz="1600" dirty="0">
                <a:effectLst/>
              </a:rPr>
              <a:t> para o </a:t>
            </a:r>
            <a:r>
              <a:rPr lang="en-US" sz="1600" dirty="0" err="1">
                <a:effectLst/>
              </a:rPr>
              <a:t>juízo</a:t>
            </a:r>
            <a:r>
              <a:rPr lang="en-US" sz="1600" dirty="0">
                <a:effectLst/>
              </a:rPr>
              <a:t> </a:t>
            </a:r>
            <a:r>
              <a:rPr lang="en-US" sz="1600" dirty="0" err="1">
                <a:effectLst/>
              </a:rPr>
              <a:t>competente</a:t>
            </a:r>
            <a:r>
              <a:rPr lang="en-US" sz="1600" dirty="0">
                <a:effectLst/>
              </a:rPr>
              <a:t>, a </a:t>
            </a:r>
            <a:r>
              <a:rPr lang="en-US" sz="1600" dirty="0" err="1">
                <a:effectLst/>
              </a:rPr>
              <a:t>fim</a:t>
            </a:r>
            <a:r>
              <a:rPr lang="en-US" sz="1600" dirty="0">
                <a:effectLst/>
              </a:rPr>
              <a:t> de </a:t>
            </a:r>
            <a:r>
              <a:rPr lang="en-US" sz="1600" dirty="0" err="1">
                <a:effectLst/>
              </a:rPr>
              <a:t>avaliar</a:t>
            </a:r>
            <a:r>
              <a:rPr lang="en-US" sz="1600" dirty="0">
                <a:effectLst/>
              </a:rPr>
              <a:t> a </a:t>
            </a:r>
            <a:r>
              <a:rPr lang="en-US" sz="1600" dirty="0" err="1">
                <a:effectLst/>
              </a:rPr>
              <a:t>necessidade</a:t>
            </a:r>
            <a:r>
              <a:rPr lang="en-US" sz="1600" dirty="0">
                <a:effectLst/>
              </a:rPr>
              <a:t> de </a:t>
            </a:r>
            <a:r>
              <a:rPr lang="en-US" sz="1600" b="1" dirty="0" err="1">
                <a:effectLst/>
              </a:rPr>
              <a:t>acolhimento</a:t>
            </a:r>
            <a:r>
              <a:rPr lang="en-US" sz="1600" b="1" dirty="0">
                <a:effectLst/>
              </a:rPr>
              <a:t> familiar, </a:t>
            </a:r>
            <a:r>
              <a:rPr lang="en-US" sz="1600" b="1" dirty="0" err="1">
                <a:effectLst/>
              </a:rPr>
              <a:t>institucional</a:t>
            </a:r>
            <a:r>
              <a:rPr lang="en-US" sz="1600" b="1" dirty="0">
                <a:effectLst/>
              </a:rPr>
              <a:t> </a:t>
            </a:r>
            <a:r>
              <a:rPr lang="en-US" sz="1600" b="1" dirty="0" err="1">
                <a:effectLst/>
              </a:rPr>
              <a:t>ou</a:t>
            </a:r>
            <a:r>
              <a:rPr lang="en-US" sz="1600" b="1" dirty="0">
                <a:effectLst/>
              </a:rPr>
              <a:t> </a:t>
            </a:r>
            <a:r>
              <a:rPr lang="en-US" sz="1600" b="1" dirty="0" err="1">
                <a:effectLst/>
              </a:rPr>
              <a:t>colocação</a:t>
            </a:r>
            <a:r>
              <a:rPr lang="en-US" sz="1600" b="1" dirty="0">
                <a:effectLst/>
              </a:rPr>
              <a:t> </a:t>
            </a:r>
            <a:r>
              <a:rPr lang="en-US" sz="1600" b="1" dirty="0" err="1">
                <a:effectLst/>
              </a:rPr>
              <a:t>em</a:t>
            </a:r>
            <a:r>
              <a:rPr lang="en-US" sz="1600" b="1" dirty="0">
                <a:effectLst/>
              </a:rPr>
              <a:t> </a:t>
            </a:r>
            <a:r>
              <a:rPr lang="en-US" sz="1600" b="1" dirty="0" err="1">
                <a:effectLst/>
              </a:rPr>
              <a:t>família</a:t>
            </a:r>
            <a:r>
              <a:rPr lang="en-US" sz="1600" b="1" dirty="0">
                <a:effectLst/>
              </a:rPr>
              <a:t> </a:t>
            </a:r>
            <a:r>
              <a:rPr lang="en-US" sz="1600" b="1" dirty="0" err="1">
                <a:effectLst/>
              </a:rPr>
              <a:t>substituta</a:t>
            </a:r>
            <a:r>
              <a:rPr lang="en-US" sz="1600" dirty="0">
                <a:effectLst/>
              </a:rPr>
              <a:t>;</a:t>
            </a:r>
          </a:p>
          <a:p>
            <a:pPr algn="just">
              <a:spcAft>
                <a:spcPts val="600"/>
              </a:spcAft>
            </a:pPr>
            <a:r>
              <a:rPr lang="en-US" sz="1600" dirty="0">
                <a:effectLst/>
                <a:highlight>
                  <a:srgbClr val="FFFF00"/>
                </a:highlight>
              </a:rPr>
              <a:t>VII </a:t>
            </a:r>
            <a:r>
              <a:rPr lang="en-US" sz="1600" dirty="0">
                <a:effectLst/>
              </a:rPr>
              <a:t>- a </a:t>
            </a:r>
            <a:r>
              <a:rPr lang="en-US" sz="1600" dirty="0" err="1">
                <a:effectLst/>
              </a:rPr>
              <a:t>realização</a:t>
            </a:r>
            <a:r>
              <a:rPr lang="en-US" sz="1600" dirty="0">
                <a:effectLst/>
              </a:rPr>
              <a:t> da </a:t>
            </a:r>
            <a:r>
              <a:rPr lang="en-US" sz="1600" b="1" dirty="0" err="1">
                <a:effectLst/>
              </a:rPr>
              <a:t>matrícula</a:t>
            </a:r>
            <a:r>
              <a:rPr lang="en-US" sz="1600" b="1" dirty="0">
                <a:effectLst/>
              </a:rPr>
              <a:t> da </a:t>
            </a:r>
            <a:r>
              <a:rPr lang="en-US" sz="1600" b="1" dirty="0" err="1">
                <a:effectLst/>
              </a:rPr>
              <a:t>criança</a:t>
            </a:r>
            <a:r>
              <a:rPr lang="en-US" sz="1600" b="1" dirty="0">
                <a:effectLst/>
              </a:rPr>
              <a:t> </a:t>
            </a:r>
            <a:r>
              <a:rPr lang="en-US" sz="1600" b="1" dirty="0" err="1">
                <a:effectLst/>
              </a:rPr>
              <a:t>ou</a:t>
            </a:r>
            <a:r>
              <a:rPr lang="en-US" sz="1600" b="1" dirty="0">
                <a:effectLst/>
              </a:rPr>
              <a:t> do </a:t>
            </a:r>
            <a:r>
              <a:rPr lang="en-US" sz="1600" b="1" dirty="0" err="1">
                <a:effectLst/>
              </a:rPr>
              <a:t>adolescente</a:t>
            </a:r>
            <a:r>
              <a:rPr lang="en-US" sz="1600" b="1" dirty="0">
                <a:effectLst/>
              </a:rPr>
              <a:t> </a:t>
            </a:r>
            <a:r>
              <a:rPr lang="en-US" sz="1600" b="1" dirty="0" err="1">
                <a:effectLst/>
              </a:rPr>
              <a:t>em</a:t>
            </a:r>
            <a:r>
              <a:rPr lang="en-US" sz="1600" b="1" dirty="0">
                <a:effectLst/>
              </a:rPr>
              <a:t> </a:t>
            </a:r>
            <a:r>
              <a:rPr lang="en-US" sz="1600" b="1" dirty="0" err="1">
                <a:effectLst/>
              </a:rPr>
              <a:t>instituição</a:t>
            </a:r>
            <a:r>
              <a:rPr lang="en-US" sz="1600" b="1" dirty="0">
                <a:effectLst/>
              </a:rPr>
              <a:t> de </a:t>
            </a:r>
            <a:r>
              <a:rPr lang="en-US" sz="1600" b="1" dirty="0" err="1">
                <a:effectLst/>
              </a:rPr>
              <a:t>educação</a:t>
            </a:r>
            <a:r>
              <a:rPr lang="en-US" sz="1600" b="1" dirty="0">
                <a:effectLst/>
              </a:rPr>
              <a:t> </a:t>
            </a:r>
            <a:r>
              <a:rPr lang="en-US" sz="1600" b="1" dirty="0" err="1">
                <a:effectLst/>
              </a:rPr>
              <a:t>mais</a:t>
            </a:r>
            <a:r>
              <a:rPr lang="en-US" sz="1600" b="1" dirty="0">
                <a:effectLst/>
              </a:rPr>
              <a:t> </a:t>
            </a:r>
            <a:r>
              <a:rPr lang="en-US" sz="1600" b="1" dirty="0" err="1">
                <a:effectLst/>
              </a:rPr>
              <a:t>próxima</a:t>
            </a:r>
            <a:r>
              <a:rPr lang="en-US" sz="1600" dirty="0">
                <a:effectLst/>
              </a:rPr>
              <a:t> de </a:t>
            </a:r>
            <a:r>
              <a:rPr lang="en-US" sz="1600" dirty="0" err="1">
                <a:effectLst/>
              </a:rPr>
              <a:t>seu</a:t>
            </a:r>
            <a:r>
              <a:rPr lang="en-US" sz="1600" dirty="0">
                <a:effectLst/>
              </a:rPr>
              <a:t> </a:t>
            </a:r>
            <a:r>
              <a:rPr lang="en-US" sz="1600" dirty="0" err="1">
                <a:effectLst/>
              </a:rPr>
              <a:t>domicílio</a:t>
            </a:r>
            <a:r>
              <a:rPr lang="en-US" sz="1600" dirty="0">
                <a:effectLst/>
              </a:rPr>
              <a:t> </a:t>
            </a:r>
            <a:r>
              <a:rPr lang="en-US" sz="1600" dirty="0" err="1">
                <a:effectLst/>
              </a:rPr>
              <a:t>ou</a:t>
            </a:r>
            <a:r>
              <a:rPr lang="en-US" sz="1600" dirty="0">
                <a:effectLst/>
              </a:rPr>
              <a:t> do local de </a:t>
            </a:r>
            <a:r>
              <a:rPr lang="en-US" sz="1600" dirty="0" err="1">
                <a:effectLst/>
              </a:rPr>
              <a:t>trabalho</a:t>
            </a:r>
            <a:r>
              <a:rPr lang="en-US" sz="1600" dirty="0">
                <a:effectLst/>
              </a:rPr>
              <a:t> de </a:t>
            </a:r>
            <a:r>
              <a:rPr lang="en-US" sz="1600" dirty="0" err="1">
                <a:effectLst/>
              </a:rPr>
              <a:t>seu</a:t>
            </a:r>
            <a:r>
              <a:rPr lang="en-US" sz="1600" dirty="0">
                <a:effectLst/>
              </a:rPr>
              <a:t> </a:t>
            </a:r>
            <a:r>
              <a:rPr lang="en-US" sz="1600" dirty="0" err="1">
                <a:effectLst/>
              </a:rPr>
              <a:t>responsável</a:t>
            </a:r>
            <a:r>
              <a:rPr lang="en-US" sz="1600" dirty="0">
                <a:effectLst/>
              </a:rPr>
              <a:t> legal, </a:t>
            </a:r>
            <a:r>
              <a:rPr lang="en-US" sz="1600" dirty="0" err="1">
                <a:effectLst/>
              </a:rPr>
              <a:t>ou</a:t>
            </a:r>
            <a:r>
              <a:rPr lang="en-US" sz="1600" dirty="0">
                <a:effectLst/>
              </a:rPr>
              <a:t> </a:t>
            </a:r>
            <a:r>
              <a:rPr lang="en-US" sz="1600" dirty="0" err="1">
                <a:effectLst/>
              </a:rPr>
              <a:t>sua</a:t>
            </a:r>
            <a:r>
              <a:rPr lang="en-US" sz="1600" dirty="0">
                <a:effectLst/>
              </a:rPr>
              <a:t> </a:t>
            </a:r>
            <a:r>
              <a:rPr lang="en-US" sz="1600" dirty="0" err="1">
                <a:effectLst/>
              </a:rPr>
              <a:t>transferência</a:t>
            </a:r>
            <a:r>
              <a:rPr lang="en-US" sz="1600" dirty="0">
                <a:effectLst/>
              </a:rPr>
              <a:t> para </a:t>
            </a:r>
            <a:r>
              <a:rPr lang="en-US" sz="1600" dirty="0" err="1">
                <a:effectLst/>
              </a:rPr>
              <a:t>instituição</a:t>
            </a:r>
            <a:r>
              <a:rPr lang="en-US" sz="1600" dirty="0">
                <a:effectLst/>
              </a:rPr>
              <a:t> </a:t>
            </a:r>
            <a:r>
              <a:rPr lang="en-US" sz="1600" dirty="0" err="1">
                <a:effectLst/>
              </a:rPr>
              <a:t>congênere</a:t>
            </a:r>
            <a:r>
              <a:rPr lang="en-US" sz="1600" dirty="0">
                <a:effectLst/>
              </a:rPr>
              <a:t>, </a:t>
            </a:r>
            <a:r>
              <a:rPr lang="en-US" sz="1600" b="1" dirty="0" err="1">
                <a:effectLst/>
              </a:rPr>
              <a:t>independentemente</a:t>
            </a:r>
            <a:r>
              <a:rPr lang="en-US" sz="1600" b="1" dirty="0">
                <a:effectLst/>
              </a:rPr>
              <a:t> da </a:t>
            </a:r>
            <a:r>
              <a:rPr lang="en-US" sz="1600" b="1" dirty="0" err="1">
                <a:effectLst/>
              </a:rPr>
              <a:t>existência</a:t>
            </a:r>
            <a:r>
              <a:rPr lang="en-US" sz="1600" b="1" dirty="0">
                <a:effectLst/>
              </a:rPr>
              <a:t> de </a:t>
            </a:r>
            <a:r>
              <a:rPr lang="en-US" sz="1600" b="1" dirty="0" err="1">
                <a:effectLst/>
              </a:rPr>
              <a:t>vaga</a:t>
            </a:r>
            <a:r>
              <a:rPr lang="en-US" sz="1600" b="1" dirty="0">
                <a:effectLst/>
              </a:rPr>
              <a:t>.</a:t>
            </a:r>
            <a:endParaRPr lang="en-US" sz="1600" dirty="0">
              <a:effectLst/>
            </a:endParaRPr>
          </a:p>
          <a:p>
            <a:pPr algn="just">
              <a:spcAft>
                <a:spcPts val="600"/>
              </a:spcAft>
            </a:pPr>
            <a:r>
              <a:rPr lang="en-US" sz="1600" dirty="0">
                <a:effectLst/>
              </a:rPr>
              <a:t>§ 1º </a:t>
            </a:r>
            <a:r>
              <a:rPr lang="en-US" sz="1600" b="1" dirty="0">
                <a:effectLst/>
              </a:rPr>
              <a:t>A </a:t>
            </a:r>
            <a:r>
              <a:rPr lang="en-US" sz="1600" b="1" dirty="0" err="1">
                <a:effectLst/>
              </a:rPr>
              <a:t>autoridade</a:t>
            </a:r>
            <a:r>
              <a:rPr lang="en-US" sz="1600" b="1" dirty="0">
                <a:effectLst/>
              </a:rPr>
              <a:t> </a:t>
            </a:r>
            <a:r>
              <a:rPr lang="en-US" sz="1600" b="1" dirty="0" err="1">
                <a:effectLst/>
              </a:rPr>
              <a:t>policial</a:t>
            </a:r>
            <a:r>
              <a:rPr lang="en-US" sz="1600" b="1" dirty="0">
                <a:effectLst/>
              </a:rPr>
              <a:t> </a:t>
            </a:r>
            <a:r>
              <a:rPr lang="en-US" sz="1600" b="1" dirty="0" err="1">
                <a:effectLst/>
              </a:rPr>
              <a:t>poderá</a:t>
            </a:r>
            <a:r>
              <a:rPr lang="en-US" sz="1600" b="1" dirty="0">
                <a:effectLst/>
              </a:rPr>
              <a:t> </a:t>
            </a:r>
            <a:r>
              <a:rPr lang="en-US" sz="1600" b="1" dirty="0" err="1">
                <a:effectLst/>
              </a:rPr>
              <a:t>requisitar</a:t>
            </a:r>
            <a:r>
              <a:rPr lang="en-US" sz="1600" b="1" dirty="0">
                <a:effectLst/>
              </a:rPr>
              <a:t> e o </a:t>
            </a:r>
            <a:r>
              <a:rPr lang="en-US" sz="1600" b="1" dirty="0" err="1">
                <a:effectLst/>
                <a:highlight>
                  <a:srgbClr val="FFFF00"/>
                </a:highlight>
              </a:rPr>
              <a:t>Conselho</a:t>
            </a:r>
            <a:r>
              <a:rPr lang="en-US" sz="1600" b="1" dirty="0">
                <a:effectLst/>
                <a:highlight>
                  <a:srgbClr val="FFFF00"/>
                </a:highlight>
              </a:rPr>
              <a:t> Tutelar </a:t>
            </a:r>
            <a:r>
              <a:rPr lang="en-US" sz="1600" b="1" dirty="0" err="1">
                <a:effectLst/>
              </a:rPr>
              <a:t>requerer</a:t>
            </a:r>
            <a:r>
              <a:rPr lang="en-US" sz="1600" b="1" dirty="0">
                <a:effectLst/>
              </a:rPr>
              <a:t> </a:t>
            </a:r>
            <a:r>
              <a:rPr lang="en-US" sz="1600" b="1" dirty="0" err="1">
                <a:effectLst/>
              </a:rPr>
              <a:t>ao</a:t>
            </a:r>
            <a:r>
              <a:rPr lang="en-US" sz="1600" b="1" dirty="0">
                <a:effectLst/>
              </a:rPr>
              <a:t> </a:t>
            </a:r>
            <a:r>
              <a:rPr lang="en-US" sz="1600" b="1" dirty="0" err="1">
                <a:effectLst/>
              </a:rPr>
              <a:t>Ministério</a:t>
            </a:r>
            <a:r>
              <a:rPr lang="en-US" sz="1600" b="1" dirty="0">
                <a:effectLst/>
              </a:rPr>
              <a:t> </a:t>
            </a:r>
            <a:r>
              <a:rPr lang="en-US" sz="1600" b="1" dirty="0" err="1">
                <a:effectLst/>
              </a:rPr>
              <a:t>Público</a:t>
            </a:r>
            <a:r>
              <a:rPr lang="en-US" sz="1600" b="1" dirty="0">
                <a:effectLst/>
              </a:rPr>
              <a:t> a </a:t>
            </a:r>
            <a:r>
              <a:rPr lang="en-US" sz="1600" b="1" dirty="0" err="1">
                <a:effectLst/>
              </a:rPr>
              <a:t>propositura</a:t>
            </a:r>
            <a:r>
              <a:rPr lang="en-US" sz="1600" b="1" dirty="0">
                <a:effectLst/>
              </a:rPr>
              <a:t> de </a:t>
            </a:r>
            <a:r>
              <a:rPr lang="en-US" sz="1600" b="1" dirty="0" err="1">
                <a:effectLst/>
              </a:rPr>
              <a:t>ação</a:t>
            </a:r>
            <a:r>
              <a:rPr lang="en-US" sz="1600" b="1" dirty="0">
                <a:effectLst/>
              </a:rPr>
              <a:t> </a:t>
            </a:r>
            <a:r>
              <a:rPr lang="en-US" sz="1600" b="1" dirty="0" err="1">
                <a:effectLst/>
              </a:rPr>
              <a:t>cautelar</a:t>
            </a:r>
            <a:r>
              <a:rPr lang="en-US" sz="1600" b="1" dirty="0">
                <a:effectLst/>
              </a:rPr>
              <a:t> de </a:t>
            </a:r>
            <a:r>
              <a:rPr lang="en-US" sz="1600" b="1" dirty="0" err="1">
                <a:effectLst/>
              </a:rPr>
              <a:t>antecipação</a:t>
            </a:r>
            <a:r>
              <a:rPr lang="en-US" sz="1600" b="1" dirty="0">
                <a:effectLst/>
              </a:rPr>
              <a:t> de </a:t>
            </a:r>
            <a:r>
              <a:rPr lang="en-US" sz="1600" b="1" dirty="0" err="1">
                <a:effectLst/>
              </a:rPr>
              <a:t>produção</a:t>
            </a:r>
            <a:r>
              <a:rPr lang="en-US" sz="1600" b="1" dirty="0">
                <a:effectLst/>
              </a:rPr>
              <a:t> </a:t>
            </a:r>
            <a:r>
              <a:rPr lang="en-US" sz="1600" dirty="0">
                <a:effectLst/>
              </a:rPr>
              <a:t>de </a:t>
            </a:r>
            <a:r>
              <a:rPr lang="en-US" sz="1600" dirty="0" err="1">
                <a:effectLst/>
              </a:rPr>
              <a:t>prova</a:t>
            </a:r>
            <a:r>
              <a:rPr lang="en-US" sz="1600" dirty="0">
                <a:effectLst/>
              </a:rPr>
              <a:t> </a:t>
            </a:r>
            <a:r>
              <a:rPr lang="en-US" sz="1600" dirty="0" err="1">
                <a:effectLst/>
              </a:rPr>
              <a:t>nas</a:t>
            </a:r>
            <a:r>
              <a:rPr lang="en-US" sz="1600" dirty="0">
                <a:effectLst/>
              </a:rPr>
              <a:t> </a:t>
            </a:r>
            <a:r>
              <a:rPr lang="en-US" sz="1600" dirty="0" err="1">
                <a:effectLst/>
              </a:rPr>
              <a:t>causas</a:t>
            </a:r>
            <a:r>
              <a:rPr lang="en-US" sz="1600" dirty="0">
                <a:effectLst/>
              </a:rPr>
              <a:t> que </a:t>
            </a:r>
            <a:r>
              <a:rPr lang="en-US" sz="1600" dirty="0" err="1">
                <a:effectLst/>
              </a:rPr>
              <a:t>envolvam</a:t>
            </a:r>
            <a:r>
              <a:rPr lang="en-US" sz="1600" dirty="0">
                <a:effectLst/>
              </a:rPr>
              <a:t> </a:t>
            </a:r>
            <a:r>
              <a:rPr lang="en-US" sz="1600" dirty="0" err="1">
                <a:effectLst/>
              </a:rPr>
              <a:t>violência</a:t>
            </a:r>
            <a:r>
              <a:rPr lang="en-US" sz="1600" dirty="0">
                <a:effectLst/>
              </a:rPr>
              <a:t> contra a </a:t>
            </a:r>
            <a:r>
              <a:rPr lang="en-US" sz="1600" dirty="0" err="1">
                <a:effectLst/>
              </a:rPr>
              <a:t>criança</a:t>
            </a:r>
            <a:r>
              <a:rPr lang="en-US" sz="1600" dirty="0">
                <a:effectLst/>
              </a:rPr>
              <a:t> e o </a:t>
            </a:r>
            <a:r>
              <a:rPr lang="en-US" sz="1600" dirty="0" err="1">
                <a:effectLst/>
              </a:rPr>
              <a:t>adolescente</a:t>
            </a:r>
            <a:r>
              <a:rPr lang="en-US" sz="1600" dirty="0">
                <a:effectLst/>
              </a:rPr>
              <a:t>, </a:t>
            </a:r>
            <a:r>
              <a:rPr lang="en-US" sz="1600" dirty="0" err="1">
                <a:effectLst/>
              </a:rPr>
              <a:t>observadas</a:t>
            </a:r>
            <a:r>
              <a:rPr lang="en-US" sz="1600" dirty="0">
                <a:effectLst/>
              </a:rPr>
              <a:t> as </a:t>
            </a:r>
            <a:r>
              <a:rPr lang="en-US" sz="1600" dirty="0" err="1">
                <a:effectLst/>
              </a:rPr>
              <a:t>disposições</a:t>
            </a:r>
            <a:r>
              <a:rPr lang="en-US" sz="1600" dirty="0">
                <a:effectLst/>
              </a:rPr>
              <a:t> da Lei nº 13.431, de 4 de </a:t>
            </a:r>
            <a:r>
              <a:rPr lang="en-US" sz="1600" dirty="0" err="1">
                <a:effectLst/>
              </a:rPr>
              <a:t>abril</a:t>
            </a:r>
            <a:r>
              <a:rPr lang="en-US" sz="1600" dirty="0">
                <a:effectLst/>
              </a:rPr>
              <a:t> de 2017</a:t>
            </a:r>
            <a:r>
              <a:rPr lang="en-US" sz="1600" b="1" u="sng" dirty="0">
                <a:effectLst/>
              </a:rPr>
              <a:t>.</a:t>
            </a:r>
            <a:endParaRPr lang="en-US" sz="1600" dirty="0">
              <a:effectLst/>
            </a:endParaRPr>
          </a:p>
          <a:p>
            <a:pPr>
              <a:spcAft>
                <a:spcPts val="600"/>
              </a:spcAft>
            </a:pPr>
            <a:endParaRPr lang="en-US" sz="1400" dirty="0"/>
          </a:p>
        </p:txBody>
      </p:sp>
      <p:sp>
        <p:nvSpPr>
          <p:cNvPr id="3" name="Espaço Reservado para Rodapé 2">
            <a:extLst>
              <a:ext uri="{FF2B5EF4-FFF2-40B4-BE49-F238E27FC236}">
                <a16:creationId xmlns:a16="http://schemas.microsoft.com/office/drawing/2014/main" id="{1E785FC1-24B1-46DC-A820-86B923C71779}"/>
              </a:ext>
            </a:extLst>
          </p:cNvPr>
          <p:cNvSpPr>
            <a:spLocks noGrp="1"/>
          </p:cNvSpPr>
          <p:nvPr>
            <p:ph type="ftr" sz="quarter" idx="11"/>
          </p:nvPr>
        </p:nvSpPr>
        <p:spPr>
          <a:xfrm>
            <a:off x="330159"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25296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ixaDeTexto 3">
            <a:extLst>
              <a:ext uri="{FF2B5EF4-FFF2-40B4-BE49-F238E27FC236}">
                <a16:creationId xmlns:a16="http://schemas.microsoft.com/office/drawing/2014/main" id="{12E46F52-DA04-4605-8767-B4993AFB3B48}"/>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effectLst/>
                <a:latin typeface="+mj-lt"/>
                <a:ea typeface="+mj-ea"/>
                <a:cs typeface="+mj-cs"/>
              </a:rPr>
              <a:t>DO MINISTÉRIO PÚBLICO </a:t>
            </a:r>
            <a:endParaRPr lang="en-US" sz="4400" kern="1200" dirty="0">
              <a:solidFill>
                <a:schemeClr val="tx1"/>
              </a:solidFill>
              <a:effectLst/>
              <a:latin typeface="+mj-lt"/>
              <a:ea typeface="+mj-ea"/>
              <a:cs typeface="+mj-cs"/>
            </a:endParaRPr>
          </a:p>
          <a:p>
            <a:pPr>
              <a:lnSpc>
                <a:spcPct val="90000"/>
              </a:lnSpc>
              <a:spcBef>
                <a:spcPct val="0"/>
              </a:spcBef>
              <a:spcAft>
                <a:spcPts val="600"/>
              </a:spcAft>
            </a:pPr>
            <a:endParaRPr lang="en-US" sz="4400" kern="1200" dirty="0">
              <a:solidFill>
                <a:schemeClr val="tx1"/>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aixaDeTexto 1">
            <a:extLst>
              <a:ext uri="{FF2B5EF4-FFF2-40B4-BE49-F238E27FC236}">
                <a16:creationId xmlns:a16="http://schemas.microsoft.com/office/drawing/2014/main" id="{B6FA5642-2632-45B9-A0BA-F139B4056A78}"/>
              </a:ext>
            </a:extLst>
          </p:cNvPr>
          <p:cNvSpPr txBox="1"/>
          <p:nvPr/>
        </p:nvSpPr>
        <p:spPr>
          <a:xfrm>
            <a:off x="2633013" y="1465449"/>
            <a:ext cx="9021348" cy="4351338"/>
          </a:xfrm>
          <a:prstGeom prst="rect">
            <a:avLst/>
          </a:prstGeom>
        </p:spPr>
        <p:txBody>
          <a:bodyPr vert="horz" lIns="91440" tIns="45720" rIns="91440" bIns="45720" rtlCol="0">
            <a:noAutofit/>
          </a:bodyPr>
          <a:lstStyle/>
          <a:p>
            <a:pPr algn="just">
              <a:lnSpc>
                <a:spcPct val="90000"/>
              </a:lnSpc>
              <a:spcBef>
                <a:spcPts val="1125"/>
              </a:spcBef>
              <a:spcAft>
                <a:spcPts val="1125"/>
              </a:spcAft>
            </a:pPr>
            <a:r>
              <a:rPr lang="en-US" b="1" dirty="0">
                <a:effectLst/>
              </a:rPr>
              <a:t>Art. 22. </a:t>
            </a:r>
            <a:r>
              <a:rPr lang="en-US" b="1" dirty="0" err="1">
                <a:effectLst/>
              </a:rPr>
              <a:t>Caberá</a:t>
            </a:r>
            <a:r>
              <a:rPr lang="en-US" b="1" dirty="0">
                <a:effectLst/>
              </a:rPr>
              <a:t> </a:t>
            </a:r>
            <a:r>
              <a:rPr lang="en-US" b="1" dirty="0" err="1">
                <a:effectLst/>
              </a:rPr>
              <a:t>ao</a:t>
            </a:r>
            <a:r>
              <a:rPr lang="en-US" b="1" dirty="0">
                <a:effectLst/>
              </a:rPr>
              <a:t> </a:t>
            </a:r>
            <a:r>
              <a:rPr lang="en-US" b="1" dirty="0" err="1">
                <a:effectLst/>
              </a:rPr>
              <a:t>Ministério</a:t>
            </a:r>
            <a:r>
              <a:rPr lang="en-US" b="1" dirty="0">
                <a:effectLst/>
              </a:rPr>
              <a:t> </a:t>
            </a:r>
            <a:r>
              <a:rPr lang="en-US" b="1" dirty="0" err="1">
                <a:effectLst/>
              </a:rPr>
              <a:t>Público</a:t>
            </a:r>
            <a:r>
              <a:rPr lang="en-US" b="1" dirty="0">
                <a:effectLst/>
              </a:rPr>
              <a:t>, </a:t>
            </a:r>
            <a:r>
              <a:rPr lang="en-US" b="1" dirty="0" err="1">
                <a:effectLst/>
              </a:rPr>
              <a:t>sem</a:t>
            </a:r>
            <a:r>
              <a:rPr lang="en-US" b="1" dirty="0">
                <a:effectLst/>
              </a:rPr>
              <a:t> </a:t>
            </a:r>
            <a:r>
              <a:rPr lang="en-US" b="1" dirty="0" err="1">
                <a:effectLst/>
              </a:rPr>
              <a:t>prejuízo</a:t>
            </a:r>
            <a:r>
              <a:rPr lang="en-US" b="1" dirty="0">
                <a:effectLst/>
              </a:rPr>
              <a:t> de </a:t>
            </a:r>
            <a:r>
              <a:rPr lang="en-US" b="1" dirty="0" err="1">
                <a:effectLst/>
              </a:rPr>
              <a:t>outras</a:t>
            </a:r>
            <a:r>
              <a:rPr lang="en-US" b="1" dirty="0">
                <a:effectLst/>
              </a:rPr>
              <a:t> </a:t>
            </a:r>
            <a:r>
              <a:rPr lang="en-US" b="1" dirty="0" err="1">
                <a:effectLst/>
              </a:rPr>
              <a:t>atribuições</a:t>
            </a:r>
            <a:r>
              <a:rPr lang="en-US" b="1" dirty="0">
                <a:effectLst/>
              </a:rPr>
              <a:t>, </a:t>
            </a:r>
            <a:r>
              <a:rPr lang="en-US" b="1" dirty="0" err="1">
                <a:effectLst/>
              </a:rPr>
              <a:t>nos</a:t>
            </a:r>
            <a:r>
              <a:rPr lang="en-US" b="1" dirty="0">
                <a:effectLst/>
              </a:rPr>
              <a:t> </a:t>
            </a:r>
            <a:r>
              <a:rPr lang="en-US" b="1" dirty="0" err="1">
                <a:effectLst/>
              </a:rPr>
              <a:t>casos</a:t>
            </a:r>
            <a:r>
              <a:rPr lang="en-US" b="1" dirty="0">
                <a:effectLst/>
              </a:rPr>
              <a:t> de </a:t>
            </a:r>
            <a:r>
              <a:rPr lang="en-US" b="1" dirty="0" err="1">
                <a:effectLst/>
              </a:rPr>
              <a:t>violência</a:t>
            </a:r>
            <a:r>
              <a:rPr lang="en-US" b="1" dirty="0">
                <a:effectLst/>
              </a:rPr>
              <a:t> </a:t>
            </a:r>
            <a:r>
              <a:rPr lang="en-US" b="1" dirty="0" err="1">
                <a:effectLst/>
              </a:rPr>
              <a:t>doméstica</a:t>
            </a:r>
            <a:r>
              <a:rPr lang="en-US" b="1" dirty="0">
                <a:effectLst/>
              </a:rPr>
              <a:t> e familiar contra a </a:t>
            </a:r>
            <a:r>
              <a:rPr lang="en-US" b="1" dirty="0" err="1">
                <a:effectLst/>
              </a:rPr>
              <a:t>criança</a:t>
            </a:r>
            <a:r>
              <a:rPr lang="en-US" b="1" dirty="0">
                <a:effectLst/>
              </a:rPr>
              <a:t> e o </a:t>
            </a:r>
            <a:r>
              <a:rPr lang="en-US" b="1" dirty="0" err="1">
                <a:effectLst/>
              </a:rPr>
              <a:t>adolescente</a:t>
            </a:r>
            <a:r>
              <a:rPr lang="en-US" b="1" dirty="0">
                <a:effectLst/>
              </a:rPr>
              <a:t>, </a:t>
            </a:r>
            <a:r>
              <a:rPr lang="en-US" b="1" dirty="0" err="1">
                <a:effectLst/>
              </a:rPr>
              <a:t>quando</a:t>
            </a:r>
            <a:r>
              <a:rPr lang="en-US" b="1" dirty="0">
                <a:effectLst/>
              </a:rPr>
              <a:t> </a:t>
            </a:r>
            <a:r>
              <a:rPr lang="en-US" b="1" dirty="0" err="1">
                <a:effectLst/>
              </a:rPr>
              <a:t>necessário</a:t>
            </a:r>
            <a:r>
              <a:rPr lang="en-US" b="1" dirty="0">
                <a:effectLst/>
              </a:rPr>
              <a:t>:</a:t>
            </a:r>
            <a:endParaRPr lang="en-US" dirty="0">
              <a:effectLst/>
            </a:endParaRPr>
          </a:p>
          <a:p>
            <a:pPr algn="just">
              <a:lnSpc>
                <a:spcPct val="90000"/>
              </a:lnSpc>
              <a:spcBef>
                <a:spcPts val="1125"/>
              </a:spcBef>
              <a:spcAft>
                <a:spcPts val="1125"/>
              </a:spcAft>
            </a:pPr>
            <a:r>
              <a:rPr lang="en-US" dirty="0">
                <a:effectLst/>
              </a:rPr>
              <a:t>I - registrar </a:t>
            </a:r>
            <a:r>
              <a:rPr lang="en-US" dirty="0" err="1">
                <a:effectLst/>
              </a:rPr>
              <a:t>em</a:t>
            </a:r>
            <a:r>
              <a:rPr lang="en-US" dirty="0">
                <a:effectLst/>
              </a:rPr>
              <a:t> </a:t>
            </a:r>
            <a:r>
              <a:rPr lang="en-US" dirty="0" err="1">
                <a:effectLst/>
              </a:rPr>
              <a:t>seu</a:t>
            </a:r>
            <a:r>
              <a:rPr lang="en-US" dirty="0">
                <a:effectLst/>
              </a:rPr>
              <a:t> </a:t>
            </a:r>
            <a:r>
              <a:rPr lang="en-US" dirty="0" err="1">
                <a:effectLst/>
              </a:rPr>
              <a:t>sistema</a:t>
            </a:r>
            <a:r>
              <a:rPr lang="en-US" dirty="0">
                <a:effectLst/>
              </a:rPr>
              <a:t> de dados </a:t>
            </a:r>
            <a:r>
              <a:rPr lang="en-US" dirty="0" err="1">
                <a:effectLst/>
              </a:rPr>
              <a:t>os</a:t>
            </a:r>
            <a:r>
              <a:rPr lang="en-US" dirty="0">
                <a:effectLst/>
              </a:rPr>
              <a:t> </a:t>
            </a:r>
            <a:r>
              <a:rPr lang="en-US" dirty="0" err="1">
                <a:effectLst/>
              </a:rPr>
              <a:t>casos</a:t>
            </a:r>
            <a:r>
              <a:rPr lang="en-US" dirty="0">
                <a:effectLst/>
              </a:rPr>
              <a:t> de </a:t>
            </a:r>
            <a:r>
              <a:rPr lang="en-US" dirty="0" err="1">
                <a:effectLst/>
              </a:rPr>
              <a:t>violência</a:t>
            </a:r>
            <a:r>
              <a:rPr lang="en-US" dirty="0">
                <a:effectLst/>
              </a:rPr>
              <a:t> </a:t>
            </a:r>
            <a:r>
              <a:rPr lang="en-US" dirty="0" err="1">
                <a:effectLst/>
              </a:rPr>
              <a:t>doméstica</a:t>
            </a:r>
            <a:r>
              <a:rPr lang="en-US" dirty="0">
                <a:effectLst/>
              </a:rPr>
              <a:t> e familiar contra a </a:t>
            </a:r>
            <a:r>
              <a:rPr lang="en-US" dirty="0" err="1">
                <a:effectLst/>
              </a:rPr>
              <a:t>criança</a:t>
            </a:r>
            <a:r>
              <a:rPr lang="en-US" dirty="0">
                <a:effectLst/>
              </a:rPr>
              <a:t> e o </a:t>
            </a:r>
            <a:r>
              <a:rPr lang="en-US" dirty="0" err="1">
                <a:effectLst/>
              </a:rPr>
              <a:t>adolescente</a:t>
            </a:r>
            <a:r>
              <a:rPr lang="en-US" dirty="0">
                <a:effectLst/>
              </a:rPr>
              <a:t>;</a:t>
            </a:r>
          </a:p>
          <a:p>
            <a:pPr algn="just">
              <a:lnSpc>
                <a:spcPct val="90000"/>
              </a:lnSpc>
              <a:spcBef>
                <a:spcPts val="1125"/>
              </a:spcBef>
              <a:spcAft>
                <a:spcPts val="1125"/>
              </a:spcAft>
            </a:pPr>
            <a:r>
              <a:rPr lang="en-US" dirty="0">
                <a:effectLst/>
              </a:rPr>
              <a:t>II - </a:t>
            </a:r>
            <a:r>
              <a:rPr lang="en-US" dirty="0" err="1">
                <a:effectLst/>
              </a:rPr>
              <a:t>requisitar</a:t>
            </a:r>
            <a:r>
              <a:rPr lang="en-US" dirty="0">
                <a:effectLst/>
              </a:rPr>
              <a:t> </a:t>
            </a:r>
            <a:r>
              <a:rPr lang="en-US" dirty="0" err="1">
                <a:effectLst/>
              </a:rPr>
              <a:t>força</a:t>
            </a:r>
            <a:r>
              <a:rPr lang="en-US" dirty="0">
                <a:effectLst/>
              </a:rPr>
              <a:t> </a:t>
            </a:r>
            <a:r>
              <a:rPr lang="en-US" dirty="0" err="1">
                <a:effectLst/>
              </a:rPr>
              <a:t>policial</a:t>
            </a:r>
            <a:r>
              <a:rPr lang="en-US" dirty="0">
                <a:effectLst/>
              </a:rPr>
              <a:t> e </a:t>
            </a:r>
            <a:r>
              <a:rPr lang="en-US" dirty="0" err="1">
                <a:effectLst/>
              </a:rPr>
              <a:t>serviços</a:t>
            </a:r>
            <a:r>
              <a:rPr lang="en-US" dirty="0">
                <a:effectLst/>
              </a:rPr>
              <a:t> </a:t>
            </a:r>
            <a:r>
              <a:rPr lang="en-US" dirty="0" err="1">
                <a:effectLst/>
              </a:rPr>
              <a:t>públicos</a:t>
            </a:r>
            <a:r>
              <a:rPr lang="en-US" dirty="0">
                <a:effectLst/>
              </a:rPr>
              <a:t> de </a:t>
            </a:r>
            <a:r>
              <a:rPr lang="en-US" dirty="0" err="1">
                <a:effectLst/>
              </a:rPr>
              <a:t>saúde</a:t>
            </a:r>
            <a:r>
              <a:rPr lang="en-US" dirty="0">
                <a:effectLst/>
              </a:rPr>
              <a:t>, de </a:t>
            </a:r>
            <a:r>
              <a:rPr lang="en-US" dirty="0" err="1">
                <a:effectLst/>
              </a:rPr>
              <a:t>educação</a:t>
            </a:r>
            <a:r>
              <a:rPr lang="en-US" dirty="0">
                <a:effectLst/>
              </a:rPr>
              <a:t>, de </a:t>
            </a:r>
            <a:r>
              <a:rPr lang="en-US" dirty="0" err="1">
                <a:effectLst/>
              </a:rPr>
              <a:t>assistência</a:t>
            </a:r>
            <a:r>
              <a:rPr lang="en-US" dirty="0">
                <a:effectLst/>
              </a:rPr>
              <a:t> social e de </a:t>
            </a:r>
            <a:r>
              <a:rPr lang="en-US" dirty="0" err="1">
                <a:effectLst/>
              </a:rPr>
              <a:t>segurança</a:t>
            </a:r>
            <a:r>
              <a:rPr lang="en-US" dirty="0">
                <a:effectLst/>
              </a:rPr>
              <a:t>, entre outros;</a:t>
            </a:r>
          </a:p>
          <a:p>
            <a:pPr algn="just">
              <a:lnSpc>
                <a:spcPct val="90000"/>
              </a:lnSpc>
              <a:spcBef>
                <a:spcPts val="1125"/>
              </a:spcBef>
              <a:spcAft>
                <a:spcPts val="1125"/>
              </a:spcAft>
            </a:pPr>
            <a:r>
              <a:rPr lang="en-US" dirty="0">
                <a:effectLst/>
              </a:rPr>
              <a:t>III - </a:t>
            </a:r>
            <a:r>
              <a:rPr lang="en-US" dirty="0" err="1">
                <a:effectLst/>
              </a:rPr>
              <a:t>fiscalizar</a:t>
            </a:r>
            <a:r>
              <a:rPr lang="en-US" dirty="0">
                <a:effectLst/>
              </a:rPr>
              <a:t> </a:t>
            </a:r>
            <a:r>
              <a:rPr lang="en-US" dirty="0" err="1">
                <a:effectLst/>
              </a:rPr>
              <a:t>os</a:t>
            </a:r>
            <a:r>
              <a:rPr lang="en-US" dirty="0">
                <a:effectLst/>
              </a:rPr>
              <a:t> </a:t>
            </a:r>
            <a:r>
              <a:rPr lang="en-US" dirty="0" err="1">
                <a:effectLst/>
              </a:rPr>
              <a:t>estabelecimentos</a:t>
            </a:r>
            <a:r>
              <a:rPr lang="en-US" dirty="0">
                <a:effectLst/>
              </a:rPr>
              <a:t> </a:t>
            </a:r>
            <a:r>
              <a:rPr lang="en-US" dirty="0" err="1">
                <a:effectLst/>
              </a:rPr>
              <a:t>públicos</a:t>
            </a:r>
            <a:r>
              <a:rPr lang="en-US" dirty="0">
                <a:effectLst/>
              </a:rPr>
              <a:t> e </a:t>
            </a:r>
            <a:r>
              <a:rPr lang="en-US" dirty="0" err="1">
                <a:effectLst/>
              </a:rPr>
              <a:t>particulares</a:t>
            </a:r>
            <a:r>
              <a:rPr lang="en-US" dirty="0">
                <a:effectLst/>
              </a:rPr>
              <a:t> de </a:t>
            </a:r>
            <a:r>
              <a:rPr lang="en-US" dirty="0" err="1">
                <a:effectLst/>
              </a:rPr>
              <a:t>atendimento</a:t>
            </a:r>
            <a:r>
              <a:rPr lang="en-US" dirty="0">
                <a:effectLst/>
              </a:rPr>
              <a:t> à </a:t>
            </a:r>
            <a:r>
              <a:rPr lang="en-US" dirty="0" err="1">
                <a:effectLst/>
              </a:rPr>
              <a:t>criança</a:t>
            </a:r>
            <a:r>
              <a:rPr lang="en-US" dirty="0">
                <a:effectLst/>
              </a:rPr>
              <a:t> e </a:t>
            </a:r>
            <a:r>
              <a:rPr lang="en-US" dirty="0" err="1">
                <a:effectLst/>
              </a:rPr>
              <a:t>ao</a:t>
            </a:r>
            <a:r>
              <a:rPr lang="en-US" dirty="0">
                <a:effectLst/>
              </a:rPr>
              <a:t> </a:t>
            </a:r>
            <a:r>
              <a:rPr lang="en-US" dirty="0" err="1">
                <a:effectLst/>
              </a:rPr>
              <a:t>adolescente</a:t>
            </a:r>
            <a:r>
              <a:rPr lang="en-US" dirty="0">
                <a:effectLst/>
              </a:rPr>
              <a:t> </a:t>
            </a:r>
            <a:r>
              <a:rPr lang="en-US" dirty="0" err="1">
                <a:effectLst/>
              </a:rPr>
              <a:t>em</a:t>
            </a:r>
            <a:r>
              <a:rPr lang="en-US" dirty="0">
                <a:effectLst/>
              </a:rPr>
              <a:t> </a:t>
            </a:r>
            <a:r>
              <a:rPr lang="en-US" dirty="0" err="1">
                <a:effectLst/>
              </a:rPr>
              <a:t>situação</a:t>
            </a:r>
            <a:r>
              <a:rPr lang="en-US" dirty="0">
                <a:effectLst/>
              </a:rPr>
              <a:t> de </a:t>
            </a:r>
            <a:r>
              <a:rPr lang="en-US" dirty="0" err="1">
                <a:effectLst/>
              </a:rPr>
              <a:t>violência</a:t>
            </a:r>
            <a:r>
              <a:rPr lang="en-US" dirty="0">
                <a:effectLst/>
              </a:rPr>
              <a:t> </a:t>
            </a:r>
            <a:r>
              <a:rPr lang="en-US" dirty="0" err="1">
                <a:effectLst/>
              </a:rPr>
              <a:t>doméstica</a:t>
            </a:r>
            <a:r>
              <a:rPr lang="en-US" dirty="0">
                <a:effectLst/>
              </a:rPr>
              <a:t> e familiar e </a:t>
            </a:r>
            <a:r>
              <a:rPr lang="en-US" dirty="0" err="1">
                <a:effectLst/>
              </a:rPr>
              <a:t>adotar</a:t>
            </a:r>
            <a:r>
              <a:rPr lang="en-US" dirty="0">
                <a:effectLst/>
              </a:rPr>
              <a:t>, de </a:t>
            </a:r>
            <a:r>
              <a:rPr lang="en-US" dirty="0" err="1">
                <a:effectLst/>
              </a:rPr>
              <a:t>imediato</a:t>
            </a:r>
            <a:r>
              <a:rPr lang="en-US" dirty="0">
                <a:effectLst/>
              </a:rPr>
              <a:t>, as </a:t>
            </a:r>
            <a:r>
              <a:rPr lang="en-US" dirty="0" err="1">
                <a:effectLst/>
              </a:rPr>
              <a:t>medidas</a:t>
            </a:r>
            <a:r>
              <a:rPr lang="en-US" dirty="0">
                <a:effectLst/>
              </a:rPr>
              <a:t> </a:t>
            </a:r>
            <a:r>
              <a:rPr lang="en-US" dirty="0" err="1">
                <a:effectLst/>
              </a:rPr>
              <a:t>administrativas</a:t>
            </a:r>
            <a:r>
              <a:rPr lang="en-US" dirty="0">
                <a:effectLst/>
              </a:rPr>
              <a:t> </a:t>
            </a:r>
            <a:r>
              <a:rPr lang="en-US" dirty="0" err="1">
                <a:effectLst/>
              </a:rPr>
              <a:t>ou</a:t>
            </a:r>
            <a:r>
              <a:rPr lang="en-US" dirty="0">
                <a:effectLst/>
              </a:rPr>
              <a:t> </a:t>
            </a:r>
            <a:r>
              <a:rPr lang="en-US" dirty="0" err="1">
                <a:effectLst/>
              </a:rPr>
              <a:t>judiciais</a:t>
            </a:r>
            <a:r>
              <a:rPr lang="en-US" dirty="0">
                <a:effectLst/>
              </a:rPr>
              <a:t> </a:t>
            </a:r>
            <a:r>
              <a:rPr lang="en-US" dirty="0" err="1">
                <a:effectLst/>
              </a:rPr>
              <a:t>cabíveis</a:t>
            </a:r>
            <a:r>
              <a:rPr lang="en-US" dirty="0">
                <a:effectLst/>
              </a:rPr>
              <a:t> no </a:t>
            </a:r>
            <a:r>
              <a:rPr lang="en-US" dirty="0" err="1">
                <a:effectLst/>
              </a:rPr>
              <a:t>tocante</a:t>
            </a:r>
            <a:r>
              <a:rPr lang="en-US" dirty="0">
                <a:effectLst/>
              </a:rPr>
              <a:t> a </a:t>
            </a:r>
            <a:r>
              <a:rPr lang="en-US" dirty="0" err="1">
                <a:effectLst/>
              </a:rPr>
              <a:t>quaisquer</a:t>
            </a:r>
            <a:r>
              <a:rPr lang="en-US" dirty="0">
                <a:effectLst/>
              </a:rPr>
              <a:t> </a:t>
            </a:r>
            <a:r>
              <a:rPr lang="en-US" dirty="0" err="1">
                <a:effectLst/>
              </a:rPr>
              <a:t>irregularidades</a:t>
            </a:r>
            <a:r>
              <a:rPr lang="en-US" dirty="0">
                <a:effectLst/>
              </a:rPr>
              <a:t> </a:t>
            </a:r>
            <a:r>
              <a:rPr lang="en-US" dirty="0" err="1">
                <a:effectLst/>
              </a:rPr>
              <a:t>constatadas</a:t>
            </a:r>
            <a:r>
              <a:rPr lang="en-US" dirty="0">
                <a:effectLst/>
              </a:rPr>
              <a:t>.</a:t>
            </a:r>
          </a:p>
          <a:p>
            <a:pPr algn="just">
              <a:lnSpc>
                <a:spcPct val="90000"/>
              </a:lnSpc>
            </a:pPr>
            <a:endParaRPr lang="en-US" b="1" dirty="0"/>
          </a:p>
          <a:p>
            <a:pPr algn="just">
              <a:lnSpc>
                <a:spcPct val="90000"/>
              </a:lnSpc>
              <a:spcBef>
                <a:spcPts val="1125"/>
              </a:spcBef>
              <a:spcAft>
                <a:spcPts val="1125"/>
              </a:spcAft>
            </a:pPr>
            <a:r>
              <a:rPr lang="en-US" b="1" dirty="0" err="1">
                <a:effectLst/>
              </a:rPr>
              <a:t>Alteração</a:t>
            </a:r>
            <a:r>
              <a:rPr lang="en-US" b="1" dirty="0">
                <a:effectLst/>
              </a:rPr>
              <a:t> ECA - Art. 201. </a:t>
            </a:r>
            <a:r>
              <a:rPr lang="pt-BR" b="1" i="0" dirty="0">
                <a:solidFill>
                  <a:srgbClr val="000000"/>
                </a:solidFill>
                <a:effectLst/>
              </a:rPr>
              <a:t>Compete ao Ministério Público:</a:t>
            </a:r>
          </a:p>
          <a:p>
            <a:pPr algn="just">
              <a:lnSpc>
                <a:spcPct val="90000"/>
              </a:lnSpc>
              <a:spcBef>
                <a:spcPts val="1125"/>
              </a:spcBef>
              <a:spcAft>
                <a:spcPts val="1125"/>
              </a:spcAft>
            </a:pPr>
            <a:r>
              <a:rPr lang="en-US" dirty="0">
                <a:effectLst/>
              </a:rPr>
              <a:t>XIII - </a:t>
            </a:r>
            <a:r>
              <a:rPr lang="en-US" dirty="0" err="1">
                <a:effectLst/>
              </a:rPr>
              <a:t>intervir</a:t>
            </a:r>
            <a:r>
              <a:rPr lang="en-US" dirty="0">
                <a:effectLst/>
              </a:rPr>
              <a:t>, </a:t>
            </a:r>
            <a:r>
              <a:rPr lang="en-US" dirty="0" err="1">
                <a:effectLst/>
              </a:rPr>
              <a:t>quando</a:t>
            </a:r>
            <a:r>
              <a:rPr lang="en-US" dirty="0">
                <a:effectLst/>
              </a:rPr>
              <a:t> </a:t>
            </a:r>
            <a:r>
              <a:rPr lang="en-US" dirty="0" err="1">
                <a:effectLst/>
              </a:rPr>
              <a:t>não</a:t>
            </a:r>
            <a:r>
              <a:rPr lang="en-US" dirty="0">
                <a:effectLst/>
              </a:rPr>
              <a:t> for </a:t>
            </a:r>
            <a:r>
              <a:rPr lang="en-US" dirty="0" err="1">
                <a:effectLst/>
              </a:rPr>
              <a:t>parte</a:t>
            </a:r>
            <a:r>
              <a:rPr lang="en-US" dirty="0">
                <a:effectLst/>
              </a:rPr>
              <a:t>, </a:t>
            </a:r>
            <a:r>
              <a:rPr lang="en-US" dirty="0" err="1">
                <a:effectLst/>
              </a:rPr>
              <a:t>nas</a:t>
            </a:r>
            <a:r>
              <a:rPr lang="en-US" dirty="0">
                <a:effectLst/>
              </a:rPr>
              <a:t> </a:t>
            </a:r>
            <a:r>
              <a:rPr lang="en-US" dirty="0" err="1">
                <a:effectLst/>
              </a:rPr>
              <a:t>causas</a:t>
            </a:r>
            <a:r>
              <a:rPr lang="en-US" dirty="0">
                <a:effectLst/>
              </a:rPr>
              <a:t> </a:t>
            </a:r>
            <a:r>
              <a:rPr lang="en-US" dirty="0" err="1">
                <a:effectLst/>
              </a:rPr>
              <a:t>cíveis</a:t>
            </a:r>
            <a:r>
              <a:rPr lang="en-US" dirty="0">
                <a:effectLst/>
              </a:rPr>
              <a:t> e </a:t>
            </a:r>
            <a:r>
              <a:rPr lang="en-US" dirty="0" err="1">
                <a:effectLst/>
              </a:rPr>
              <a:t>criminais</a:t>
            </a:r>
            <a:r>
              <a:rPr lang="en-US" dirty="0">
                <a:effectLst/>
              </a:rPr>
              <a:t> </a:t>
            </a:r>
            <a:r>
              <a:rPr lang="en-US" dirty="0" err="1">
                <a:effectLst/>
              </a:rPr>
              <a:t>decorrentes</a:t>
            </a:r>
            <a:r>
              <a:rPr lang="en-US" dirty="0">
                <a:effectLst/>
              </a:rPr>
              <a:t> de </a:t>
            </a:r>
            <a:r>
              <a:rPr lang="en-US" dirty="0" err="1">
                <a:effectLst/>
              </a:rPr>
              <a:t>violência</a:t>
            </a:r>
            <a:r>
              <a:rPr lang="en-US" dirty="0">
                <a:effectLst/>
              </a:rPr>
              <a:t> </a:t>
            </a:r>
            <a:r>
              <a:rPr lang="en-US" dirty="0" err="1">
                <a:effectLst/>
              </a:rPr>
              <a:t>doméstica</a:t>
            </a:r>
            <a:r>
              <a:rPr lang="en-US" dirty="0">
                <a:effectLst/>
              </a:rPr>
              <a:t> e familiar contra a </a:t>
            </a:r>
            <a:r>
              <a:rPr lang="en-US" dirty="0" err="1">
                <a:effectLst/>
              </a:rPr>
              <a:t>criança</a:t>
            </a:r>
            <a:r>
              <a:rPr lang="en-US" dirty="0">
                <a:effectLst/>
              </a:rPr>
              <a:t> e o </a:t>
            </a:r>
            <a:r>
              <a:rPr lang="en-US" dirty="0" err="1">
                <a:effectLst/>
              </a:rPr>
              <a:t>adolescente</a:t>
            </a:r>
            <a:r>
              <a:rPr lang="en-US" dirty="0">
                <a:effectLst/>
              </a:rPr>
              <a:t>.</a:t>
            </a:r>
          </a:p>
          <a:p>
            <a:pPr algn="just">
              <a:lnSpc>
                <a:spcPct val="90000"/>
              </a:lnSpc>
            </a:pPr>
            <a:r>
              <a:rPr lang="en-US" b="1" dirty="0">
                <a:effectLst/>
              </a:rPr>
              <a:t> </a:t>
            </a:r>
            <a:endParaRPr lang="en-US" dirty="0"/>
          </a:p>
        </p:txBody>
      </p:sp>
      <p:sp>
        <p:nvSpPr>
          <p:cNvPr id="3" name="Espaço Reservado para Rodapé 2">
            <a:extLst>
              <a:ext uri="{FF2B5EF4-FFF2-40B4-BE49-F238E27FC236}">
                <a16:creationId xmlns:a16="http://schemas.microsoft.com/office/drawing/2014/main" id="{7FAC5B2F-EF3B-4066-AFEF-9F1E4DCF24F1}"/>
              </a:ext>
            </a:extLst>
          </p:cNvPr>
          <p:cNvSpPr>
            <a:spLocks noGrp="1"/>
          </p:cNvSpPr>
          <p:nvPr>
            <p:ph type="ftr" sz="quarter" idx="11"/>
          </p:nvPr>
        </p:nvSpPr>
        <p:spPr>
          <a:xfrm>
            <a:off x="8718828" y="32516"/>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526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A593048A-59EC-4BE6-8915-5A78BF591C87}"/>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Lei nº 14.344, de 24 de </a:t>
            </a:r>
            <a:r>
              <a:rPr lang="en-US" sz="5400" b="1" kern="1200" dirty="0" err="1">
                <a:solidFill>
                  <a:schemeClr val="tx1"/>
                </a:solidFill>
                <a:latin typeface="+mj-lt"/>
                <a:ea typeface="+mj-ea"/>
                <a:cs typeface="+mj-cs"/>
              </a:rPr>
              <a:t>maio</a:t>
            </a:r>
            <a:r>
              <a:rPr lang="en-US" sz="5400" b="1" kern="1200" dirty="0">
                <a:solidFill>
                  <a:schemeClr val="tx1"/>
                </a:solidFill>
                <a:latin typeface="+mj-lt"/>
                <a:ea typeface="+mj-ea"/>
                <a:cs typeface="+mj-cs"/>
              </a:rPr>
              <a:t> de 2022</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C4119C4D-B268-4870-8D5E-E9F49A4BFD2A}"/>
              </a:ext>
            </a:extLst>
          </p:cNvPr>
          <p:cNvSpPr txBox="1"/>
          <p:nvPr/>
        </p:nvSpPr>
        <p:spPr>
          <a:xfrm>
            <a:off x="838200" y="1929384"/>
            <a:ext cx="10515600" cy="4251960"/>
          </a:xfrm>
          <a:prstGeom prst="rect">
            <a:avLst/>
          </a:prstGeom>
        </p:spPr>
        <p:txBody>
          <a:bodyPr vert="horz" lIns="91440" tIns="45720" rIns="91440" bIns="45720" rtlCol="0">
            <a:normAutofit/>
          </a:bodyPr>
          <a:lstStyle/>
          <a:p>
            <a:pPr algn="just">
              <a:lnSpc>
                <a:spcPct val="90000"/>
              </a:lnSpc>
              <a:spcAft>
                <a:spcPts val="600"/>
              </a:spcAft>
            </a:pPr>
            <a:endParaRPr lang="en-US" sz="2200" b="0" i="0" dirty="0">
              <a:effectLst/>
            </a:endParaRPr>
          </a:p>
          <a:p>
            <a:pPr algn="just">
              <a:lnSpc>
                <a:spcPct val="90000"/>
              </a:lnSpc>
              <a:spcAft>
                <a:spcPts val="600"/>
              </a:spcAft>
            </a:pPr>
            <a:endParaRPr lang="en-US" sz="2200" dirty="0"/>
          </a:p>
          <a:p>
            <a:pPr algn="just">
              <a:lnSpc>
                <a:spcPct val="90000"/>
              </a:lnSpc>
              <a:spcAft>
                <a:spcPts val="600"/>
              </a:spcAft>
            </a:pPr>
            <a:r>
              <a:rPr lang="en-US" sz="2200" b="0" i="0" dirty="0">
                <a:effectLst/>
              </a:rPr>
              <a:t>Art. 1º </a:t>
            </a:r>
            <a:r>
              <a:rPr lang="en-US" sz="2200" b="0" i="0" dirty="0" err="1">
                <a:effectLst/>
              </a:rPr>
              <a:t>Esta</a:t>
            </a:r>
            <a:r>
              <a:rPr lang="en-US" sz="2200" b="0" i="0" dirty="0">
                <a:effectLst/>
              </a:rPr>
              <a:t> Lei </a:t>
            </a:r>
            <a:r>
              <a:rPr lang="en-US" sz="2200" b="0" i="0" dirty="0" err="1">
                <a:effectLst/>
              </a:rPr>
              <a:t>cria</a:t>
            </a:r>
            <a:r>
              <a:rPr lang="en-US" sz="2200" b="0" i="0" dirty="0">
                <a:effectLst/>
              </a:rPr>
              <a:t> </a:t>
            </a:r>
            <a:r>
              <a:rPr lang="en-US" sz="2200" b="0" i="0" dirty="0" err="1">
                <a:effectLst/>
              </a:rPr>
              <a:t>mecanismos</a:t>
            </a:r>
            <a:r>
              <a:rPr lang="en-US" sz="2200" b="0" i="0" dirty="0">
                <a:effectLst/>
              </a:rPr>
              <a:t> para a </a:t>
            </a:r>
            <a:r>
              <a:rPr lang="en-US" sz="2200" b="1" i="0" dirty="0" err="1">
                <a:effectLst/>
              </a:rPr>
              <a:t>prevenção</a:t>
            </a:r>
            <a:r>
              <a:rPr lang="en-US" sz="2200" b="1" i="0" dirty="0">
                <a:effectLst/>
              </a:rPr>
              <a:t> e o </a:t>
            </a:r>
            <a:r>
              <a:rPr lang="en-US" sz="2200" b="1" i="0" dirty="0" err="1">
                <a:effectLst/>
              </a:rPr>
              <a:t>enfrentamento</a:t>
            </a:r>
            <a:r>
              <a:rPr lang="en-US" sz="2200" b="1" i="0" dirty="0">
                <a:effectLst/>
              </a:rPr>
              <a:t> da </a:t>
            </a:r>
            <a:r>
              <a:rPr lang="en-US" sz="2200" b="1" i="0" dirty="0" err="1">
                <a:effectLst/>
              </a:rPr>
              <a:t>violência</a:t>
            </a:r>
            <a:r>
              <a:rPr lang="en-US" sz="2200" b="1" i="0" dirty="0">
                <a:effectLst/>
              </a:rPr>
              <a:t> </a:t>
            </a:r>
            <a:r>
              <a:rPr lang="en-US" sz="2200" b="1" i="0" dirty="0" err="1">
                <a:effectLst/>
              </a:rPr>
              <a:t>doméstica</a:t>
            </a:r>
            <a:r>
              <a:rPr lang="en-US" sz="2200" b="1" i="0" dirty="0">
                <a:effectLst/>
              </a:rPr>
              <a:t> e familiar contra a </a:t>
            </a:r>
            <a:r>
              <a:rPr lang="en-US" sz="2200" b="1" i="0" dirty="0" err="1">
                <a:effectLst/>
              </a:rPr>
              <a:t>criança</a:t>
            </a:r>
            <a:r>
              <a:rPr lang="en-US" sz="2200" b="1" i="0" dirty="0">
                <a:effectLst/>
              </a:rPr>
              <a:t> e o </a:t>
            </a:r>
            <a:r>
              <a:rPr lang="en-US" sz="2200" b="1" i="0" dirty="0" err="1">
                <a:effectLst/>
              </a:rPr>
              <a:t>adolescente</a:t>
            </a:r>
            <a:r>
              <a:rPr lang="en-US" sz="2200" b="0" i="0" dirty="0">
                <a:effectLst/>
              </a:rPr>
              <a:t>, </a:t>
            </a:r>
            <a:r>
              <a:rPr lang="en-US" sz="2200" b="0" i="0" dirty="0" err="1">
                <a:effectLst/>
              </a:rPr>
              <a:t>nos</a:t>
            </a:r>
            <a:r>
              <a:rPr lang="en-US" sz="2200" b="0" i="0" dirty="0">
                <a:effectLst/>
              </a:rPr>
              <a:t> </a:t>
            </a:r>
            <a:r>
              <a:rPr lang="en-US" sz="2200" b="0" i="0" dirty="0" err="1">
                <a:effectLst/>
              </a:rPr>
              <a:t>termos</a:t>
            </a:r>
            <a:r>
              <a:rPr lang="en-US" sz="2200" b="0" i="0" dirty="0">
                <a:effectLst/>
              </a:rPr>
              <a:t> do </a:t>
            </a:r>
            <a:r>
              <a:rPr lang="en-US" sz="2200" b="1" i="0" dirty="0">
                <a:effectLst/>
              </a:rPr>
              <a:t>§ 8º do art. 226 e do § 4º do art. 227 da </a:t>
            </a:r>
            <a:r>
              <a:rPr lang="en-US" sz="2200" b="1" i="0" dirty="0" err="1">
                <a:effectLst/>
              </a:rPr>
              <a:t>Constituição</a:t>
            </a:r>
            <a:r>
              <a:rPr lang="en-US" sz="2200" b="1" i="0" dirty="0">
                <a:effectLst/>
              </a:rPr>
              <a:t> Federal</a:t>
            </a:r>
            <a:r>
              <a:rPr lang="en-US" sz="2200" b="0" i="0" dirty="0">
                <a:effectLst/>
              </a:rPr>
              <a:t> e das </a:t>
            </a:r>
            <a:r>
              <a:rPr lang="en-US" sz="2200" b="0" i="0" dirty="0" err="1">
                <a:effectLst/>
              </a:rPr>
              <a:t>disposições</a:t>
            </a:r>
            <a:r>
              <a:rPr lang="en-US" sz="2200" b="0" i="0" dirty="0">
                <a:effectLst/>
              </a:rPr>
              <a:t> </a:t>
            </a:r>
            <a:r>
              <a:rPr lang="en-US" sz="2200" b="0" i="0" dirty="0" err="1">
                <a:effectLst/>
              </a:rPr>
              <a:t>específicas</a:t>
            </a:r>
            <a:r>
              <a:rPr lang="en-US" sz="2200" b="0" i="0" dirty="0">
                <a:effectLst/>
              </a:rPr>
              <a:t> </a:t>
            </a:r>
            <a:r>
              <a:rPr lang="en-US" sz="2200" b="0" i="0" dirty="0" err="1">
                <a:effectLst/>
              </a:rPr>
              <a:t>previstas</a:t>
            </a:r>
            <a:r>
              <a:rPr lang="en-US" sz="2200" b="0" i="0" dirty="0">
                <a:effectLst/>
              </a:rPr>
              <a:t> </a:t>
            </a:r>
            <a:r>
              <a:rPr lang="en-US" sz="2200" b="0" i="0" dirty="0" err="1">
                <a:effectLst/>
              </a:rPr>
              <a:t>em</a:t>
            </a:r>
            <a:r>
              <a:rPr lang="en-US" sz="2200" b="0" i="0" dirty="0">
                <a:effectLst/>
              </a:rPr>
              <a:t> </a:t>
            </a:r>
            <a:r>
              <a:rPr lang="en-US" sz="2200" b="0" i="0" dirty="0" err="1">
                <a:effectLst/>
              </a:rPr>
              <a:t>tratados</a:t>
            </a:r>
            <a:r>
              <a:rPr lang="en-US" sz="2200" b="0" i="0" dirty="0">
                <a:effectLst/>
              </a:rPr>
              <a:t>, </a:t>
            </a:r>
            <a:r>
              <a:rPr lang="en-US" sz="2200" b="0" i="0" dirty="0" err="1">
                <a:effectLst/>
              </a:rPr>
              <a:t>convenções</a:t>
            </a:r>
            <a:r>
              <a:rPr lang="en-US" sz="2200" b="0" i="0" dirty="0">
                <a:effectLst/>
              </a:rPr>
              <a:t> e </a:t>
            </a:r>
            <a:r>
              <a:rPr lang="en-US" sz="2200" b="0" i="0" dirty="0" err="1">
                <a:effectLst/>
              </a:rPr>
              <a:t>acordos</a:t>
            </a:r>
            <a:r>
              <a:rPr lang="en-US" sz="2200" b="0" i="0" dirty="0">
                <a:effectLst/>
              </a:rPr>
              <a:t> </a:t>
            </a:r>
            <a:r>
              <a:rPr lang="en-US" sz="2200" b="0" i="0" dirty="0" err="1">
                <a:effectLst/>
              </a:rPr>
              <a:t>internacionais</a:t>
            </a:r>
            <a:r>
              <a:rPr lang="en-US" sz="2200" b="0" i="0" dirty="0">
                <a:effectLst/>
              </a:rPr>
              <a:t> </a:t>
            </a:r>
            <a:r>
              <a:rPr lang="en-US" sz="2200" b="0" i="0" dirty="0" err="1">
                <a:effectLst/>
              </a:rPr>
              <a:t>ratificados</a:t>
            </a:r>
            <a:r>
              <a:rPr lang="en-US" sz="2200" b="0" i="0" dirty="0">
                <a:effectLst/>
              </a:rPr>
              <a:t> pela República </a:t>
            </a:r>
            <a:r>
              <a:rPr lang="en-US" sz="2200" b="0" i="0" dirty="0" err="1">
                <a:effectLst/>
              </a:rPr>
              <a:t>Federativa</a:t>
            </a:r>
            <a:r>
              <a:rPr lang="en-US" sz="2200" b="0" i="0" dirty="0">
                <a:effectLst/>
              </a:rPr>
              <a:t> do </a:t>
            </a:r>
            <a:r>
              <a:rPr lang="en-US" sz="2200" b="0" i="0" dirty="0" err="1">
                <a:effectLst/>
              </a:rPr>
              <a:t>Brasil</a:t>
            </a:r>
            <a:r>
              <a:rPr lang="en-US" sz="2200" b="0" i="0" dirty="0">
                <a:effectLst/>
              </a:rPr>
              <a:t>, e altera o </a:t>
            </a:r>
            <a:r>
              <a:rPr lang="en-US" sz="2200" b="0" i="0" dirty="0" err="1">
                <a:effectLst/>
              </a:rPr>
              <a:t>Decreto</a:t>
            </a:r>
            <a:r>
              <a:rPr lang="en-US" sz="2200" b="0" i="0" dirty="0">
                <a:effectLst/>
              </a:rPr>
              <a:t>-Lei nº 2.848, de 7 de </a:t>
            </a:r>
            <a:r>
              <a:rPr lang="en-US" sz="2200" b="0" i="0" dirty="0" err="1">
                <a:effectLst/>
              </a:rPr>
              <a:t>dezembro</a:t>
            </a:r>
            <a:r>
              <a:rPr lang="en-US" sz="2200" b="0" i="0" dirty="0">
                <a:effectLst/>
              </a:rPr>
              <a:t> de 1940 (Código Penal), e as Leis </a:t>
            </a:r>
            <a:r>
              <a:rPr lang="en-US" sz="2200" b="0" i="0" dirty="0" err="1">
                <a:effectLst/>
              </a:rPr>
              <a:t>nºs</a:t>
            </a:r>
            <a:r>
              <a:rPr lang="en-US" sz="2200" b="0" i="0" dirty="0">
                <a:effectLst/>
              </a:rPr>
              <a:t> 7.210, de 11 de </a:t>
            </a:r>
            <a:r>
              <a:rPr lang="en-US" sz="2200" b="0" i="0" dirty="0" err="1">
                <a:effectLst/>
              </a:rPr>
              <a:t>julho</a:t>
            </a:r>
            <a:r>
              <a:rPr lang="en-US" sz="2200" b="0" i="0" dirty="0">
                <a:effectLst/>
              </a:rPr>
              <a:t> de 1984 (Lei de </a:t>
            </a:r>
            <a:r>
              <a:rPr lang="en-US" sz="2200" b="0" i="0" dirty="0" err="1">
                <a:effectLst/>
              </a:rPr>
              <a:t>Execução</a:t>
            </a:r>
            <a:r>
              <a:rPr lang="en-US" sz="2200" b="0" i="0" dirty="0">
                <a:effectLst/>
              </a:rPr>
              <a:t> Penal), 8.069, de 13 de </a:t>
            </a:r>
            <a:r>
              <a:rPr lang="en-US" sz="2200" b="0" i="0" dirty="0" err="1">
                <a:effectLst/>
              </a:rPr>
              <a:t>julho</a:t>
            </a:r>
            <a:r>
              <a:rPr lang="en-US" sz="2200" b="0" i="0" dirty="0">
                <a:effectLst/>
              </a:rPr>
              <a:t> de 1990, (</a:t>
            </a:r>
            <a:r>
              <a:rPr lang="en-US" sz="2200" b="0" i="0" dirty="0" err="1">
                <a:effectLst/>
              </a:rPr>
              <a:t>Estatuto</a:t>
            </a:r>
            <a:r>
              <a:rPr lang="en-US" sz="2200" b="0" i="0" dirty="0">
                <a:effectLst/>
              </a:rPr>
              <a:t> da </a:t>
            </a:r>
            <a:r>
              <a:rPr lang="en-US" sz="2200" b="0" i="0" dirty="0" err="1">
                <a:effectLst/>
              </a:rPr>
              <a:t>Criança</a:t>
            </a:r>
            <a:r>
              <a:rPr lang="en-US" sz="2200" b="0" i="0" dirty="0">
                <a:effectLst/>
              </a:rPr>
              <a:t> e do </a:t>
            </a:r>
            <a:r>
              <a:rPr lang="en-US" sz="2200" b="0" i="0" dirty="0" err="1">
                <a:effectLst/>
              </a:rPr>
              <a:t>Adolescente</a:t>
            </a:r>
            <a:r>
              <a:rPr lang="en-US" sz="2200" b="0" i="0" dirty="0">
                <a:effectLst/>
              </a:rPr>
              <a:t>), 8.072, de 25 de </a:t>
            </a:r>
            <a:r>
              <a:rPr lang="en-US" sz="2200" b="0" i="0" dirty="0" err="1">
                <a:effectLst/>
              </a:rPr>
              <a:t>julho</a:t>
            </a:r>
            <a:r>
              <a:rPr lang="en-US" sz="2200" b="0" i="0" dirty="0">
                <a:effectLst/>
              </a:rPr>
              <a:t> de 1990 (Lei de Crimes </a:t>
            </a:r>
            <a:r>
              <a:rPr lang="en-US" sz="2200" b="0" i="0" dirty="0" err="1">
                <a:effectLst/>
              </a:rPr>
              <a:t>Hediondos</a:t>
            </a:r>
            <a:r>
              <a:rPr lang="en-US" sz="2200" b="0" i="0" dirty="0">
                <a:effectLst/>
              </a:rPr>
              <a:t>), e </a:t>
            </a:r>
            <a:r>
              <a:rPr lang="en-US" sz="2200" b="1" i="0" dirty="0">
                <a:effectLst/>
              </a:rPr>
              <a:t>13.431, de 4 de </a:t>
            </a:r>
            <a:r>
              <a:rPr lang="en-US" sz="2200" b="1" i="0" dirty="0" err="1">
                <a:effectLst/>
              </a:rPr>
              <a:t>abril</a:t>
            </a:r>
            <a:r>
              <a:rPr lang="en-US" sz="2200" b="1" i="0" dirty="0">
                <a:effectLst/>
              </a:rPr>
              <a:t> de 2017</a:t>
            </a:r>
            <a:r>
              <a:rPr lang="en-US" sz="2200" b="0" i="0" dirty="0">
                <a:effectLst/>
              </a:rPr>
              <a:t>, que </a:t>
            </a:r>
            <a:r>
              <a:rPr lang="en-US" sz="2200" b="0" i="0" dirty="0" err="1">
                <a:effectLst/>
              </a:rPr>
              <a:t>estabelece</a:t>
            </a:r>
            <a:r>
              <a:rPr lang="en-US" sz="2200" b="0" i="0" dirty="0">
                <a:effectLst/>
              </a:rPr>
              <a:t> o </a:t>
            </a:r>
            <a:r>
              <a:rPr lang="en-US" sz="2200" b="0" i="0" dirty="0" err="1">
                <a:effectLst/>
              </a:rPr>
              <a:t>sistema</a:t>
            </a:r>
            <a:r>
              <a:rPr lang="en-US" sz="2200" b="0" i="0" dirty="0">
                <a:effectLst/>
              </a:rPr>
              <a:t> de </a:t>
            </a:r>
            <a:r>
              <a:rPr lang="en-US" sz="2200" b="0" i="0" dirty="0" err="1">
                <a:effectLst/>
              </a:rPr>
              <a:t>garantia</a:t>
            </a:r>
            <a:r>
              <a:rPr lang="en-US" sz="2200" b="0" i="0" dirty="0">
                <a:effectLst/>
              </a:rPr>
              <a:t> de </a:t>
            </a:r>
            <a:r>
              <a:rPr lang="en-US" sz="2200" b="0" i="0" dirty="0" err="1">
                <a:effectLst/>
              </a:rPr>
              <a:t>direitos</a:t>
            </a:r>
            <a:r>
              <a:rPr lang="en-US" sz="2200" b="0" i="0" dirty="0">
                <a:effectLst/>
              </a:rPr>
              <a:t> da </a:t>
            </a:r>
            <a:r>
              <a:rPr lang="en-US" sz="2200" b="0" i="0" dirty="0" err="1">
                <a:effectLst/>
              </a:rPr>
              <a:t>criança</a:t>
            </a:r>
            <a:r>
              <a:rPr lang="en-US" sz="2200" b="0" i="0" dirty="0">
                <a:effectLst/>
              </a:rPr>
              <a:t> e do </a:t>
            </a:r>
            <a:r>
              <a:rPr lang="en-US" sz="2200" b="0" i="0" dirty="0" err="1">
                <a:effectLst/>
              </a:rPr>
              <a:t>adolescente</a:t>
            </a:r>
            <a:r>
              <a:rPr lang="en-US" sz="2200" b="0" i="0" dirty="0">
                <a:effectLst/>
              </a:rPr>
              <a:t> </a:t>
            </a:r>
            <a:r>
              <a:rPr lang="en-US" sz="2200" b="0" i="0" dirty="0" err="1">
                <a:effectLst/>
              </a:rPr>
              <a:t>vítima</a:t>
            </a:r>
            <a:r>
              <a:rPr lang="en-US" sz="2200" b="0" i="0" dirty="0">
                <a:effectLst/>
              </a:rPr>
              <a:t> </a:t>
            </a:r>
            <a:r>
              <a:rPr lang="en-US" sz="2200" b="0" i="0" dirty="0" err="1">
                <a:effectLst/>
              </a:rPr>
              <a:t>ou</a:t>
            </a:r>
            <a:r>
              <a:rPr lang="en-US" sz="2200" b="0" i="0" dirty="0">
                <a:effectLst/>
              </a:rPr>
              <a:t> </a:t>
            </a:r>
            <a:r>
              <a:rPr lang="en-US" sz="2200" b="0" i="0" dirty="0" err="1">
                <a:effectLst/>
              </a:rPr>
              <a:t>testemunha</a:t>
            </a:r>
            <a:r>
              <a:rPr lang="en-US" sz="2200" b="0" i="0" dirty="0">
                <a:effectLst/>
              </a:rPr>
              <a:t> de </a:t>
            </a:r>
            <a:r>
              <a:rPr lang="en-US" sz="2200" b="0" i="0" dirty="0" err="1">
                <a:effectLst/>
              </a:rPr>
              <a:t>violência</a:t>
            </a:r>
            <a:r>
              <a:rPr lang="en-US" sz="2200" b="0" i="0" dirty="0">
                <a:effectLst/>
              </a:rPr>
              <a:t>. </a:t>
            </a:r>
            <a:endParaRPr lang="en-US" sz="2200" dirty="0"/>
          </a:p>
        </p:txBody>
      </p:sp>
      <p:sp>
        <p:nvSpPr>
          <p:cNvPr id="5" name="Espaço Reservado para Rodapé 4">
            <a:extLst>
              <a:ext uri="{FF2B5EF4-FFF2-40B4-BE49-F238E27FC236}">
                <a16:creationId xmlns:a16="http://schemas.microsoft.com/office/drawing/2014/main" id="{E88E0BFB-6842-4864-87A2-7F963C4496A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p>
        </p:txBody>
      </p:sp>
    </p:spTree>
    <p:extLst>
      <p:ext uri="{BB962C8B-B14F-4D97-AF65-F5344CB8AC3E}">
        <p14:creationId xmlns:p14="http://schemas.microsoft.com/office/powerpoint/2010/main" val="17034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60509E1A-8A17-4B95-B859-840FBBA95FE7}"/>
              </a:ext>
            </a:extLst>
          </p:cNvPr>
          <p:cNvSpPr txBox="1"/>
          <p:nvPr/>
        </p:nvSpPr>
        <p:spPr>
          <a:xfrm>
            <a:off x="233342" y="1715800"/>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500" b="1" kern="1200" dirty="0">
                <a:solidFill>
                  <a:srgbClr val="FFFFFF"/>
                </a:solidFill>
                <a:effectLst/>
                <a:latin typeface="+mj-lt"/>
                <a:ea typeface="+mj-ea"/>
                <a:cs typeface="+mj-cs"/>
              </a:rPr>
              <a:t>CONSELHO TUTELAR</a:t>
            </a:r>
          </a:p>
          <a:p>
            <a:pPr>
              <a:lnSpc>
                <a:spcPct val="90000"/>
              </a:lnSpc>
              <a:spcBef>
                <a:spcPct val="0"/>
              </a:spcBef>
              <a:spcAft>
                <a:spcPts val="600"/>
              </a:spcAft>
            </a:pPr>
            <a:r>
              <a:rPr lang="en-US" sz="3200" kern="1200" dirty="0">
                <a:solidFill>
                  <a:srgbClr val="FFFFFF"/>
                </a:solidFill>
                <a:effectLst/>
                <a:latin typeface="+mj-lt"/>
                <a:ea typeface="+mj-ea"/>
                <a:cs typeface="+mj-cs"/>
              </a:rPr>
              <a:t>Art. 136. </a:t>
            </a:r>
          </a:p>
          <a:p>
            <a:pPr>
              <a:lnSpc>
                <a:spcPct val="90000"/>
              </a:lnSpc>
              <a:spcBef>
                <a:spcPct val="0"/>
              </a:spcBef>
              <a:spcAft>
                <a:spcPts val="600"/>
              </a:spcAft>
            </a:pPr>
            <a:r>
              <a:rPr lang="en-US" sz="3200" kern="1200" dirty="0" err="1">
                <a:solidFill>
                  <a:srgbClr val="FFFFFF"/>
                </a:solidFill>
                <a:latin typeface="+mj-lt"/>
                <a:ea typeface="+mj-ea"/>
                <a:cs typeface="+mj-cs"/>
              </a:rPr>
              <a:t>Incisos</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acrescidos</a:t>
            </a:r>
            <a:r>
              <a:rPr lang="en-US" sz="3200" kern="1200" dirty="0">
                <a:solidFill>
                  <a:srgbClr val="FFFFFF"/>
                </a:solidFill>
                <a:latin typeface="+mj-lt"/>
                <a:ea typeface="+mj-ea"/>
                <a:cs typeface="+mj-cs"/>
              </a:rPr>
              <a:t>:</a:t>
            </a:r>
          </a:p>
          <a:p>
            <a:pPr>
              <a:lnSpc>
                <a:spcPct val="90000"/>
              </a:lnSpc>
              <a:spcBef>
                <a:spcPct val="0"/>
              </a:spcBef>
              <a:spcAft>
                <a:spcPts val="600"/>
              </a:spcAft>
            </a:pPr>
            <a:endParaRPr lang="en-US" sz="3200" kern="1200" dirty="0">
              <a:solidFill>
                <a:srgbClr val="FFFFFF"/>
              </a:solidFill>
              <a:effectLst/>
              <a:latin typeface="+mj-lt"/>
              <a:ea typeface="+mj-ea"/>
              <a:cs typeface="+mj-cs"/>
            </a:endParaRPr>
          </a:p>
          <a:p>
            <a:pPr>
              <a:lnSpc>
                <a:spcPct val="90000"/>
              </a:lnSpc>
              <a:spcBef>
                <a:spcPct val="0"/>
              </a:spcBef>
              <a:spcAft>
                <a:spcPts val="600"/>
              </a:spcAft>
            </a:pPr>
            <a:endParaRPr lang="en-US" sz="4400" kern="1200" dirty="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aixaDeTexto 1">
            <a:extLst>
              <a:ext uri="{FF2B5EF4-FFF2-40B4-BE49-F238E27FC236}">
                <a16:creationId xmlns:a16="http://schemas.microsoft.com/office/drawing/2014/main" id="{7E65B4EA-3AC6-48F0-8C60-6350E57FAA9B}"/>
              </a:ext>
            </a:extLst>
          </p:cNvPr>
          <p:cNvSpPr txBox="1"/>
          <p:nvPr/>
        </p:nvSpPr>
        <p:spPr>
          <a:xfrm>
            <a:off x="4211819" y="591344"/>
            <a:ext cx="7299600" cy="5585619"/>
          </a:xfrm>
          <a:prstGeom prst="rect">
            <a:avLst/>
          </a:prstGeom>
        </p:spPr>
        <p:txBody>
          <a:bodyPr vert="horz" lIns="91440" tIns="45720" rIns="91440" bIns="45720" rtlCol="0" anchor="ctr">
            <a:noAutofit/>
          </a:bodyPr>
          <a:lstStyle/>
          <a:p>
            <a:pPr algn="just">
              <a:spcBef>
                <a:spcPts val="1200"/>
              </a:spcBef>
            </a:pPr>
            <a:r>
              <a:rPr lang="en-US" sz="1300" dirty="0">
                <a:effectLst/>
              </a:rPr>
              <a:t>XIII - </a:t>
            </a:r>
            <a:r>
              <a:rPr lang="en-US" sz="1300" dirty="0" err="1">
                <a:effectLst/>
              </a:rPr>
              <a:t>adotar</a:t>
            </a:r>
            <a:r>
              <a:rPr lang="en-US" sz="1300" dirty="0">
                <a:effectLst/>
              </a:rPr>
              <a:t>, </a:t>
            </a:r>
            <a:r>
              <a:rPr lang="en-US" sz="1300" b="1" dirty="0" err="1">
                <a:effectLst/>
              </a:rPr>
              <a:t>na</a:t>
            </a:r>
            <a:r>
              <a:rPr lang="en-US" sz="1300" b="1" dirty="0">
                <a:effectLst/>
              </a:rPr>
              <a:t> </a:t>
            </a:r>
            <a:r>
              <a:rPr lang="en-US" sz="1300" b="1" dirty="0" err="1">
                <a:effectLst/>
              </a:rPr>
              <a:t>esfera</a:t>
            </a:r>
            <a:r>
              <a:rPr lang="en-US" sz="1300" b="1" dirty="0">
                <a:effectLst/>
              </a:rPr>
              <a:t> de </a:t>
            </a:r>
            <a:r>
              <a:rPr lang="en-US" sz="1300" b="1" dirty="0" err="1">
                <a:effectLst/>
              </a:rPr>
              <a:t>sua</a:t>
            </a:r>
            <a:r>
              <a:rPr lang="en-US" sz="1300" b="1" dirty="0">
                <a:effectLst/>
              </a:rPr>
              <a:t> </a:t>
            </a:r>
            <a:r>
              <a:rPr lang="en-US" sz="1300" b="1" dirty="0" err="1">
                <a:effectLst/>
              </a:rPr>
              <a:t>competência</a:t>
            </a:r>
            <a:r>
              <a:rPr lang="en-US" sz="1300" dirty="0">
                <a:effectLst/>
              </a:rPr>
              <a:t>, </a:t>
            </a:r>
            <a:r>
              <a:rPr lang="en-US" sz="1300" dirty="0" err="1">
                <a:effectLst/>
              </a:rPr>
              <a:t>ações</a:t>
            </a:r>
            <a:r>
              <a:rPr lang="en-US" sz="1300" dirty="0">
                <a:effectLst/>
              </a:rPr>
              <a:t> </a:t>
            </a:r>
            <a:r>
              <a:rPr lang="en-US" sz="1300" dirty="0" err="1">
                <a:effectLst/>
              </a:rPr>
              <a:t>articuladas</a:t>
            </a:r>
            <a:r>
              <a:rPr lang="en-US" sz="1300" dirty="0">
                <a:effectLst/>
              </a:rPr>
              <a:t> e </a:t>
            </a:r>
            <a:r>
              <a:rPr lang="en-US" sz="1300" dirty="0" err="1">
                <a:effectLst/>
              </a:rPr>
              <a:t>efetivas</a:t>
            </a:r>
            <a:r>
              <a:rPr lang="en-US" sz="1300" dirty="0">
                <a:effectLst/>
              </a:rPr>
              <a:t> </a:t>
            </a:r>
            <a:r>
              <a:rPr lang="en-US" sz="1300" dirty="0" err="1">
                <a:effectLst/>
              </a:rPr>
              <a:t>direcionadas</a:t>
            </a:r>
            <a:r>
              <a:rPr lang="en-US" sz="1300" dirty="0">
                <a:effectLst/>
              </a:rPr>
              <a:t> à </a:t>
            </a:r>
            <a:r>
              <a:rPr lang="en-US" sz="1300" dirty="0" err="1">
                <a:effectLst/>
              </a:rPr>
              <a:t>identificação</a:t>
            </a:r>
            <a:r>
              <a:rPr lang="en-US" sz="1300" dirty="0">
                <a:effectLst/>
              </a:rPr>
              <a:t> da </a:t>
            </a:r>
            <a:r>
              <a:rPr lang="en-US" sz="1300" dirty="0" err="1">
                <a:effectLst/>
              </a:rPr>
              <a:t>agressão</a:t>
            </a:r>
            <a:r>
              <a:rPr lang="en-US" sz="1300" dirty="0">
                <a:effectLst/>
              </a:rPr>
              <a:t>, à </a:t>
            </a:r>
            <a:r>
              <a:rPr lang="en-US" sz="1300" dirty="0" err="1">
                <a:effectLst/>
              </a:rPr>
              <a:t>agilidade</a:t>
            </a:r>
            <a:r>
              <a:rPr lang="en-US" sz="1300" dirty="0">
                <a:effectLst/>
              </a:rPr>
              <a:t> no </a:t>
            </a:r>
            <a:r>
              <a:rPr lang="en-US" sz="1300" dirty="0" err="1">
                <a:effectLst/>
              </a:rPr>
              <a:t>atendimento</a:t>
            </a:r>
            <a:r>
              <a:rPr lang="en-US" sz="1300" dirty="0">
                <a:effectLst/>
              </a:rPr>
              <a:t> da </a:t>
            </a:r>
            <a:r>
              <a:rPr lang="en-US" sz="1300" dirty="0" err="1">
                <a:effectLst/>
              </a:rPr>
              <a:t>criança</a:t>
            </a:r>
            <a:r>
              <a:rPr lang="en-US" sz="1300" dirty="0">
                <a:effectLst/>
              </a:rPr>
              <a:t> e do </a:t>
            </a:r>
            <a:r>
              <a:rPr lang="en-US" sz="1300" dirty="0" err="1">
                <a:effectLst/>
              </a:rPr>
              <a:t>adolescente</a:t>
            </a:r>
            <a:r>
              <a:rPr lang="en-US" sz="1300" dirty="0">
                <a:effectLst/>
              </a:rPr>
              <a:t> </a:t>
            </a:r>
            <a:r>
              <a:rPr lang="en-US" sz="1300" dirty="0" err="1">
                <a:effectLst/>
              </a:rPr>
              <a:t>vítima</a:t>
            </a:r>
            <a:r>
              <a:rPr lang="en-US" sz="1300" dirty="0">
                <a:effectLst/>
              </a:rPr>
              <a:t> de </a:t>
            </a:r>
            <a:r>
              <a:rPr lang="en-US" sz="1300" dirty="0" err="1">
                <a:effectLst/>
              </a:rPr>
              <a:t>violência</a:t>
            </a:r>
            <a:r>
              <a:rPr lang="en-US" sz="1300" dirty="0">
                <a:effectLst/>
              </a:rPr>
              <a:t> </a:t>
            </a:r>
            <a:r>
              <a:rPr lang="en-US" sz="1300" dirty="0" err="1">
                <a:effectLst/>
              </a:rPr>
              <a:t>doméstica</a:t>
            </a:r>
            <a:r>
              <a:rPr lang="en-US" sz="1300" dirty="0">
                <a:effectLst/>
              </a:rPr>
              <a:t> e familiar e à </a:t>
            </a:r>
            <a:r>
              <a:rPr lang="en-US" sz="1300" dirty="0" err="1">
                <a:effectLst/>
              </a:rPr>
              <a:t>responsabilização</a:t>
            </a:r>
            <a:r>
              <a:rPr lang="en-US" sz="1300" dirty="0">
                <a:effectLst/>
              </a:rPr>
              <a:t> do </a:t>
            </a:r>
            <a:r>
              <a:rPr lang="en-US" sz="1300" dirty="0" err="1">
                <a:effectLst/>
              </a:rPr>
              <a:t>agressor</a:t>
            </a:r>
            <a:r>
              <a:rPr lang="en-US" sz="1300" dirty="0">
                <a:effectLst/>
              </a:rPr>
              <a:t>;</a:t>
            </a:r>
          </a:p>
          <a:p>
            <a:pPr algn="just">
              <a:spcBef>
                <a:spcPts val="1200"/>
              </a:spcBef>
            </a:pPr>
            <a:r>
              <a:rPr lang="en-US" sz="1300" dirty="0">
                <a:effectLst/>
              </a:rPr>
              <a:t>XIV - </a:t>
            </a:r>
            <a:r>
              <a:rPr lang="en-US" sz="1300" dirty="0" err="1">
                <a:effectLst/>
              </a:rPr>
              <a:t>atender</a:t>
            </a:r>
            <a:r>
              <a:rPr lang="en-US" sz="1300" dirty="0">
                <a:effectLst/>
              </a:rPr>
              <a:t> à </a:t>
            </a:r>
            <a:r>
              <a:rPr lang="en-US" sz="1300" dirty="0" err="1">
                <a:effectLst/>
              </a:rPr>
              <a:t>criança</a:t>
            </a:r>
            <a:r>
              <a:rPr lang="en-US" sz="1300" dirty="0">
                <a:effectLst/>
              </a:rPr>
              <a:t> e </a:t>
            </a:r>
            <a:r>
              <a:rPr lang="en-US" sz="1300" dirty="0" err="1">
                <a:effectLst/>
              </a:rPr>
              <a:t>ao</a:t>
            </a:r>
            <a:r>
              <a:rPr lang="en-US" sz="1300" dirty="0">
                <a:effectLst/>
              </a:rPr>
              <a:t> </a:t>
            </a:r>
            <a:r>
              <a:rPr lang="en-US" sz="1300" dirty="0" err="1">
                <a:effectLst/>
              </a:rPr>
              <a:t>adolescente</a:t>
            </a:r>
            <a:r>
              <a:rPr lang="en-US" sz="1300" dirty="0">
                <a:effectLst/>
              </a:rPr>
              <a:t> </a:t>
            </a:r>
            <a:r>
              <a:rPr lang="en-US" sz="1300" dirty="0" err="1">
                <a:effectLst/>
              </a:rPr>
              <a:t>vítima</a:t>
            </a:r>
            <a:r>
              <a:rPr lang="en-US" sz="1300" dirty="0">
                <a:effectLst/>
              </a:rPr>
              <a:t> </a:t>
            </a:r>
            <a:r>
              <a:rPr lang="en-US" sz="1300" dirty="0" err="1">
                <a:effectLst/>
              </a:rPr>
              <a:t>ou</a:t>
            </a:r>
            <a:r>
              <a:rPr lang="en-US" sz="1300" dirty="0">
                <a:effectLst/>
              </a:rPr>
              <a:t> </a:t>
            </a:r>
            <a:r>
              <a:rPr lang="en-US" sz="1300" dirty="0" err="1">
                <a:effectLst/>
              </a:rPr>
              <a:t>testemunha</a:t>
            </a:r>
            <a:r>
              <a:rPr lang="en-US" sz="1300" dirty="0">
                <a:effectLst/>
              </a:rPr>
              <a:t> de </a:t>
            </a:r>
            <a:r>
              <a:rPr lang="en-US" sz="1300" dirty="0" err="1">
                <a:effectLst/>
              </a:rPr>
              <a:t>violência</a:t>
            </a:r>
            <a:r>
              <a:rPr lang="en-US" sz="1300" dirty="0">
                <a:effectLst/>
              </a:rPr>
              <a:t> </a:t>
            </a:r>
            <a:r>
              <a:rPr lang="en-US" sz="1300" dirty="0" err="1">
                <a:effectLst/>
              </a:rPr>
              <a:t>doméstica</a:t>
            </a:r>
            <a:r>
              <a:rPr lang="en-US" sz="1300" dirty="0">
                <a:effectLst/>
              </a:rPr>
              <a:t> e familiar, </a:t>
            </a:r>
            <a:r>
              <a:rPr lang="en-US" sz="1300" dirty="0" err="1">
                <a:effectLst/>
              </a:rPr>
              <a:t>ou</a:t>
            </a:r>
            <a:r>
              <a:rPr lang="en-US" sz="1300" dirty="0">
                <a:effectLst/>
              </a:rPr>
              <a:t> </a:t>
            </a:r>
            <a:r>
              <a:rPr lang="en-US" sz="1300" dirty="0" err="1">
                <a:effectLst/>
              </a:rPr>
              <a:t>submetido</a:t>
            </a:r>
            <a:r>
              <a:rPr lang="en-US" sz="1300" dirty="0">
                <a:effectLst/>
              </a:rPr>
              <a:t> a </a:t>
            </a:r>
            <a:r>
              <a:rPr lang="en-US" sz="1300" dirty="0" err="1">
                <a:effectLst/>
              </a:rPr>
              <a:t>tratamento</a:t>
            </a:r>
            <a:r>
              <a:rPr lang="en-US" sz="1300" dirty="0">
                <a:effectLst/>
              </a:rPr>
              <a:t> cruel </a:t>
            </a:r>
            <a:r>
              <a:rPr lang="en-US" sz="1300" dirty="0" err="1">
                <a:effectLst/>
              </a:rPr>
              <a:t>ou</a:t>
            </a:r>
            <a:r>
              <a:rPr lang="en-US" sz="1300" dirty="0">
                <a:effectLst/>
              </a:rPr>
              <a:t> </a:t>
            </a:r>
            <a:r>
              <a:rPr lang="en-US" sz="1300" dirty="0" err="1">
                <a:effectLst/>
              </a:rPr>
              <a:t>degradante</a:t>
            </a:r>
            <a:r>
              <a:rPr lang="en-US" sz="1300" dirty="0">
                <a:effectLst/>
              </a:rPr>
              <a:t> </a:t>
            </a:r>
            <a:r>
              <a:rPr lang="en-US" sz="1300" dirty="0" err="1">
                <a:effectLst/>
              </a:rPr>
              <a:t>ou</a:t>
            </a:r>
            <a:r>
              <a:rPr lang="en-US" sz="1300" dirty="0">
                <a:effectLst/>
              </a:rPr>
              <a:t> a </a:t>
            </a:r>
            <a:r>
              <a:rPr lang="en-US" sz="1300" dirty="0" err="1">
                <a:effectLst/>
              </a:rPr>
              <a:t>formas</a:t>
            </a:r>
            <a:r>
              <a:rPr lang="en-US" sz="1300" dirty="0">
                <a:effectLst/>
              </a:rPr>
              <a:t> </a:t>
            </a:r>
            <a:r>
              <a:rPr lang="en-US" sz="1300" dirty="0" err="1">
                <a:effectLst/>
              </a:rPr>
              <a:t>violentas</a:t>
            </a:r>
            <a:r>
              <a:rPr lang="en-US" sz="1300" dirty="0">
                <a:effectLst/>
              </a:rPr>
              <a:t> de </a:t>
            </a:r>
            <a:r>
              <a:rPr lang="en-US" sz="1300" dirty="0" err="1">
                <a:effectLst/>
              </a:rPr>
              <a:t>educação</a:t>
            </a:r>
            <a:r>
              <a:rPr lang="en-US" sz="1300" dirty="0">
                <a:effectLst/>
              </a:rPr>
              <a:t>, </a:t>
            </a:r>
            <a:r>
              <a:rPr lang="en-US" sz="1300" dirty="0" err="1">
                <a:effectLst/>
              </a:rPr>
              <a:t>correção</a:t>
            </a:r>
            <a:r>
              <a:rPr lang="en-US" sz="1300" dirty="0">
                <a:effectLst/>
              </a:rPr>
              <a:t> </a:t>
            </a:r>
            <a:r>
              <a:rPr lang="en-US" sz="1300" dirty="0" err="1">
                <a:effectLst/>
              </a:rPr>
              <a:t>ou</a:t>
            </a:r>
            <a:r>
              <a:rPr lang="en-US" sz="1300" dirty="0">
                <a:effectLst/>
              </a:rPr>
              <a:t> </a:t>
            </a:r>
            <a:r>
              <a:rPr lang="en-US" sz="1300" dirty="0" err="1">
                <a:effectLst/>
              </a:rPr>
              <a:t>disciplina</a:t>
            </a:r>
            <a:r>
              <a:rPr lang="en-US" sz="1300" dirty="0">
                <a:effectLst/>
              </a:rPr>
              <a:t>, a </a:t>
            </a:r>
            <a:r>
              <a:rPr lang="en-US" sz="1300" dirty="0" err="1">
                <a:effectLst/>
              </a:rPr>
              <a:t>seus</a:t>
            </a:r>
            <a:r>
              <a:rPr lang="en-US" sz="1300" dirty="0">
                <a:effectLst/>
              </a:rPr>
              <a:t> </a:t>
            </a:r>
            <a:r>
              <a:rPr lang="en-US" sz="1300" dirty="0" err="1">
                <a:effectLst/>
              </a:rPr>
              <a:t>familiares</a:t>
            </a:r>
            <a:r>
              <a:rPr lang="en-US" sz="1300" dirty="0">
                <a:effectLst/>
              </a:rPr>
              <a:t> e a </a:t>
            </a:r>
            <a:r>
              <a:rPr lang="en-US" sz="1300" dirty="0" err="1">
                <a:effectLst/>
              </a:rPr>
              <a:t>testemunhas</a:t>
            </a:r>
            <a:r>
              <a:rPr lang="en-US" sz="1300" dirty="0">
                <a:effectLst/>
              </a:rPr>
              <a:t>, de forma a prover </a:t>
            </a:r>
            <a:r>
              <a:rPr lang="en-US" sz="1300" b="1" dirty="0" err="1">
                <a:effectLst/>
              </a:rPr>
              <a:t>orientação</a:t>
            </a:r>
            <a:r>
              <a:rPr lang="en-US" sz="1300" b="1" dirty="0">
                <a:effectLst/>
              </a:rPr>
              <a:t> e </a:t>
            </a:r>
            <a:r>
              <a:rPr lang="en-US" sz="1300" b="1" dirty="0" err="1">
                <a:effectLst/>
              </a:rPr>
              <a:t>aconselhamento</a:t>
            </a:r>
            <a:r>
              <a:rPr lang="en-US" sz="1300" b="1" dirty="0">
                <a:effectLst/>
              </a:rPr>
              <a:t> </a:t>
            </a:r>
            <a:r>
              <a:rPr lang="en-US" sz="1300" dirty="0" err="1">
                <a:effectLst/>
              </a:rPr>
              <a:t>acerca</a:t>
            </a:r>
            <a:r>
              <a:rPr lang="en-US" sz="1300" dirty="0">
                <a:effectLst/>
              </a:rPr>
              <a:t> de </a:t>
            </a:r>
            <a:r>
              <a:rPr lang="en-US" sz="1300" dirty="0" err="1">
                <a:effectLst/>
              </a:rPr>
              <a:t>seus</a:t>
            </a:r>
            <a:r>
              <a:rPr lang="en-US" sz="1300" dirty="0">
                <a:effectLst/>
              </a:rPr>
              <a:t> </a:t>
            </a:r>
            <a:r>
              <a:rPr lang="en-US" sz="1300" dirty="0" err="1">
                <a:effectLst/>
              </a:rPr>
              <a:t>direitos</a:t>
            </a:r>
            <a:r>
              <a:rPr lang="en-US" sz="1300" dirty="0">
                <a:effectLst/>
              </a:rPr>
              <a:t> e dos </a:t>
            </a:r>
            <a:r>
              <a:rPr lang="en-US" sz="1300" dirty="0" err="1">
                <a:effectLst/>
              </a:rPr>
              <a:t>encaminhamentos</a:t>
            </a:r>
            <a:r>
              <a:rPr lang="en-US" sz="1300" dirty="0">
                <a:effectLst/>
              </a:rPr>
              <a:t> </a:t>
            </a:r>
            <a:r>
              <a:rPr lang="en-US" sz="1300" dirty="0" err="1">
                <a:effectLst/>
              </a:rPr>
              <a:t>necessários</a:t>
            </a:r>
            <a:r>
              <a:rPr lang="en-US" sz="1300" dirty="0">
                <a:effectLst/>
              </a:rPr>
              <a:t>;</a:t>
            </a:r>
          </a:p>
          <a:p>
            <a:pPr algn="just">
              <a:spcBef>
                <a:spcPts val="1200"/>
              </a:spcBef>
            </a:pPr>
            <a:r>
              <a:rPr lang="en-US" sz="1300" dirty="0">
                <a:effectLst/>
              </a:rPr>
              <a:t>XV - </a:t>
            </a:r>
            <a:r>
              <a:rPr lang="en-US" sz="1300" dirty="0" err="1">
                <a:effectLst/>
              </a:rPr>
              <a:t>representar</a:t>
            </a:r>
            <a:r>
              <a:rPr lang="en-US" sz="1300" dirty="0">
                <a:effectLst/>
              </a:rPr>
              <a:t> à </a:t>
            </a:r>
            <a:r>
              <a:rPr lang="en-US" sz="1300" dirty="0" err="1">
                <a:effectLst/>
              </a:rPr>
              <a:t>autoridade</a:t>
            </a:r>
            <a:r>
              <a:rPr lang="en-US" sz="1300" dirty="0">
                <a:effectLst/>
              </a:rPr>
              <a:t> judicial </a:t>
            </a:r>
            <a:r>
              <a:rPr lang="en-US" sz="1300" dirty="0" err="1">
                <a:effectLst/>
              </a:rPr>
              <a:t>ou</a:t>
            </a:r>
            <a:r>
              <a:rPr lang="en-US" sz="1300" dirty="0">
                <a:effectLst/>
              </a:rPr>
              <a:t> </a:t>
            </a:r>
            <a:r>
              <a:rPr lang="en-US" sz="1300" dirty="0" err="1">
                <a:effectLst/>
              </a:rPr>
              <a:t>policial</a:t>
            </a:r>
            <a:r>
              <a:rPr lang="en-US" sz="1300" dirty="0">
                <a:effectLst/>
              </a:rPr>
              <a:t> para </a:t>
            </a:r>
            <a:r>
              <a:rPr lang="en-US" sz="1300" b="1" dirty="0" err="1">
                <a:effectLst/>
              </a:rPr>
              <a:t>requerer</a:t>
            </a:r>
            <a:r>
              <a:rPr lang="en-US" sz="1300" b="1" dirty="0">
                <a:effectLst/>
              </a:rPr>
              <a:t> o </a:t>
            </a:r>
            <a:r>
              <a:rPr lang="en-US" sz="1300" b="1" dirty="0" err="1">
                <a:effectLst/>
              </a:rPr>
              <a:t>afastamento</a:t>
            </a:r>
            <a:r>
              <a:rPr lang="en-US" sz="1300" b="1" dirty="0">
                <a:effectLst/>
              </a:rPr>
              <a:t> do </a:t>
            </a:r>
            <a:r>
              <a:rPr lang="en-US" sz="1300" b="1" dirty="0" err="1">
                <a:effectLst/>
              </a:rPr>
              <a:t>agressor</a:t>
            </a:r>
            <a:r>
              <a:rPr lang="en-US" sz="1300" b="1" dirty="0">
                <a:effectLst/>
              </a:rPr>
              <a:t> do lar</a:t>
            </a:r>
            <a:r>
              <a:rPr lang="en-US" sz="1300" dirty="0">
                <a:effectLst/>
              </a:rPr>
              <a:t>, do </a:t>
            </a:r>
            <a:r>
              <a:rPr lang="en-US" sz="1300" dirty="0" err="1">
                <a:effectLst/>
              </a:rPr>
              <a:t>domicílio</a:t>
            </a:r>
            <a:r>
              <a:rPr lang="en-US" sz="1300" dirty="0">
                <a:effectLst/>
              </a:rPr>
              <a:t> </a:t>
            </a:r>
            <a:r>
              <a:rPr lang="en-US" sz="1300" dirty="0" err="1">
                <a:effectLst/>
              </a:rPr>
              <a:t>ou</a:t>
            </a:r>
            <a:r>
              <a:rPr lang="en-US" sz="1300" dirty="0">
                <a:effectLst/>
              </a:rPr>
              <a:t> do local de </a:t>
            </a:r>
            <a:r>
              <a:rPr lang="en-US" sz="1300" dirty="0" err="1">
                <a:effectLst/>
              </a:rPr>
              <a:t>convivência</a:t>
            </a:r>
            <a:r>
              <a:rPr lang="en-US" sz="1300" dirty="0">
                <a:effectLst/>
              </a:rPr>
              <a:t> com a </a:t>
            </a:r>
            <a:r>
              <a:rPr lang="en-US" sz="1300" dirty="0" err="1">
                <a:effectLst/>
              </a:rPr>
              <a:t>vítima</a:t>
            </a:r>
            <a:r>
              <a:rPr lang="en-US" sz="1300" dirty="0">
                <a:effectLst/>
              </a:rPr>
              <a:t> </a:t>
            </a:r>
            <a:r>
              <a:rPr lang="en-US" sz="1300" dirty="0" err="1">
                <a:effectLst/>
              </a:rPr>
              <a:t>nos</a:t>
            </a:r>
            <a:r>
              <a:rPr lang="en-US" sz="1300" dirty="0">
                <a:effectLst/>
              </a:rPr>
              <a:t> </a:t>
            </a:r>
            <a:r>
              <a:rPr lang="en-US" sz="1300" dirty="0" err="1">
                <a:effectLst/>
              </a:rPr>
              <a:t>casos</a:t>
            </a:r>
            <a:r>
              <a:rPr lang="en-US" sz="1300" dirty="0">
                <a:effectLst/>
              </a:rPr>
              <a:t> de </a:t>
            </a:r>
            <a:r>
              <a:rPr lang="en-US" sz="1300" dirty="0" err="1">
                <a:effectLst/>
              </a:rPr>
              <a:t>violência</a:t>
            </a:r>
            <a:r>
              <a:rPr lang="en-US" sz="1300" dirty="0">
                <a:effectLst/>
              </a:rPr>
              <a:t> </a:t>
            </a:r>
            <a:r>
              <a:rPr lang="en-US" sz="1300" dirty="0" err="1">
                <a:effectLst/>
              </a:rPr>
              <a:t>doméstica</a:t>
            </a:r>
            <a:r>
              <a:rPr lang="en-US" sz="1300" dirty="0">
                <a:effectLst/>
              </a:rPr>
              <a:t> e familiar contra a </a:t>
            </a:r>
            <a:r>
              <a:rPr lang="en-US" sz="1300" dirty="0" err="1">
                <a:effectLst/>
              </a:rPr>
              <a:t>criança</a:t>
            </a:r>
            <a:r>
              <a:rPr lang="en-US" sz="1300" dirty="0">
                <a:effectLst/>
              </a:rPr>
              <a:t> e o </a:t>
            </a:r>
            <a:r>
              <a:rPr lang="en-US" sz="1300" dirty="0" err="1">
                <a:effectLst/>
              </a:rPr>
              <a:t>adolescente</a:t>
            </a:r>
            <a:r>
              <a:rPr lang="en-US" sz="1300" dirty="0">
                <a:effectLst/>
              </a:rPr>
              <a:t>;</a:t>
            </a:r>
          </a:p>
          <a:p>
            <a:pPr algn="just">
              <a:spcBef>
                <a:spcPts val="1200"/>
              </a:spcBef>
            </a:pPr>
            <a:r>
              <a:rPr lang="en-US" sz="1300" dirty="0">
                <a:effectLst/>
              </a:rPr>
              <a:t>XVI - </a:t>
            </a:r>
            <a:r>
              <a:rPr lang="en-US" sz="1300" dirty="0" err="1">
                <a:effectLst/>
              </a:rPr>
              <a:t>representar</a:t>
            </a:r>
            <a:r>
              <a:rPr lang="en-US" sz="1300" dirty="0">
                <a:effectLst/>
              </a:rPr>
              <a:t> à </a:t>
            </a:r>
            <a:r>
              <a:rPr lang="en-US" sz="1300" dirty="0" err="1">
                <a:effectLst/>
              </a:rPr>
              <a:t>autoridade</a:t>
            </a:r>
            <a:r>
              <a:rPr lang="en-US" sz="1300" dirty="0">
                <a:effectLst/>
              </a:rPr>
              <a:t> judicial para </a:t>
            </a:r>
            <a:r>
              <a:rPr lang="en-US" sz="1300" b="1" dirty="0" err="1">
                <a:effectLst/>
              </a:rPr>
              <a:t>requerer</a:t>
            </a:r>
            <a:r>
              <a:rPr lang="en-US" sz="1300" b="1" dirty="0">
                <a:effectLst/>
              </a:rPr>
              <a:t> a </a:t>
            </a:r>
            <a:r>
              <a:rPr lang="en-US" sz="1300" b="1" dirty="0" err="1">
                <a:effectLst/>
              </a:rPr>
              <a:t>concessão</a:t>
            </a:r>
            <a:r>
              <a:rPr lang="en-US" sz="1300" b="1" dirty="0">
                <a:effectLst/>
              </a:rPr>
              <a:t> de </a:t>
            </a:r>
            <a:r>
              <a:rPr lang="en-US" sz="1300" b="1" dirty="0" err="1">
                <a:effectLst/>
              </a:rPr>
              <a:t>medida</a:t>
            </a:r>
            <a:r>
              <a:rPr lang="en-US" sz="1300" b="1" dirty="0">
                <a:effectLst/>
              </a:rPr>
              <a:t> </a:t>
            </a:r>
            <a:r>
              <a:rPr lang="en-US" sz="1300" b="1" dirty="0" err="1">
                <a:effectLst/>
              </a:rPr>
              <a:t>protetiva</a:t>
            </a:r>
            <a:r>
              <a:rPr lang="en-US" sz="1300" b="1" dirty="0">
                <a:effectLst/>
              </a:rPr>
              <a:t> de </a:t>
            </a:r>
            <a:r>
              <a:rPr lang="en-US" sz="1300" b="1" dirty="0" err="1">
                <a:effectLst/>
              </a:rPr>
              <a:t>urgência</a:t>
            </a:r>
            <a:r>
              <a:rPr lang="en-US" sz="1300" b="1" dirty="0">
                <a:effectLst/>
              </a:rPr>
              <a:t> </a:t>
            </a:r>
            <a:r>
              <a:rPr lang="en-US" sz="1300" dirty="0">
                <a:effectLst/>
              </a:rPr>
              <a:t>à </a:t>
            </a:r>
            <a:r>
              <a:rPr lang="en-US" sz="1300" dirty="0" err="1">
                <a:effectLst/>
              </a:rPr>
              <a:t>criança</a:t>
            </a:r>
            <a:r>
              <a:rPr lang="en-US" sz="1300" dirty="0">
                <a:effectLst/>
              </a:rPr>
              <a:t> </a:t>
            </a:r>
            <a:r>
              <a:rPr lang="en-US" sz="1300" dirty="0" err="1">
                <a:effectLst/>
              </a:rPr>
              <a:t>ou</a:t>
            </a:r>
            <a:r>
              <a:rPr lang="en-US" sz="1300" dirty="0">
                <a:effectLst/>
              </a:rPr>
              <a:t> </a:t>
            </a:r>
            <a:r>
              <a:rPr lang="en-US" sz="1300" dirty="0" err="1">
                <a:effectLst/>
              </a:rPr>
              <a:t>ao</a:t>
            </a:r>
            <a:r>
              <a:rPr lang="en-US" sz="1300" dirty="0">
                <a:effectLst/>
              </a:rPr>
              <a:t> </a:t>
            </a:r>
            <a:r>
              <a:rPr lang="en-US" sz="1300" dirty="0" err="1">
                <a:effectLst/>
              </a:rPr>
              <a:t>adolescente</a:t>
            </a:r>
            <a:r>
              <a:rPr lang="en-US" sz="1300" dirty="0">
                <a:effectLst/>
              </a:rPr>
              <a:t> </a:t>
            </a:r>
            <a:r>
              <a:rPr lang="en-US" sz="1300" dirty="0" err="1">
                <a:effectLst/>
              </a:rPr>
              <a:t>vítima</a:t>
            </a:r>
            <a:r>
              <a:rPr lang="en-US" sz="1300" dirty="0">
                <a:effectLst/>
              </a:rPr>
              <a:t> </a:t>
            </a:r>
            <a:r>
              <a:rPr lang="en-US" sz="1300" dirty="0" err="1">
                <a:effectLst/>
              </a:rPr>
              <a:t>ou</a:t>
            </a:r>
            <a:r>
              <a:rPr lang="en-US" sz="1300" dirty="0">
                <a:effectLst/>
              </a:rPr>
              <a:t> </a:t>
            </a:r>
            <a:r>
              <a:rPr lang="en-US" sz="1300" dirty="0" err="1">
                <a:effectLst/>
              </a:rPr>
              <a:t>testemunha</a:t>
            </a:r>
            <a:r>
              <a:rPr lang="en-US" sz="1300" dirty="0">
                <a:effectLst/>
              </a:rPr>
              <a:t> de </a:t>
            </a:r>
            <a:r>
              <a:rPr lang="en-US" sz="1300" dirty="0" err="1">
                <a:effectLst/>
              </a:rPr>
              <a:t>violência</a:t>
            </a:r>
            <a:r>
              <a:rPr lang="en-US" sz="1300" dirty="0">
                <a:effectLst/>
              </a:rPr>
              <a:t> </a:t>
            </a:r>
            <a:r>
              <a:rPr lang="en-US" sz="1300" dirty="0" err="1">
                <a:effectLst/>
              </a:rPr>
              <a:t>doméstica</a:t>
            </a:r>
            <a:r>
              <a:rPr lang="en-US" sz="1300" dirty="0">
                <a:effectLst/>
              </a:rPr>
              <a:t> e familiar, </a:t>
            </a:r>
            <a:r>
              <a:rPr lang="en-US" sz="1300" dirty="0" err="1">
                <a:effectLst/>
              </a:rPr>
              <a:t>bem</a:t>
            </a:r>
            <a:r>
              <a:rPr lang="en-US" sz="1300" dirty="0">
                <a:effectLst/>
              </a:rPr>
              <a:t> </a:t>
            </a:r>
            <a:r>
              <a:rPr lang="en-US" sz="1300" dirty="0" err="1">
                <a:effectLst/>
              </a:rPr>
              <a:t>como</a:t>
            </a:r>
            <a:r>
              <a:rPr lang="en-US" sz="1300" dirty="0">
                <a:effectLst/>
              </a:rPr>
              <a:t> a </a:t>
            </a:r>
            <a:r>
              <a:rPr lang="en-US" sz="1300" dirty="0" err="1">
                <a:effectLst/>
              </a:rPr>
              <a:t>revisão</a:t>
            </a:r>
            <a:r>
              <a:rPr lang="en-US" sz="1300" dirty="0">
                <a:effectLst/>
              </a:rPr>
              <a:t> </a:t>
            </a:r>
            <a:r>
              <a:rPr lang="en-US" sz="1300" dirty="0" err="1">
                <a:effectLst/>
              </a:rPr>
              <a:t>daquelas</a:t>
            </a:r>
            <a:r>
              <a:rPr lang="en-US" sz="1300" dirty="0">
                <a:effectLst/>
              </a:rPr>
              <a:t> </a:t>
            </a:r>
            <a:r>
              <a:rPr lang="en-US" sz="1300" dirty="0" err="1">
                <a:effectLst/>
              </a:rPr>
              <a:t>já</a:t>
            </a:r>
            <a:r>
              <a:rPr lang="en-US" sz="1300" dirty="0">
                <a:effectLst/>
              </a:rPr>
              <a:t> </a:t>
            </a:r>
            <a:r>
              <a:rPr lang="en-US" sz="1300" dirty="0" err="1">
                <a:effectLst/>
              </a:rPr>
              <a:t>concedidas</a:t>
            </a:r>
            <a:r>
              <a:rPr lang="en-US" sz="1300" dirty="0">
                <a:effectLst/>
              </a:rPr>
              <a:t>;</a:t>
            </a:r>
          </a:p>
          <a:p>
            <a:pPr algn="just">
              <a:spcBef>
                <a:spcPts val="1200"/>
              </a:spcBef>
            </a:pPr>
            <a:r>
              <a:rPr lang="en-US" sz="1300" dirty="0">
                <a:effectLst/>
              </a:rPr>
              <a:t>XVII - </a:t>
            </a:r>
            <a:r>
              <a:rPr lang="en-US" sz="1300" dirty="0" err="1">
                <a:effectLst/>
              </a:rPr>
              <a:t>representar</a:t>
            </a:r>
            <a:r>
              <a:rPr lang="en-US" sz="1300" dirty="0">
                <a:effectLst/>
              </a:rPr>
              <a:t> </a:t>
            </a:r>
            <a:r>
              <a:rPr lang="en-US" sz="1300" dirty="0" err="1">
                <a:effectLst/>
              </a:rPr>
              <a:t>ao</a:t>
            </a:r>
            <a:r>
              <a:rPr lang="en-US" sz="1300" dirty="0">
                <a:effectLst/>
              </a:rPr>
              <a:t> </a:t>
            </a:r>
            <a:r>
              <a:rPr lang="en-US" sz="1300" dirty="0" err="1">
                <a:effectLst/>
              </a:rPr>
              <a:t>Ministério</a:t>
            </a:r>
            <a:r>
              <a:rPr lang="en-US" sz="1300" dirty="0">
                <a:effectLst/>
              </a:rPr>
              <a:t> </a:t>
            </a:r>
            <a:r>
              <a:rPr lang="en-US" sz="1300" dirty="0" err="1">
                <a:effectLst/>
              </a:rPr>
              <a:t>Público</a:t>
            </a:r>
            <a:r>
              <a:rPr lang="en-US" sz="1300" dirty="0">
                <a:effectLst/>
              </a:rPr>
              <a:t> para </a:t>
            </a:r>
            <a:r>
              <a:rPr lang="en-US" sz="1300" b="1" dirty="0" err="1">
                <a:effectLst/>
              </a:rPr>
              <a:t>requerer</a:t>
            </a:r>
            <a:r>
              <a:rPr lang="en-US" sz="1300" b="1" dirty="0">
                <a:effectLst/>
              </a:rPr>
              <a:t> a </a:t>
            </a:r>
            <a:r>
              <a:rPr lang="en-US" sz="1300" b="1" dirty="0" err="1">
                <a:effectLst/>
              </a:rPr>
              <a:t>propositura</a:t>
            </a:r>
            <a:r>
              <a:rPr lang="en-US" sz="1300" b="1" dirty="0">
                <a:effectLst/>
              </a:rPr>
              <a:t> de </a:t>
            </a:r>
            <a:r>
              <a:rPr lang="en-US" sz="1300" b="1" dirty="0" err="1">
                <a:effectLst/>
              </a:rPr>
              <a:t>ação</a:t>
            </a:r>
            <a:r>
              <a:rPr lang="en-US" sz="1300" b="1" dirty="0">
                <a:effectLst/>
              </a:rPr>
              <a:t> </a:t>
            </a:r>
            <a:r>
              <a:rPr lang="en-US" sz="1300" b="1" dirty="0" err="1">
                <a:effectLst/>
              </a:rPr>
              <a:t>cautelar</a:t>
            </a:r>
            <a:r>
              <a:rPr lang="en-US" sz="1300" b="1" dirty="0">
                <a:effectLst/>
              </a:rPr>
              <a:t> de </a:t>
            </a:r>
            <a:r>
              <a:rPr lang="en-US" sz="1300" b="1" dirty="0" err="1">
                <a:effectLst/>
              </a:rPr>
              <a:t>antecipação</a:t>
            </a:r>
            <a:r>
              <a:rPr lang="en-US" sz="1300" b="1" dirty="0">
                <a:effectLst/>
              </a:rPr>
              <a:t> de </a:t>
            </a:r>
            <a:r>
              <a:rPr lang="en-US" sz="1300" b="1" dirty="0" err="1">
                <a:effectLst/>
              </a:rPr>
              <a:t>produção</a:t>
            </a:r>
            <a:r>
              <a:rPr lang="en-US" sz="1300" b="1" dirty="0">
                <a:effectLst/>
              </a:rPr>
              <a:t> de </a:t>
            </a:r>
            <a:r>
              <a:rPr lang="en-US" sz="1300" b="1" dirty="0" err="1">
                <a:effectLst/>
              </a:rPr>
              <a:t>prova</a:t>
            </a:r>
            <a:r>
              <a:rPr lang="en-US" sz="1300" b="1" dirty="0">
                <a:effectLst/>
              </a:rPr>
              <a:t> </a:t>
            </a:r>
            <a:r>
              <a:rPr lang="en-US" sz="1300" dirty="0" err="1">
                <a:effectLst/>
              </a:rPr>
              <a:t>nas</a:t>
            </a:r>
            <a:r>
              <a:rPr lang="en-US" sz="1300" dirty="0">
                <a:effectLst/>
              </a:rPr>
              <a:t> </a:t>
            </a:r>
            <a:r>
              <a:rPr lang="en-US" sz="1300" dirty="0" err="1">
                <a:effectLst/>
              </a:rPr>
              <a:t>causas</a:t>
            </a:r>
            <a:r>
              <a:rPr lang="en-US" sz="1300" dirty="0">
                <a:effectLst/>
              </a:rPr>
              <a:t> que </a:t>
            </a:r>
            <a:r>
              <a:rPr lang="en-US" sz="1300" dirty="0" err="1">
                <a:effectLst/>
              </a:rPr>
              <a:t>envolvam</a:t>
            </a:r>
            <a:r>
              <a:rPr lang="en-US" sz="1300" dirty="0">
                <a:effectLst/>
              </a:rPr>
              <a:t> </a:t>
            </a:r>
            <a:r>
              <a:rPr lang="en-US" sz="1300" dirty="0" err="1">
                <a:effectLst/>
              </a:rPr>
              <a:t>violência</a:t>
            </a:r>
            <a:r>
              <a:rPr lang="en-US" sz="1300" dirty="0">
                <a:effectLst/>
              </a:rPr>
              <a:t> contra a </a:t>
            </a:r>
            <a:r>
              <a:rPr lang="en-US" sz="1300" dirty="0" err="1">
                <a:effectLst/>
              </a:rPr>
              <a:t>criança</a:t>
            </a:r>
            <a:r>
              <a:rPr lang="en-US" sz="1300" dirty="0">
                <a:effectLst/>
              </a:rPr>
              <a:t> e o </a:t>
            </a:r>
            <a:r>
              <a:rPr lang="en-US" sz="1300" dirty="0" err="1">
                <a:effectLst/>
              </a:rPr>
              <a:t>adolescente</a:t>
            </a:r>
            <a:r>
              <a:rPr lang="en-US" sz="1300" dirty="0">
                <a:effectLst/>
              </a:rPr>
              <a:t>;</a:t>
            </a:r>
          </a:p>
          <a:p>
            <a:pPr algn="just">
              <a:spcBef>
                <a:spcPts val="1200"/>
              </a:spcBef>
            </a:pPr>
            <a:r>
              <a:rPr lang="en-US" sz="1300" dirty="0">
                <a:effectLst/>
              </a:rPr>
              <a:t>XVIII - </a:t>
            </a:r>
            <a:r>
              <a:rPr lang="en-US" sz="1300" b="1" dirty="0" err="1">
                <a:effectLst/>
              </a:rPr>
              <a:t>tomar</a:t>
            </a:r>
            <a:r>
              <a:rPr lang="en-US" sz="1300" b="1" dirty="0">
                <a:effectLst/>
              </a:rPr>
              <a:t> as </a:t>
            </a:r>
            <a:r>
              <a:rPr lang="en-US" sz="1300" b="1" dirty="0" err="1">
                <a:effectLst/>
              </a:rPr>
              <a:t>providências</a:t>
            </a:r>
            <a:r>
              <a:rPr lang="en-US" sz="1300" b="1" dirty="0">
                <a:effectLst/>
              </a:rPr>
              <a:t> </a:t>
            </a:r>
            <a:r>
              <a:rPr lang="en-US" sz="1300" b="1" dirty="0" err="1">
                <a:effectLst/>
              </a:rPr>
              <a:t>cabíveis</a:t>
            </a:r>
            <a:r>
              <a:rPr lang="en-US" sz="1300" dirty="0">
                <a:effectLst/>
              </a:rPr>
              <a:t>, </a:t>
            </a:r>
            <a:r>
              <a:rPr lang="en-US" sz="1300" dirty="0" err="1">
                <a:effectLst/>
              </a:rPr>
              <a:t>na</a:t>
            </a:r>
            <a:r>
              <a:rPr lang="en-US" sz="1300" dirty="0">
                <a:effectLst/>
              </a:rPr>
              <a:t> </a:t>
            </a:r>
            <a:r>
              <a:rPr lang="en-US" sz="1300" b="1" dirty="0" err="1">
                <a:effectLst/>
              </a:rPr>
              <a:t>esfera</a:t>
            </a:r>
            <a:r>
              <a:rPr lang="en-US" sz="1300" b="1" dirty="0">
                <a:effectLst/>
              </a:rPr>
              <a:t> de </a:t>
            </a:r>
            <a:r>
              <a:rPr lang="en-US" sz="1300" b="1" dirty="0" err="1">
                <a:effectLst/>
              </a:rPr>
              <a:t>sua</a:t>
            </a:r>
            <a:r>
              <a:rPr lang="en-US" sz="1300" b="1" dirty="0">
                <a:effectLst/>
              </a:rPr>
              <a:t> </a:t>
            </a:r>
            <a:r>
              <a:rPr lang="en-US" sz="1300" b="1" dirty="0" err="1">
                <a:effectLst/>
              </a:rPr>
              <a:t>competência</a:t>
            </a:r>
            <a:r>
              <a:rPr lang="en-US" sz="1300" dirty="0">
                <a:effectLst/>
              </a:rPr>
              <a:t>, </a:t>
            </a:r>
            <a:r>
              <a:rPr lang="en-US" sz="1300" dirty="0" err="1">
                <a:effectLst/>
              </a:rPr>
              <a:t>ao</a:t>
            </a:r>
            <a:r>
              <a:rPr lang="en-US" sz="1300" dirty="0">
                <a:effectLst/>
              </a:rPr>
              <a:t> </a:t>
            </a:r>
            <a:r>
              <a:rPr lang="en-US" sz="1300" dirty="0" err="1">
                <a:effectLst/>
              </a:rPr>
              <a:t>receber</a:t>
            </a:r>
            <a:r>
              <a:rPr lang="en-US" sz="1300" dirty="0">
                <a:effectLst/>
              </a:rPr>
              <a:t> </a:t>
            </a:r>
            <a:r>
              <a:rPr lang="en-US" sz="1300" dirty="0" err="1">
                <a:effectLst/>
              </a:rPr>
              <a:t>comunicação</a:t>
            </a:r>
            <a:r>
              <a:rPr lang="en-US" sz="1300" dirty="0">
                <a:effectLst/>
              </a:rPr>
              <a:t> da </a:t>
            </a:r>
            <a:r>
              <a:rPr lang="en-US" sz="1300" dirty="0" err="1">
                <a:effectLst/>
              </a:rPr>
              <a:t>ocorrência</a:t>
            </a:r>
            <a:r>
              <a:rPr lang="en-US" sz="1300" dirty="0">
                <a:effectLst/>
              </a:rPr>
              <a:t> de </a:t>
            </a:r>
            <a:r>
              <a:rPr lang="en-US" sz="1300" dirty="0" err="1">
                <a:effectLst/>
              </a:rPr>
              <a:t>ação</a:t>
            </a:r>
            <a:r>
              <a:rPr lang="en-US" sz="1300" dirty="0">
                <a:effectLst/>
              </a:rPr>
              <a:t> </a:t>
            </a:r>
            <a:r>
              <a:rPr lang="en-US" sz="1300" dirty="0" err="1">
                <a:effectLst/>
              </a:rPr>
              <a:t>ou</a:t>
            </a:r>
            <a:r>
              <a:rPr lang="en-US" sz="1300" dirty="0">
                <a:effectLst/>
              </a:rPr>
              <a:t> </a:t>
            </a:r>
            <a:r>
              <a:rPr lang="en-US" sz="1300" dirty="0" err="1">
                <a:effectLst/>
              </a:rPr>
              <a:t>omissão</a:t>
            </a:r>
            <a:r>
              <a:rPr lang="en-US" sz="1300" dirty="0">
                <a:effectLst/>
              </a:rPr>
              <a:t>, </a:t>
            </a:r>
            <a:r>
              <a:rPr lang="en-US" sz="1300" dirty="0" err="1">
                <a:effectLst/>
              </a:rPr>
              <a:t>praticada</a:t>
            </a:r>
            <a:r>
              <a:rPr lang="en-US" sz="1300" dirty="0">
                <a:effectLst/>
              </a:rPr>
              <a:t> </a:t>
            </a:r>
            <a:r>
              <a:rPr lang="en-US" sz="1300" dirty="0" err="1">
                <a:effectLst/>
              </a:rPr>
              <a:t>em</a:t>
            </a:r>
            <a:r>
              <a:rPr lang="en-US" sz="1300" dirty="0">
                <a:effectLst/>
              </a:rPr>
              <a:t> local </a:t>
            </a:r>
            <a:r>
              <a:rPr lang="en-US" sz="1300" dirty="0" err="1">
                <a:effectLst/>
              </a:rPr>
              <a:t>público</a:t>
            </a:r>
            <a:r>
              <a:rPr lang="en-US" sz="1300" dirty="0">
                <a:effectLst/>
              </a:rPr>
              <a:t> </a:t>
            </a:r>
            <a:r>
              <a:rPr lang="en-US" sz="1300" dirty="0" err="1">
                <a:effectLst/>
              </a:rPr>
              <a:t>ou</a:t>
            </a:r>
            <a:r>
              <a:rPr lang="en-US" sz="1300" dirty="0">
                <a:effectLst/>
              </a:rPr>
              <a:t> privado, que </a:t>
            </a:r>
            <a:r>
              <a:rPr lang="en-US" sz="1300" dirty="0" err="1">
                <a:effectLst/>
              </a:rPr>
              <a:t>constitua</a:t>
            </a:r>
            <a:r>
              <a:rPr lang="en-US" sz="1300" dirty="0">
                <a:effectLst/>
              </a:rPr>
              <a:t> </a:t>
            </a:r>
            <a:r>
              <a:rPr lang="en-US" sz="1300" dirty="0" err="1">
                <a:effectLst/>
              </a:rPr>
              <a:t>violência</a:t>
            </a:r>
            <a:r>
              <a:rPr lang="en-US" sz="1300" dirty="0">
                <a:effectLst/>
              </a:rPr>
              <a:t> </a:t>
            </a:r>
            <a:r>
              <a:rPr lang="en-US" sz="1300" dirty="0" err="1">
                <a:effectLst/>
              </a:rPr>
              <a:t>doméstica</a:t>
            </a:r>
            <a:r>
              <a:rPr lang="en-US" sz="1300" dirty="0">
                <a:effectLst/>
              </a:rPr>
              <a:t> e familiar contra a </a:t>
            </a:r>
            <a:r>
              <a:rPr lang="en-US" sz="1300" dirty="0" err="1">
                <a:effectLst/>
              </a:rPr>
              <a:t>criança</a:t>
            </a:r>
            <a:r>
              <a:rPr lang="en-US" sz="1300" dirty="0">
                <a:effectLst/>
              </a:rPr>
              <a:t> e o </a:t>
            </a:r>
            <a:r>
              <a:rPr lang="en-US" sz="1300" dirty="0" err="1">
                <a:effectLst/>
              </a:rPr>
              <a:t>adolescente</a:t>
            </a:r>
            <a:r>
              <a:rPr lang="en-US" sz="1300" dirty="0">
                <a:effectLst/>
              </a:rPr>
              <a:t>;</a:t>
            </a:r>
          </a:p>
          <a:p>
            <a:pPr algn="just">
              <a:spcBef>
                <a:spcPts val="1200"/>
              </a:spcBef>
            </a:pPr>
            <a:r>
              <a:rPr lang="en-US" sz="1300" dirty="0">
                <a:effectLst/>
              </a:rPr>
              <a:t>XIX - </a:t>
            </a:r>
            <a:r>
              <a:rPr lang="en-US" sz="1300" b="1" dirty="0" err="1">
                <a:effectLst/>
              </a:rPr>
              <a:t>receber</a:t>
            </a:r>
            <a:r>
              <a:rPr lang="en-US" sz="1300" b="1" dirty="0">
                <a:effectLst/>
              </a:rPr>
              <a:t> e </a:t>
            </a:r>
            <a:r>
              <a:rPr lang="en-US" sz="1300" b="1" dirty="0" err="1">
                <a:effectLst/>
              </a:rPr>
              <a:t>encaminhar</a:t>
            </a:r>
            <a:r>
              <a:rPr lang="en-US" sz="1300" dirty="0">
                <a:effectLst/>
              </a:rPr>
              <a:t>, </a:t>
            </a:r>
            <a:r>
              <a:rPr lang="en-US" sz="1300" dirty="0" err="1">
                <a:effectLst/>
              </a:rPr>
              <a:t>quando</a:t>
            </a:r>
            <a:r>
              <a:rPr lang="en-US" sz="1300" dirty="0">
                <a:effectLst/>
              </a:rPr>
              <a:t> for o </a:t>
            </a:r>
            <a:r>
              <a:rPr lang="en-US" sz="1300" dirty="0" err="1">
                <a:effectLst/>
              </a:rPr>
              <a:t>caso</a:t>
            </a:r>
            <a:r>
              <a:rPr lang="en-US" sz="1300" dirty="0">
                <a:effectLst/>
              </a:rPr>
              <a:t>, as </a:t>
            </a:r>
            <a:r>
              <a:rPr lang="en-US" sz="1300" dirty="0" err="1">
                <a:effectLst/>
              </a:rPr>
              <a:t>informações</a:t>
            </a:r>
            <a:r>
              <a:rPr lang="en-US" sz="1300" dirty="0">
                <a:effectLst/>
              </a:rPr>
              <a:t> </a:t>
            </a:r>
            <a:r>
              <a:rPr lang="en-US" sz="1300" dirty="0" err="1">
                <a:effectLst/>
              </a:rPr>
              <a:t>reveladas</a:t>
            </a:r>
            <a:r>
              <a:rPr lang="en-US" sz="1300" dirty="0">
                <a:effectLst/>
              </a:rPr>
              <a:t> por </a:t>
            </a:r>
            <a:r>
              <a:rPr lang="en-US" sz="1300" dirty="0" err="1">
                <a:effectLst/>
              </a:rPr>
              <a:t>noticiantes</a:t>
            </a:r>
            <a:r>
              <a:rPr lang="en-US" sz="1300" dirty="0">
                <a:effectLst/>
              </a:rPr>
              <a:t> </a:t>
            </a:r>
            <a:r>
              <a:rPr lang="en-US" sz="1300" dirty="0" err="1">
                <a:effectLst/>
              </a:rPr>
              <a:t>ou</a:t>
            </a:r>
            <a:r>
              <a:rPr lang="en-US" sz="1300" dirty="0">
                <a:effectLst/>
              </a:rPr>
              <a:t> </a:t>
            </a:r>
            <a:r>
              <a:rPr lang="en-US" sz="1300" dirty="0" err="1">
                <a:effectLst/>
              </a:rPr>
              <a:t>denunciantes</a:t>
            </a:r>
            <a:r>
              <a:rPr lang="en-US" sz="1300" dirty="0">
                <a:effectLst/>
              </a:rPr>
              <a:t> </a:t>
            </a:r>
            <a:r>
              <a:rPr lang="en-US" sz="1300" dirty="0" err="1">
                <a:effectLst/>
              </a:rPr>
              <a:t>relativas</a:t>
            </a:r>
            <a:r>
              <a:rPr lang="en-US" sz="1300" dirty="0">
                <a:effectLst/>
              </a:rPr>
              <a:t> à </a:t>
            </a:r>
            <a:r>
              <a:rPr lang="en-US" sz="1300" dirty="0" err="1">
                <a:effectLst/>
              </a:rPr>
              <a:t>prática</a:t>
            </a:r>
            <a:r>
              <a:rPr lang="en-US" sz="1300" dirty="0">
                <a:effectLst/>
              </a:rPr>
              <a:t> de </a:t>
            </a:r>
            <a:r>
              <a:rPr lang="en-US" sz="1300" dirty="0" err="1">
                <a:effectLst/>
              </a:rPr>
              <a:t>violência</a:t>
            </a:r>
            <a:r>
              <a:rPr lang="en-US" sz="1300" dirty="0">
                <a:effectLst/>
              </a:rPr>
              <a:t>, </a:t>
            </a:r>
            <a:r>
              <a:rPr lang="en-US" sz="1300" dirty="0" err="1">
                <a:effectLst/>
              </a:rPr>
              <a:t>ao</a:t>
            </a:r>
            <a:r>
              <a:rPr lang="en-US" sz="1300" dirty="0">
                <a:effectLst/>
              </a:rPr>
              <a:t> </a:t>
            </a:r>
            <a:r>
              <a:rPr lang="en-US" sz="1300" dirty="0" err="1">
                <a:effectLst/>
              </a:rPr>
              <a:t>uso</a:t>
            </a:r>
            <a:r>
              <a:rPr lang="en-US" sz="1300" dirty="0">
                <a:effectLst/>
              </a:rPr>
              <a:t> de </a:t>
            </a:r>
            <a:r>
              <a:rPr lang="en-US" sz="1300" dirty="0" err="1">
                <a:effectLst/>
              </a:rPr>
              <a:t>tratamento</a:t>
            </a:r>
            <a:r>
              <a:rPr lang="en-US" sz="1300" dirty="0">
                <a:effectLst/>
              </a:rPr>
              <a:t> cruel </a:t>
            </a:r>
            <a:r>
              <a:rPr lang="en-US" sz="1300" dirty="0" err="1">
                <a:effectLst/>
              </a:rPr>
              <a:t>ou</a:t>
            </a:r>
            <a:r>
              <a:rPr lang="en-US" sz="1300" dirty="0">
                <a:effectLst/>
              </a:rPr>
              <a:t> </a:t>
            </a:r>
            <a:r>
              <a:rPr lang="en-US" sz="1300" dirty="0" err="1">
                <a:effectLst/>
              </a:rPr>
              <a:t>degradante</a:t>
            </a:r>
            <a:r>
              <a:rPr lang="en-US" sz="1300" dirty="0">
                <a:effectLst/>
              </a:rPr>
              <a:t> </a:t>
            </a:r>
            <a:r>
              <a:rPr lang="en-US" sz="1300" dirty="0" err="1">
                <a:effectLst/>
              </a:rPr>
              <a:t>ou</a:t>
            </a:r>
            <a:r>
              <a:rPr lang="en-US" sz="1300" dirty="0">
                <a:effectLst/>
              </a:rPr>
              <a:t> de </a:t>
            </a:r>
            <a:r>
              <a:rPr lang="en-US" sz="1300" dirty="0" err="1">
                <a:effectLst/>
              </a:rPr>
              <a:t>formas</a:t>
            </a:r>
            <a:r>
              <a:rPr lang="en-US" sz="1300" dirty="0">
                <a:effectLst/>
              </a:rPr>
              <a:t> </a:t>
            </a:r>
            <a:r>
              <a:rPr lang="en-US" sz="1300" dirty="0" err="1">
                <a:effectLst/>
              </a:rPr>
              <a:t>violentas</a:t>
            </a:r>
            <a:r>
              <a:rPr lang="en-US" sz="1300" dirty="0">
                <a:effectLst/>
              </a:rPr>
              <a:t> de </a:t>
            </a:r>
            <a:r>
              <a:rPr lang="en-US" sz="1300" dirty="0" err="1">
                <a:effectLst/>
              </a:rPr>
              <a:t>educação</a:t>
            </a:r>
            <a:r>
              <a:rPr lang="en-US" sz="1300" dirty="0">
                <a:effectLst/>
              </a:rPr>
              <a:t>, </a:t>
            </a:r>
            <a:r>
              <a:rPr lang="en-US" sz="1300" dirty="0" err="1">
                <a:effectLst/>
              </a:rPr>
              <a:t>correção</a:t>
            </a:r>
            <a:r>
              <a:rPr lang="en-US" sz="1300" dirty="0">
                <a:effectLst/>
              </a:rPr>
              <a:t> </a:t>
            </a:r>
            <a:r>
              <a:rPr lang="en-US" sz="1300" dirty="0" err="1">
                <a:effectLst/>
              </a:rPr>
              <a:t>ou</a:t>
            </a:r>
            <a:r>
              <a:rPr lang="en-US" sz="1300" dirty="0">
                <a:effectLst/>
              </a:rPr>
              <a:t> </a:t>
            </a:r>
            <a:r>
              <a:rPr lang="en-US" sz="1300" dirty="0" err="1">
                <a:effectLst/>
              </a:rPr>
              <a:t>disciplina</a:t>
            </a:r>
            <a:r>
              <a:rPr lang="en-US" sz="1300" dirty="0">
                <a:effectLst/>
              </a:rPr>
              <a:t> contra a </a:t>
            </a:r>
            <a:r>
              <a:rPr lang="en-US" sz="1300" dirty="0" err="1">
                <a:effectLst/>
              </a:rPr>
              <a:t>criança</a:t>
            </a:r>
            <a:r>
              <a:rPr lang="en-US" sz="1300" dirty="0">
                <a:effectLst/>
              </a:rPr>
              <a:t> e o </a:t>
            </a:r>
            <a:r>
              <a:rPr lang="en-US" sz="1300" dirty="0" err="1">
                <a:effectLst/>
              </a:rPr>
              <a:t>adolescente</a:t>
            </a:r>
            <a:r>
              <a:rPr lang="en-US" sz="1300" dirty="0">
                <a:effectLst/>
              </a:rPr>
              <a:t>;</a:t>
            </a:r>
          </a:p>
          <a:p>
            <a:pPr algn="just">
              <a:spcBef>
                <a:spcPts val="1200"/>
              </a:spcBef>
            </a:pPr>
            <a:r>
              <a:rPr lang="en-US" sz="1300" dirty="0">
                <a:effectLst/>
              </a:rPr>
              <a:t>XX - </a:t>
            </a:r>
            <a:r>
              <a:rPr lang="en-US" sz="1300" dirty="0" err="1">
                <a:effectLst/>
              </a:rPr>
              <a:t>representar</a:t>
            </a:r>
            <a:r>
              <a:rPr lang="en-US" sz="1300" dirty="0">
                <a:effectLst/>
              </a:rPr>
              <a:t> à </a:t>
            </a:r>
            <a:r>
              <a:rPr lang="en-US" sz="1300" dirty="0" err="1">
                <a:effectLst/>
              </a:rPr>
              <a:t>autoridade</a:t>
            </a:r>
            <a:r>
              <a:rPr lang="en-US" sz="1300" dirty="0">
                <a:effectLst/>
              </a:rPr>
              <a:t> judicial </a:t>
            </a:r>
            <a:r>
              <a:rPr lang="en-US" sz="1300" dirty="0" err="1">
                <a:effectLst/>
              </a:rPr>
              <a:t>ou</a:t>
            </a:r>
            <a:r>
              <a:rPr lang="en-US" sz="1300" dirty="0">
                <a:effectLst/>
              </a:rPr>
              <a:t> </a:t>
            </a:r>
            <a:r>
              <a:rPr lang="en-US" sz="1300" dirty="0" err="1">
                <a:effectLst/>
              </a:rPr>
              <a:t>ao</a:t>
            </a:r>
            <a:r>
              <a:rPr lang="en-US" sz="1300" dirty="0">
                <a:effectLst/>
              </a:rPr>
              <a:t> </a:t>
            </a:r>
            <a:r>
              <a:rPr lang="en-US" sz="1300" dirty="0" err="1">
                <a:effectLst/>
              </a:rPr>
              <a:t>Ministério</a:t>
            </a:r>
            <a:r>
              <a:rPr lang="en-US" sz="1300" dirty="0">
                <a:effectLst/>
              </a:rPr>
              <a:t> </a:t>
            </a:r>
            <a:r>
              <a:rPr lang="en-US" sz="1300" dirty="0" err="1">
                <a:effectLst/>
              </a:rPr>
              <a:t>Público</a:t>
            </a:r>
            <a:r>
              <a:rPr lang="en-US" sz="1300" dirty="0">
                <a:effectLst/>
              </a:rPr>
              <a:t> para </a:t>
            </a:r>
            <a:r>
              <a:rPr lang="en-US" sz="1300" dirty="0" err="1">
                <a:effectLst/>
              </a:rPr>
              <a:t>requerer</a:t>
            </a:r>
            <a:r>
              <a:rPr lang="en-US" sz="1300" dirty="0">
                <a:effectLst/>
              </a:rPr>
              <a:t> a </a:t>
            </a:r>
            <a:r>
              <a:rPr lang="en-US" sz="1300" dirty="0" err="1">
                <a:effectLst/>
              </a:rPr>
              <a:t>concessão</a:t>
            </a:r>
            <a:r>
              <a:rPr lang="en-US" sz="1300" dirty="0">
                <a:effectLst/>
              </a:rPr>
              <a:t> de </a:t>
            </a:r>
            <a:r>
              <a:rPr lang="en-US" sz="1300" b="1" dirty="0" err="1">
                <a:effectLst/>
              </a:rPr>
              <a:t>medidas</a:t>
            </a:r>
            <a:r>
              <a:rPr lang="en-US" sz="1300" b="1" dirty="0">
                <a:effectLst/>
              </a:rPr>
              <a:t> </a:t>
            </a:r>
            <a:r>
              <a:rPr lang="en-US" sz="1300" b="1" dirty="0" err="1">
                <a:effectLst/>
              </a:rPr>
              <a:t>cautelares</a:t>
            </a:r>
            <a:r>
              <a:rPr lang="en-US" sz="1300" b="1" dirty="0">
                <a:effectLst/>
              </a:rPr>
              <a:t> </a:t>
            </a:r>
            <a:r>
              <a:rPr lang="en-US" sz="1300" b="1" dirty="0" err="1">
                <a:effectLst/>
              </a:rPr>
              <a:t>direta</a:t>
            </a:r>
            <a:r>
              <a:rPr lang="en-US" sz="1300" b="1" dirty="0">
                <a:effectLst/>
              </a:rPr>
              <a:t> </a:t>
            </a:r>
            <a:r>
              <a:rPr lang="en-US" sz="1300" b="1" dirty="0" err="1">
                <a:effectLst/>
              </a:rPr>
              <a:t>ou</a:t>
            </a:r>
            <a:r>
              <a:rPr lang="en-US" sz="1300" b="1" dirty="0">
                <a:effectLst/>
              </a:rPr>
              <a:t> </a:t>
            </a:r>
            <a:r>
              <a:rPr lang="en-US" sz="1300" b="1" dirty="0" err="1">
                <a:effectLst/>
              </a:rPr>
              <a:t>indiretamente</a:t>
            </a:r>
            <a:r>
              <a:rPr lang="en-US" sz="1300" b="1" dirty="0">
                <a:effectLst/>
              </a:rPr>
              <a:t> </a:t>
            </a:r>
            <a:r>
              <a:rPr lang="en-US" sz="1300" b="1" dirty="0" err="1">
                <a:effectLst/>
              </a:rPr>
              <a:t>relacionada</a:t>
            </a:r>
            <a:r>
              <a:rPr lang="en-US" sz="1300" b="1" dirty="0">
                <a:effectLst/>
              </a:rPr>
              <a:t> à </a:t>
            </a:r>
            <a:r>
              <a:rPr lang="en-US" sz="1300" b="1" dirty="0" err="1">
                <a:effectLst/>
              </a:rPr>
              <a:t>eficácia</a:t>
            </a:r>
            <a:r>
              <a:rPr lang="en-US" sz="1300" b="1" dirty="0">
                <a:effectLst/>
              </a:rPr>
              <a:t> da </a:t>
            </a:r>
            <a:r>
              <a:rPr lang="en-US" sz="1300" b="1" dirty="0" err="1">
                <a:effectLst/>
              </a:rPr>
              <a:t>proteção</a:t>
            </a:r>
            <a:r>
              <a:rPr lang="en-US" sz="1300" b="1" dirty="0">
                <a:effectLst/>
              </a:rPr>
              <a:t> de </a:t>
            </a:r>
            <a:r>
              <a:rPr lang="en-US" sz="1300" b="1" dirty="0" err="1">
                <a:effectLst/>
              </a:rPr>
              <a:t>noticiante</a:t>
            </a:r>
            <a:r>
              <a:rPr lang="en-US" sz="1300" b="1" dirty="0">
                <a:effectLst/>
              </a:rPr>
              <a:t> </a:t>
            </a:r>
            <a:r>
              <a:rPr lang="en-US" sz="1300" dirty="0" err="1">
                <a:effectLst/>
              </a:rPr>
              <a:t>ou</a:t>
            </a:r>
            <a:r>
              <a:rPr lang="en-US" sz="1300" dirty="0">
                <a:effectLst/>
              </a:rPr>
              <a:t> </a:t>
            </a:r>
            <a:r>
              <a:rPr lang="en-US" sz="1300" dirty="0" err="1">
                <a:effectLst/>
              </a:rPr>
              <a:t>denunciante</a:t>
            </a:r>
            <a:r>
              <a:rPr lang="en-US" sz="1300" dirty="0">
                <a:effectLst/>
              </a:rPr>
              <a:t> de </a:t>
            </a:r>
            <a:r>
              <a:rPr lang="en-US" sz="1300" dirty="0" err="1">
                <a:effectLst/>
              </a:rPr>
              <a:t>informações</a:t>
            </a:r>
            <a:r>
              <a:rPr lang="en-US" sz="1300" dirty="0">
                <a:effectLst/>
              </a:rPr>
              <a:t> de crimes que </a:t>
            </a:r>
            <a:r>
              <a:rPr lang="en-US" sz="1300" dirty="0" err="1">
                <a:effectLst/>
              </a:rPr>
              <a:t>envolvam</a:t>
            </a:r>
            <a:r>
              <a:rPr lang="en-US" sz="1300" dirty="0">
                <a:effectLst/>
              </a:rPr>
              <a:t> </a:t>
            </a:r>
            <a:r>
              <a:rPr lang="en-US" sz="1300" dirty="0" err="1">
                <a:effectLst/>
              </a:rPr>
              <a:t>violência</a:t>
            </a:r>
            <a:r>
              <a:rPr lang="en-US" sz="1300" dirty="0">
                <a:effectLst/>
              </a:rPr>
              <a:t> </a:t>
            </a:r>
            <a:r>
              <a:rPr lang="en-US" sz="1300" dirty="0" err="1">
                <a:effectLst/>
              </a:rPr>
              <a:t>doméstica</a:t>
            </a:r>
            <a:r>
              <a:rPr lang="en-US" sz="1300" dirty="0">
                <a:effectLst/>
              </a:rPr>
              <a:t> e familiar contra a </a:t>
            </a:r>
            <a:r>
              <a:rPr lang="en-US" sz="1300" dirty="0" err="1">
                <a:effectLst/>
              </a:rPr>
              <a:t>criança</a:t>
            </a:r>
            <a:r>
              <a:rPr lang="en-US" sz="1300" dirty="0">
                <a:effectLst/>
              </a:rPr>
              <a:t> e o </a:t>
            </a:r>
            <a:r>
              <a:rPr lang="en-US" sz="1300" dirty="0" err="1">
                <a:effectLst/>
              </a:rPr>
              <a:t>adolescente</a:t>
            </a:r>
            <a:r>
              <a:rPr lang="en-US" sz="1300" dirty="0">
                <a:effectLst/>
              </a:rPr>
              <a:t>.</a:t>
            </a:r>
            <a:endParaRPr lang="en-US" sz="1300" dirty="0"/>
          </a:p>
        </p:txBody>
      </p:sp>
      <p:sp>
        <p:nvSpPr>
          <p:cNvPr id="3" name="Espaço Reservado para Rodapé 2">
            <a:extLst>
              <a:ext uri="{FF2B5EF4-FFF2-40B4-BE49-F238E27FC236}">
                <a16:creationId xmlns:a16="http://schemas.microsoft.com/office/drawing/2014/main" id="{D6D729B5-1895-4F3E-B5DB-62D9543EC981}"/>
              </a:ext>
            </a:extLst>
          </p:cNvPr>
          <p:cNvSpPr>
            <a:spLocks noGrp="1"/>
          </p:cNvSpPr>
          <p:nvPr>
            <p:ph type="ftr" sz="quarter" idx="11"/>
          </p:nvPr>
        </p:nvSpPr>
        <p:spPr>
          <a:xfrm>
            <a:off x="233342" y="6477098"/>
            <a:ext cx="1971239"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44112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Rodapé 1">
            <a:extLst>
              <a:ext uri="{FF2B5EF4-FFF2-40B4-BE49-F238E27FC236}">
                <a16:creationId xmlns:a16="http://schemas.microsoft.com/office/drawing/2014/main" id="{F8EDC05E-054B-4F25-B533-76D01E2D2D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MPSP </a:t>
            </a:r>
          </a:p>
        </p:txBody>
      </p:sp>
      <p:graphicFrame>
        <p:nvGraphicFramePr>
          <p:cNvPr id="5" name="CaixaDeTexto 2">
            <a:extLst>
              <a:ext uri="{FF2B5EF4-FFF2-40B4-BE49-F238E27FC236}">
                <a16:creationId xmlns:a16="http://schemas.microsoft.com/office/drawing/2014/main" id="{D739F83C-C24C-E479-1EDC-6F3595909E94}"/>
              </a:ext>
            </a:extLst>
          </p:cNvPr>
          <p:cNvGraphicFramePr/>
          <p:nvPr>
            <p:extLst>
              <p:ext uri="{D42A27DB-BD31-4B8C-83A1-F6EECF244321}">
                <p14:modId xmlns:p14="http://schemas.microsoft.com/office/powerpoint/2010/main" val="226856998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a:extLst>
              <a:ext uri="{FF2B5EF4-FFF2-40B4-BE49-F238E27FC236}">
                <a16:creationId xmlns:a16="http://schemas.microsoft.com/office/drawing/2014/main" id="{A30EEB1F-5DDB-4A9C-879E-48FAE532C08C}"/>
              </a:ext>
            </a:extLst>
          </p:cNvPr>
          <p:cNvSpPr txBox="1"/>
          <p:nvPr/>
        </p:nvSpPr>
        <p:spPr>
          <a:xfrm>
            <a:off x="726510" y="506803"/>
            <a:ext cx="7753611" cy="861774"/>
          </a:xfrm>
          <a:prstGeom prst="rect">
            <a:avLst/>
          </a:prstGeom>
          <a:noFill/>
        </p:spPr>
        <p:txBody>
          <a:bodyPr wrap="square" rtlCol="0">
            <a:spAutoFit/>
          </a:bodyPr>
          <a:lstStyle/>
          <a:p>
            <a:r>
              <a:rPr lang="pt-BR" sz="5000" b="1" dirty="0">
                <a:latin typeface="+mj-lt"/>
              </a:rPr>
              <a:t>CONSELHO TUTELAR</a:t>
            </a:r>
          </a:p>
        </p:txBody>
      </p:sp>
    </p:spTree>
    <p:extLst>
      <p:ext uri="{BB962C8B-B14F-4D97-AF65-F5344CB8AC3E}">
        <p14:creationId xmlns:p14="http://schemas.microsoft.com/office/powerpoint/2010/main" val="262083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nterface gráfica do usuário, Texto, Aplicativo&#10;&#10;Descrição gerada automaticamente">
            <a:extLst>
              <a:ext uri="{FF2B5EF4-FFF2-40B4-BE49-F238E27FC236}">
                <a16:creationId xmlns:a16="http://schemas.microsoft.com/office/drawing/2014/main" id="{4C7F6947-79E1-41F6-8030-0C0FF10D784D}"/>
              </a:ext>
            </a:extLst>
          </p:cNvPr>
          <p:cNvPicPr>
            <a:picLocks noChangeAspect="1"/>
          </p:cNvPicPr>
          <p:nvPr/>
        </p:nvPicPr>
        <p:blipFill rotWithShape="1">
          <a:blip r:embed="rId2">
            <a:extLst>
              <a:ext uri="{28A0092B-C50C-407E-A947-70E740481C1C}">
                <a14:useLocalDpi xmlns:a14="http://schemas.microsoft.com/office/drawing/2010/main" val="0"/>
              </a:ext>
            </a:extLst>
          </a:blip>
          <a:srcRect t="2213" b="1297"/>
          <a:stretch/>
        </p:blipFill>
        <p:spPr>
          <a:xfrm>
            <a:off x="1128712" y="391510"/>
            <a:ext cx="9934575" cy="6074979"/>
          </a:xfrm>
          <a:prstGeom prst="rect">
            <a:avLst/>
          </a:prstGeom>
        </p:spPr>
      </p:pic>
    </p:spTree>
    <p:extLst>
      <p:ext uri="{BB962C8B-B14F-4D97-AF65-F5344CB8AC3E}">
        <p14:creationId xmlns:p14="http://schemas.microsoft.com/office/powerpoint/2010/main" val="162563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532242DF-5D34-44FE-8F04-5413B18E1641}"/>
              </a:ext>
            </a:extLst>
          </p:cNvPr>
          <p:cNvSpPr>
            <a:spLocks noGrp="1"/>
          </p:cNvSpPr>
          <p:nvPr>
            <p:ph type="ftr" sz="quarter" idx="11"/>
          </p:nvPr>
        </p:nvSpPr>
        <p:spPr/>
        <p:txBody>
          <a:bodyPr/>
          <a:lstStyle/>
          <a:p>
            <a:r>
              <a:rPr lang="pt-BR"/>
              <a:t>MPSP </a:t>
            </a:r>
          </a:p>
        </p:txBody>
      </p:sp>
      <p:sp>
        <p:nvSpPr>
          <p:cNvPr id="3" name="CaixaDeTexto 2">
            <a:extLst>
              <a:ext uri="{FF2B5EF4-FFF2-40B4-BE49-F238E27FC236}">
                <a16:creationId xmlns:a16="http://schemas.microsoft.com/office/drawing/2014/main" id="{11C8B56B-E645-44B4-9C21-B2106C0F05BF}"/>
              </a:ext>
            </a:extLst>
          </p:cNvPr>
          <p:cNvSpPr txBox="1"/>
          <p:nvPr/>
        </p:nvSpPr>
        <p:spPr>
          <a:xfrm>
            <a:off x="2385848" y="1443841"/>
            <a:ext cx="7662042" cy="3970318"/>
          </a:xfrm>
          <a:prstGeom prst="rect">
            <a:avLst/>
          </a:prstGeom>
          <a:noFill/>
        </p:spPr>
        <p:txBody>
          <a:bodyPr wrap="square" rtlCol="0">
            <a:spAutoFit/>
          </a:bodyPr>
          <a:lstStyle/>
          <a:p>
            <a:pPr marL="285750" indent="-285750">
              <a:buFont typeface="Wingdings" panose="05000000000000000000" pitchFamily="2" charset="2"/>
              <a:buChar char="v"/>
            </a:pPr>
            <a:r>
              <a:rPr lang="pt-BR" sz="3600" dirty="0"/>
              <a:t>Mapeamento – formulários aos MPs</a:t>
            </a:r>
          </a:p>
          <a:p>
            <a:pPr marL="285750" indent="-285750">
              <a:buFont typeface="Wingdings" panose="05000000000000000000" pitchFamily="2" charset="2"/>
              <a:buChar char="v"/>
            </a:pPr>
            <a:endParaRPr lang="pt-BR" sz="3600" dirty="0"/>
          </a:p>
          <a:p>
            <a:pPr marL="285750" indent="-285750">
              <a:buFont typeface="Wingdings" panose="05000000000000000000" pitchFamily="2" charset="2"/>
              <a:buChar char="v"/>
            </a:pPr>
            <a:r>
              <a:rPr lang="pt-BR" sz="3600" dirty="0"/>
              <a:t>Integração – Minuta</a:t>
            </a:r>
          </a:p>
          <a:p>
            <a:pPr marL="285750" indent="-285750">
              <a:buFont typeface="Wingdings" panose="05000000000000000000" pitchFamily="2" charset="2"/>
              <a:buChar char="v"/>
            </a:pPr>
            <a:endParaRPr lang="pt-BR" sz="3600" dirty="0"/>
          </a:p>
          <a:p>
            <a:pPr marL="285750" indent="-285750">
              <a:buFont typeface="Wingdings" panose="05000000000000000000" pitchFamily="2" charset="2"/>
              <a:buChar char="v"/>
            </a:pPr>
            <a:r>
              <a:rPr lang="pt-BR" sz="3600" dirty="0"/>
              <a:t>Visibilidade / sensibilização</a:t>
            </a:r>
          </a:p>
          <a:p>
            <a:endParaRPr lang="pt-BR" sz="3600" dirty="0"/>
          </a:p>
          <a:p>
            <a:pPr marL="285750" indent="-285750">
              <a:buFont typeface="Wingdings" panose="05000000000000000000" pitchFamily="2" charset="2"/>
              <a:buChar char="v"/>
            </a:pPr>
            <a:r>
              <a:rPr lang="pt-BR" sz="3600" dirty="0"/>
              <a:t>Formação – eventos nacionais</a:t>
            </a:r>
          </a:p>
        </p:txBody>
      </p:sp>
    </p:spTree>
    <p:extLst>
      <p:ext uri="{BB962C8B-B14F-4D97-AF65-F5344CB8AC3E}">
        <p14:creationId xmlns:p14="http://schemas.microsoft.com/office/powerpoint/2010/main" val="362845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descr="Tela de computador com foto de pessoas&#10;&#10;Descrição gerada automaticamente">
            <a:extLst>
              <a:ext uri="{FF2B5EF4-FFF2-40B4-BE49-F238E27FC236}">
                <a16:creationId xmlns:a16="http://schemas.microsoft.com/office/drawing/2014/main" id="{79D22457-D9C2-4BED-89B6-1771FA359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940719"/>
            <a:ext cx="5291666" cy="2976562"/>
          </a:xfrm>
          <a:prstGeom prst="rect">
            <a:avLst/>
          </a:prstGeom>
        </p:spPr>
      </p:pic>
      <p:pic>
        <p:nvPicPr>
          <p:cNvPr id="6" name="Imagem 5" descr="Interface gráfica do usuário, Aplicativo&#10;&#10;Descrição gerada automaticamente">
            <a:extLst>
              <a:ext uri="{FF2B5EF4-FFF2-40B4-BE49-F238E27FC236}">
                <a16:creationId xmlns:a16="http://schemas.microsoft.com/office/drawing/2014/main" id="{6F650703-6F55-4EE4-BB55-A053531C6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940719"/>
            <a:ext cx="5291667" cy="2976562"/>
          </a:xfrm>
          <a:prstGeom prst="rect">
            <a:avLst/>
          </a:prstGeom>
        </p:spPr>
      </p:pic>
      <p:sp>
        <p:nvSpPr>
          <p:cNvPr id="2" name="Espaço Reservado para Rodapé 1">
            <a:extLst>
              <a:ext uri="{FF2B5EF4-FFF2-40B4-BE49-F238E27FC236}">
                <a16:creationId xmlns:a16="http://schemas.microsoft.com/office/drawing/2014/main" id="{087B913A-6065-450F-9C98-6C5182BF3428}"/>
              </a:ext>
            </a:extLst>
          </p:cNvPr>
          <p:cNvSpPr>
            <a:spLocks noGrp="1"/>
          </p:cNvSpPr>
          <p:nvPr>
            <p:ph type="ftr" sz="quarter" idx="11"/>
          </p:nvPr>
        </p:nvSpPr>
        <p:spPr>
          <a:xfrm>
            <a:off x="4038600" y="6356350"/>
            <a:ext cx="4114800" cy="365125"/>
          </a:xfrm>
        </p:spPr>
        <p:txBody>
          <a:bodyPr>
            <a:normAutofit/>
          </a:bodyPr>
          <a:lstStyle/>
          <a:p>
            <a:pPr>
              <a:spcAft>
                <a:spcPts val="600"/>
              </a:spcAft>
            </a:pPr>
            <a:r>
              <a:rPr lang="pt-BR"/>
              <a:t>MPSP </a:t>
            </a:r>
          </a:p>
        </p:txBody>
      </p:sp>
    </p:spTree>
    <p:extLst>
      <p:ext uri="{BB962C8B-B14F-4D97-AF65-F5344CB8AC3E}">
        <p14:creationId xmlns:p14="http://schemas.microsoft.com/office/powerpoint/2010/main" val="355126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Espaço Reservado para Rodapé 2">
            <a:extLst>
              <a:ext uri="{FF2B5EF4-FFF2-40B4-BE49-F238E27FC236}">
                <a16:creationId xmlns:a16="http://schemas.microsoft.com/office/drawing/2014/main" id="{FD1C1612-D1EC-4A10-920F-506854BEF736}"/>
              </a:ext>
            </a:extLst>
          </p:cNvPr>
          <p:cNvSpPr>
            <a:spLocks noGrp="1"/>
          </p:cNvSpPr>
          <p:nvPr>
            <p:ph type="ftr" sz="quarter" idx="11"/>
          </p:nvPr>
        </p:nvSpPr>
        <p:spPr>
          <a:xfrm>
            <a:off x="4038600" y="320400"/>
            <a:ext cx="4114800" cy="365125"/>
          </a:xfrm>
        </p:spPr>
        <p:txBody>
          <a:bodyPr vert="horz" lIns="91440" tIns="45720" rIns="91440" bIns="45720" rtlCol="0" anchor="ctr">
            <a:normAutofit/>
          </a:bodyPr>
          <a:lstStyle/>
          <a:p>
            <a:pPr>
              <a:spcAft>
                <a:spcPts val="600"/>
              </a:spcAft>
            </a:pPr>
            <a:r>
              <a:rPr lang="en-US" kern="1200">
                <a:solidFill>
                  <a:schemeClr val="tx1">
                    <a:alpha val="60000"/>
                  </a:schemeClr>
                </a:solidFill>
                <a:latin typeface="+mn-lt"/>
                <a:ea typeface="+mn-ea"/>
                <a:cs typeface="+mn-cs"/>
              </a:rPr>
              <a:t>MPSP </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AE9D6B2-48F4-42E6-87B6-1A61E6DA48EE}"/>
              </a:ext>
            </a:extLst>
          </p:cNvPr>
          <p:cNvSpPr txBox="1"/>
          <p:nvPr/>
        </p:nvSpPr>
        <p:spPr>
          <a:xfrm>
            <a:off x="935124" y="2252312"/>
            <a:ext cx="2954729" cy="2862322"/>
          </a:xfrm>
          <a:prstGeom prst="rect">
            <a:avLst/>
          </a:prstGeom>
          <a:noFill/>
        </p:spPr>
        <p:txBody>
          <a:bodyPr wrap="square" rtlCol="0">
            <a:spAutoFit/>
          </a:bodyPr>
          <a:lstStyle/>
          <a:p>
            <a:pPr algn="just">
              <a:spcAft>
                <a:spcPts val="600"/>
              </a:spcAft>
            </a:pPr>
            <a:r>
              <a:rPr lang="pt-B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 2º </a:t>
            </a:r>
            <a:r>
              <a:rPr lang="pt-BR"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Configura violência doméstica e familiar </a:t>
            </a:r>
            <a:r>
              <a:rPr lang="pt-B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 a criança e o adolescente qualquer ação ou omissão que lhe cause morte, lesão, sofrimento físico, sexual, psicológico ou dano patrimonial:</a:t>
            </a:r>
            <a:endParaRPr lang="pt-BR" sz="2000" dirty="0"/>
          </a:p>
        </p:txBody>
      </p:sp>
      <p:graphicFrame>
        <p:nvGraphicFramePr>
          <p:cNvPr id="6" name="CaixaDeTexto 1">
            <a:extLst>
              <a:ext uri="{FF2B5EF4-FFF2-40B4-BE49-F238E27FC236}">
                <a16:creationId xmlns:a16="http://schemas.microsoft.com/office/drawing/2014/main" id="{95C93F10-064A-6AE2-C919-7F08F1048D17}"/>
              </a:ext>
            </a:extLst>
          </p:cNvPr>
          <p:cNvGraphicFramePr/>
          <p:nvPr>
            <p:extLst>
              <p:ext uri="{D42A27DB-BD31-4B8C-83A1-F6EECF244321}">
                <p14:modId xmlns:p14="http://schemas.microsoft.com/office/powerpoint/2010/main" val="349155150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67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7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ixaDeTexto 3">
            <a:extLst>
              <a:ext uri="{FF2B5EF4-FFF2-40B4-BE49-F238E27FC236}">
                <a16:creationId xmlns:a16="http://schemas.microsoft.com/office/drawing/2014/main" id="{6B1F4888-0CE6-49D6-8D57-873C9CC8EEF5}"/>
              </a:ext>
            </a:extLst>
          </p:cNvPr>
          <p:cNvSpPr txBox="1"/>
          <p:nvPr/>
        </p:nvSpPr>
        <p:spPr>
          <a:xfrm>
            <a:off x="1123279" y="683789"/>
            <a:ext cx="10515600" cy="1325563"/>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rPr>
              <a:t>FORMAS DE VIOLÊNCIA - </a:t>
            </a: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Lei 13.431/17</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ço Reservado para Rodapé 1">
            <a:extLst>
              <a:ext uri="{FF2B5EF4-FFF2-40B4-BE49-F238E27FC236}">
                <a16:creationId xmlns:a16="http://schemas.microsoft.com/office/drawing/2014/main" id="{F208661F-CABD-47D5-94AD-CEDE4A62074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MPSP </a:t>
            </a:r>
          </a:p>
        </p:txBody>
      </p:sp>
      <p:graphicFrame>
        <p:nvGraphicFramePr>
          <p:cNvPr id="96" name="CaixaDeTexto 2">
            <a:extLst>
              <a:ext uri="{FF2B5EF4-FFF2-40B4-BE49-F238E27FC236}">
                <a16:creationId xmlns:a16="http://schemas.microsoft.com/office/drawing/2014/main" id="{75D82BA0-3475-38E3-4D11-26C95ADD4D8B}"/>
              </a:ext>
            </a:extLst>
          </p:cNvPr>
          <p:cNvGraphicFramePr/>
          <p:nvPr>
            <p:extLst>
              <p:ext uri="{D42A27DB-BD31-4B8C-83A1-F6EECF244321}">
                <p14:modId xmlns:p14="http://schemas.microsoft.com/office/powerpoint/2010/main" val="3269230632"/>
              </p:ext>
            </p:extLst>
          </p:nvPr>
        </p:nvGraphicFramePr>
        <p:xfrm>
          <a:off x="836676" y="2145877"/>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69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8F2274A-FC9C-4F55-AB1B-76580934C411}"/>
              </a:ext>
            </a:extLst>
          </p:cNvPr>
          <p:cNvPicPr>
            <a:picLocks noChangeAspect="1"/>
          </p:cNvPicPr>
          <p:nvPr/>
        </p:nvPicPr>
        <p:blipFill rotWithShape="1">
          <a:blip r:embed="rId2"/>
          <a:srcRect l="68112" t="23644" r="9838" b="21248"/>
          <a:stretch/>
        </p:blipFill>
        <p:spPr>
          <a:xfrm>
            <a:off x="1921566" y="0"/>
            <a:ext cx="8348868" cy="6858000"/>
          </a:xfrm>
          <a:prstGeom prst="rect">
            <a:avLst/>
          </a:prstGeom>
        </p:spPr>
      </p:pic>
      <p:sp>
        <p:nvSpPr>
          <p:cNvPr id="3" name="Espaço Reservado para Rodapé 2">
            <a:extLst>
              <a:ext uri="{FF2B5EF4-FFF2-40B4-BE49-F238E27FC236}">
                <a16:creationId xmlns:a16="http://schemas.microsoft.com/office/drawing/2014/main" id="{0D6C127A-FEE8-41F7-8903-CA124FAD2C66}"/>
              </a:ext>
            </a:extLst>
          </p:cNvPr>
          <p:cNvSpPr>
            <a:spLocks noGrp="1"/>
          </p:cNvSpPr>
          <p:nvPr>
            <p:ph type="ftr" sz="quarter" idx="11"/>
          </p:nvPr>
        </p:nvSpPr>
        <p:spPr/>
        <p:txBody>
          <a:bodyPr/>
          <a:lstStyle/>
          <a:p>
            <a:r>
              <a:rPr lang="pt-BR"/>
              <a:t>MPSP </a:t>
            </a:r>
          </a:p>
        </p:txBody>
      </p:sp>
    </p:spTree>
    <p:extLst>
      <p:ext uri="{BB962C8B-B14F-4D97-AF65-F5344CB8AC3E}">
        <p14:creationId xmlns:p14="http://schemas.microsoft.com/office/powerpoint/2010/main" val="128239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0956" y="-102541"/>
            <a:ext cx="8399330" cy="1251062"/>
          </a:xfrm>
        </p:spPr>
        <p:txBody>
          <a:bodyPr>
            <a:normAutofit/>
          </a:bodyPr>
          <a:lstStyle/>
          <a:p>
            <a:r>
              <a:rPr lang="pt-BR" sz="3500" dirty="0"/>
              <a:t>Lar violento, tenso, inseguro e imprevisível</a:t>
            </a:r>
          </a:p>
        </p:txBody>
      </p:sp>
      <p:sp>
        <p:nvSpPr>
          <p:cNvPr id="3" name="Espaço Reservado para Conteúdo 2"/>
          <p:cNvSpPr>
            <a:spLocks noGrp="1"/>
          </p:cNvSpPr>
          <p:nvPr>
            <p:ph sz="half" idx="1"/>
          </p:nvPr>
        </p:nvSpPr>
        <p:spPr>
          <a:xfrm>
            <a:off x="1631504" y="1700809"/>
            <a:ext cx="5328592" cy="4936495"/>
          </a:xfrm>
        </p:spPr>
        <p:txBody>
          <a:bodyPr>
            <a:normAutofit fontScale="77500" lnSpcReduction="20000"/>
          </a:bodyPr>
          <a:lstStyle/>
          <a:p>
            <a:endParaRPr lang="pt-PT" sz="3200" b="1" dirty="0"/>
          </a:p>
          <a:p>
            <a:r>
              <a:rPr lang="pt-PT" sz="3400" b="1" dirty="0"/>
              <a:t>As crianças não são testemunhas passivas da violência</a:t>
            </a:r>
            <a:r>
              <a:rPr lang="pt-PT" sz="3400" dirty="0"/>
              <a:t>. </a:t>
            </a:r>
          </a:p>
          <a:p>
            <a:endParaRPr lang="pt-PT" sz="3400" dirty="0"/>
          </a:p>
          <a:p>
            <a:r>
              <a:rPr lang="pt-PT" sz="3600" b="1" dirty="0"/>
              <a:t>A violência no lar afeta e provoca mudanças nas crianças</a:t>
            </a:r>
          </a:p>
          <a:p>
            <a:endParaRPr lang="pt-PT" sz="3400" b="1" dirty="0"/>
          </a:p>
          <a:p>
            <a:r>
              <a:rPr lang="pt-PT" sz="3400" b="1" dirty="0"/>
              <a:t>Impactos podem ser visíveis ou internos e invisíveis.</a:t>
            </a:r>
          </a:p>
          <a:p>
            <a:endParaRPr lang="pt-PT" sz="3400" b="1" dirty="0"/>
          </a:p>
          <a:p>
            <a:r>
              <a:rPr lang="pt-PT" sz="3400" b="1" dirty="0"/>
              <a:t>A mudança pode ser repentina ou a mudança pode ser gradual, devido ao estresse repetitivo. </a:t>
            </a:r>
            <a:endParaRPr lang="pt-BR" sz="3400" b="1" dirty="0"/>
          </a:p>
          <a:p>
            <a:endParaRPr lang="pt-PT" sz="3400" b="1" dirty="0"/>
          </a:p>
          <a:p>
            <a:endParaRPr lang="pt-PT" sz="3400" dirty="0"/>
          </a:p>
          <a:p>
            <a:endParaRPr lang="pt-PT" sz="3400" dirty="0"/>
          </a:p>
          <a:p>
            <a:pPr marL="118872" indent="0">
              <a:buNone/>
            </a:pPr>
            <a:endParaRPr lang="pt-PT" sz="3400" dirty="0"/>
          </a:p>
          <a:p>
            <a:endParaRPr lang="pt-BR" dirty="0"/>
          </a:p>
        </p:txBody>
      </p:sp>
      <p:pic>
        <p:nvPicPr>
          <p:cNvPr id="9" name="Espaço Reservado para Conteúdo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61344" y="1545075"/>
            <a:ext cx="2949456" cy="2949456"/>
          </a:xfr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344" y="4622785"/>
            <a:ext cx="2967980" cy="2087647"/>
          </a:xfrm>
          <a:prstGeom prst="rect">
            <a:avLst/>
          </a:prstGeom>
        </p:spPr>
      </p:pic>
      <p:sp>
        <p:nvSpPr>
          <p:cNvPr id="4" name="CaixaDeTexto 3">
            <a:extLst>
              <a:ext uri="{FF2B5EF4-FFF2-40B4-BE49-F238E27FC236}">
                <a16:creationId xmlns:a16="http://schemas.microsoft.com/office/drawing/2014/main" id="{983ED014-D649-4234-84B5-2321DB9997E3}"/>
              </a:ext>
            </a:extLst>
          </p:cNvPr>
          <p:cNvSpPr txBox="1"/>
          <p:nvPr/>
        </p:nvSpPr>
        <p:spPr>
          <a:xfrm>
            <a:off x="2116824" y="809667"/>
            <a:ext cx="8112500" cy="369332"/>
          </a:xfrm>
          <a:prstGeom prst="rect">
            <a:avLst/>
          </a:prstGeom>
          <a:noFill/>
        </p:spPr>
        <p:txBody>
          <a:bodyPr wrap="square" rtlCol="0">
            <a:spAutoFit/>
          </a:bodyPr>
          <a:lstStyle/>
          <a:p>
            <a:r>
              <a:rPr lang="pt-BR" dirty="0">
                <a:solidFill>
                  <a:schemeClr val="accent1">
                    <a:lumMod val="60000"/>
                    <a:lumOff val="40000"/>
                  </a:schemeClr>
                </a:solidFill>
              </a:rPr>
              <a:t>... crime violento contra membro de sua família ou de sua rede de apoio... </a:t>
            </a:r>
          </a:p>
        </p:txBody>
      </p:sp>
    </p:spTree>
    <p:extLst>
      <p:ext uri="{BB962C8B-B14F-4D97-AF65-F5344CB8AC3E}">
        <p14:creationId xmlns:p14="http://schemas.microsoft.com/office/powerpoint/2010/main" val="334083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83B83F1-0915-49E1-9F73-C5A3A177755D}"/>
              </a:ext>
            </a:extLst>
          </p:cNvPr>
          <p:cNvSpPr txBox="1"/>
          <p:nvPr/>
        </p:nvSpPr>
        <p:spPr>
          <a:xfrm>
            <a:off x="2783633" y="1295763"/>
            <a:ext cx="2705569" cy="954107"/>
          </a:xfrm>
          <a:prstGeom prst="rect">
            <a:avLst/>
          </a:prstGeom>
          <a:noFill/>
        </p:spPr>
        <p:txBody>
          <a:bodyPr wrap="square" rtlCol="0">
            <a:spAutoFit/>
          </a:bodyPr>
          <a:lstStyle/>
          <a:p>
            <a:pPr algn="r" fontAlgn="base">
              <a:spcBef>
                <a:spcPct val="0"/>
              </a:spcBef>
              <a:spcAft>
                <a:spcPct val="0"/>
              </a:spcAft>
              <a:defRPr/>
            </a:pPr>
            <a:r>
              <a:rPr lang="pt-BR" sz="2800" dirty="0">
                <a:solidFill>
                  <a:prstClr val="black"/>
                </a:solidFill>
                <a:latin typeface="Arial Black" panose="020B0A04020102020204" pitchFamily="34" charset="0"/>
                <a:cs typeface="Arial" charset="0"/>
              </a:rPr>
              <a:t>CUIABÁ</a:t>
            </a:r>
          </a:p>
          <a:p>
            <a:pPr algn="r" fontAlgn="base">
              <a:spcBef>
                <a:spcPct val="0"/>
              </a:spcBef>
              <a:spcAft>
                <a:spcPct val="0"/>
              </a:spcAft>
              <a:defRPr/>
            </a:pPr>
            <a:r>
              <a:rPr lang="pt-BR" sz="2800" dirty="0">
                <a:solidFill>
                  <a:prstClr val="black"/>
                </a:solidFill>
                <a:latin typeface="Arial Black" panose="020B0A04020102020204" pitchFamily="34" charset="0"/>
                <a:cs typeface="Arial" charset="0"/>
              </a:rPr>
              <a:t>14.12.2019</a:t>
            </a:r>
          </a:p>
        </p:txBody>
      </p:sp>
      <p:pic>
        <p:nvPicPr>
          <p:cNvPr id="5" name="Imagem 4">
            <a:extLst>
              <a:ext uri="{FF2B5EF4-FFF2-40B4-BE49-F238E27FC236}">
                <a16:creationId xmlns:a16="http://schemas.microsoft.com/office/drawing/2014/main" id="{7F63BE19-733F-4423-A2E0-C74F905FEF18}"/>
              </a:ext>
            </a:extLst>
          </p:cNvPr>
          <p:cNvPicPr>
            <a:picLocks noChangeAspect="1"/>
          </p:cNvPicPr>
          <p:nvPr/>
        </p:nvPicPr>
        <p:blipFill rotWithShape="1">
          <a:blip r:embed="rId2">
            <a:extLst>
              <a:ext uri="{28A0092B-C50C-407E-A947-70E740481C1C}">
                <a14:useLocalDpi xmlns:a14="http://schemas.microsoft.com/office/drawing/2010/main" val="0"/>
              </a:ext>
            </a:extLst>
          </a:blip>
          <a:srcRect t="8000"/>
          <a:stretch/>
        </p:blipFill>
        <p:spPr>
          <a:xfrm>
            <a:off x="5879976" y="7454"/>
            <a:ext cx="4248472" cy="6850546"/>
          </a:xfrm>
          <a:prstGeom prst="rect">
            <a:avLst/>
          </a:prstGeom>
        </p:spPr>
      </p:pic>
      <p:sp>
        <p:nvSpPr>
          <p:cNvPr id="6" name="CaixaDeTexto 5">
            <a:extLst>
              <a:ext uri="{FF2B5EF4-FFF2-40B4-BE49-F238E27FC236}">
                <a16:creationId xmlns:a16="http://schemas.microsoft.com/office/drawing/2014/main" id="{42B1CDAF-D7BC-4F4F-A337-B98FDAF0CDB0}"/>
              </a:ext>
            </a:extLst>
          </p:cNvPr>
          <p:cNvSpPr txBox="1"/>
          <p:nvPr/>
        </p:nvSpPr>
        <p:spPr>
          <a:xfrm>
            <a:off x="1902042" y="5085185"/>
            <a:ext cx="3707904" cy="830997"/>
          </a:xfrm>
          <a:prstGeom prst="rect">
            <a:avLst/>
          </a:prstGeom>
          <a:noFill/>
        </p:spPr>
        <p:txBody>
          <a:bodyPr wrap="square" rtlCol="0">
            <a:spAutoFit/>
          </a:bodyPr>
          <a:lstStyle/>
          <a:p>
            <a:pPr fontAlgn="base">
              <a:spcBef>
                <a:spcPct val="0"/>
              </a:spcBef>
              <a:spcAft>
                <a:spcPct val="0"/>
              </a:spcAft>
              <a:defRPr/>
            </a:pPr>
            <a:r>
              <a:rPr lang="pt-BR" sz="2400" dirty="0">
                <a:solidFill>
                  <a:prstClr val="white"/>
                </a:solidFill>
                <a:latin typeface="Arial" charset="0"/>
                <a:cs typeface="Arial" charset="0"/>
                <a:hlinkClick r:id="rId3">
                  <a:extLst>
                    <a:ext uri="{A12FA001-AC4F-418D-AE19-62706E023703}">
                      <ahyp:hlinkClr xmlns:ahyp="http://schemas.microsoft.com/office/drawing/2018/hyperlinkcolor" val="tx"/>
                    </a:ext>
                  </a:extLst>
                </a:hlinkClick>
              </a:rPr>
              <a:t>https://www.youtube.com/watch?v=wHHAMWtqc1A</a:t>
            </a:r>
            <a:endParaRPr lang="pt-BR" sz="2400" dirty="0">
              <a:solidFill>
                <a:prstClr val="white"/>
              </a:solidFill>
              <a:latin typeface="Arial" charset="0"/>
              <a:cs typeface="Arial" charset="0"/>
            </a:endParaRPr>
          </a:p>
        </p:txBody>
      </p:sp>
    </p:spTree>
    <p:extLst>
      <p:ext uri="{BB962C8B-B14F-4D97-AF65-F5344CB8AC3E}">
        <p14:creationId xmlns:p14="http://schemas.microsoft.com/office/powerpoint/2010/main" val="234889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31504" y="2806526"/>
            <a:ext cx="9144000" cy="800219"/>
          </a:xfrm>
          <a:prstGeom prst="rect">
            <a:avLst/>
          </a:prstGeom>
          <a:noFill/>
        </p:spPr>
        <p:txBody>
          <a:bodyPr wrap="square" rtlCol="0">
            <a:spAutoFit/>
          </a:bodyPr>
          <a:lstStyle/>
          <a:p>
            <a:r>
              <a:rPr lang="pt-BR" sz="4600" b="1" dirty="0">
                <a:solidFill>
                  <a:srgbClr val="FF0000"/>
                </a:solidFill>
              </a:rPr>
              <a:t>https://youtu.be/AWx_XF8keM4</a:t>
            </a:r>
          </a:p>
        </p:txBody>
      </p:sp>
      <p:sp>
        <p:nvSpPr>
          <p:cNvPr id="3" name="CaixaDeTexto 2"/>
          <p:cNvSpPr txBox="1"/>
          <p:nvPr/>
        </p:nvSpPr>
        <p:spPr>
          <a:xfrm>
            <a:off x="2207568" y="4077072"/>
            <a:ext cx="8137412" cy="2308324"/>
          </a:xfrm>
          <a:prstGeom prst="rect">
            <a:avLst/>
          </a:prstGeom>
          <a:noFill/>
        </p:spPr>
        <p:txBody>
          <a:bodyPr wrap="square" rtlCol="0">
            <a:spAutoFit/>
          </a:bodyPr>
          <a:lstStyle/>
          <a:p>
            <a:pPr marL="171450" indent="-171450">
              <a:buFontTx/>
              <a:buChar char="-"/>
            </a:pPr>
            <a:endParaRPr lang="pt-PT" dirty="0">
              <a:solidFill>
                <a:schemeClr val="bg1"/>
              </a:solidFill>
            </a:endParaRPr>
          </a:p>
          <a:p>
            <a:pPr marL="171450" indent="-171450">
              <a:buFontTx/>
              <a:buChar char="-"/>
            </a:pPr>
            <a:r>
              <a:rPr lang="pt-PT" dirty="0">
                <a:solidFill>
                  <a:schemeClr val="bg1"/>
                </a:solidFill>
              </a:rPr>
              <a:t>23 registros de VD; crianças nunca foram levadas; Lisa acredita hoje que teria sido melhor.</a:t>
            </a:r>
          </a:p>
          <a:p>
            <a:pPr marL="171450" indent="-171450">
              <a:buFontTx/>
              <a:buChar char="-"/>
            </a:pPr>
            <a:r>
              <a:rPr lang="pt-PT" dirty="0">
                <a:solidFill>
                  <a:schemeClr val="bg1"/>
                </a:solidFill>
              </a:rPr>
              <a:t>Experiências de infância que tiveram efeitos duradouros na vida de Lisa.</a:t>
            </a:r>
          </a:p>
          <a:p>
            <a:pPr marL="171450" indent="-171450">
              <a:buFontTx/>
              <a:buChar char="-"/>
            </a:pPr>
            <a:r>
              <a:rPr lang="pt-PT" dirty="0">
                <a:solidFill>
                  <a:schemeClr val="bg1"/>
                </a:solidFill>
              </a:rPr>
              <a:t>Acabou no mesmo tipo de relação abusiva em que sua mãe havia estado. </a:t>
            </a:r>
          </a:p>
          <a:p>
            <a:pPr marL="171450" indent="-171450">
              <a:buFontTx/>
              <a:buChar char="-"/>
            </a:pPr>
            <a:r>
              <a:rPr lang="pt-PT" dirty="0">
                <a:solidFill>
                  <a:schemeClr val="bg1"/>
                </a:solidFill>
              </a:rPr>
              <a:t>Quebrou o ciclo de violência e encontrou forças para deixar o ex-companheiro quando estava grávida do segundo filho</a:t>
            </a:r>
            <a:endParaRPr lang="pt-BR" dirty="0">
              <a:solidFill>
                <a:schemeClr val="bg1"/>
              </a:solidFill>
            </a:endParaRPr>
          </a:p>
          <a:p>
            <a:endParaRPr lang="pt-BR" dirty="0">
              <a:solidFill>
                <a:schemeClr val="bg1"/>
              </a:solidFill>
            </a:endParaRPr>
          </a:p>
        </p:txBody>
      </p:sp>
      <p:sp>
        <p:nvSpPr>
          <p:cNvPr id="4" name="CaixaDeTexto 3">
            <a:extLst>
              <a:ext uri="{FF2B5EF4-FFF2-40B4-BE49-F238E27FC236}">
                <a16:creationId xmlns:a16="http://schemas.microsoft.com/office/drawing/2014/main" id="{DD47BF41-8797-452E-9BCD-9908A765D33E}"/>
              </a:ext>
            </a:extLst>
          </p:cNvPr>
          <p:cNvSpPr txBox="1"/>
          <p:nvPr/>
        </p:nvSpPr>
        <p:spPr>
          <a:xfrm>
            <a:off x="2459596" y="472605"/>
            <a:ext cx="7344816" cy="2031325"/>
          </a:xfrm>
          <a:prstGeom prst="rect">
            <a:avLst/>
          </a:prstGeom>
          <a:noFill/>
        </p:spPr>
        <p:txBody>
          <a:bodyPr wrap="square" rtlCol="0">
            <a:spAutoFit/>
          </a:bodyPr>
          <a:lstStyle/>
          <a:p>
            <a:pPr algn="just"/>
            <a:r>
              <a:rPr lang="pt-BR" dirty="0">
                <a:solidFill>
                  <a:schemeClr val="bg1"/>
                </a:solidFill>
                <a:latin typeface="Arial" panose="020B0604020202020204" pitchFamily="34" charset="0"/>
                <a:cs typeface="Arial" panose="020B0604020202020204" pitchFamily="34" charset="0"/>
              </a:rPr>
              <a:t>Estados Unidos, 21 de novembro de 1990</a:t>
            </a:r>
          </a:p>
          <a:p>
            <a:pPr algn="just"/>
            <a:endParaRPr lang="pt-BR" dirty="0">
              <a:solidFill>
                <a:schemeClr val="bg1"/>
              </a:solidFill>
              <a:latin typeface="Arial" panose="020B0604020202020204" pitchFamily="34" charset="0"/>
              <a:cs typeface="Arial" panose="020B0604020202020204" pitchFamily="34" charset="0"/>
            </a:endParaRPr>
          </a:p>
          <a:p>
            <a:pPr algn="just"/>
            <a:r>
              <a:rPr lang="pt-PT" altLang="pt-BR" dirty="0">
                <a:solidFill>
                  <a:schemeClr val="bg1"/>
                </a:solidFill>
                <a:latin typeface="Arial" panose="020B0604020202020204" pitchFamily="34" charset="0"/>
                <a:ea typeface="Times New Roman" panose="02020603050405020304" pitchFamily="18" charset="0"/>
                <a:cs typeface="Arial" panose="020B0604020202020204" pitchFamily="34" charset="0"/>
              </a:rPr>
              <a:t>Lisa, 6 anos, ligou para o 911 – número para ligação de emergência nos EUA, durante agressão contra sua mãe e irmãos, pelo padrasto. </a:t>
            </a:r>
          </a:p>
          <a:p>
            <a:pPr algn="just"/>
            <a:endParaRPr lang="pt-PT" altLang="pt-BR"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r>
              <a:rPr lang="pt-PT" dirty="0">
                <a:solidFill>
                  <a:schemeClr val="bg1"/>
                </a:solidFill>
                <a:latin typeface="Arial" panose="020B0604020202020204" pitchFamily="34" charset="0"/>
                <a:cs typeface="Arial" panose="020B0604020202020204" pitchFamily="34" charset="0"/>
              </a:rPr>
              <a:t>A gravação foi liberada e seu uso autorizado para fins educacionais.</a:t>
            </a:r>
            <a:endParaRPr lang="pt-BR" dirty="0">
              <a:solidFill>
                <a:schemeClr val="bg1"/>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95146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3512" y="155448"/>
            <a:ext cx="8792418" cy="1252728"/>
          </a:xfrm>
        </p:spPr>
        <p:txBody>
          <a:bodyPr>
            <a:noAutofit/>
          </a:bodyPr>
          <a:lstStyle/>
          <a:p>
            <a:r>
              <a:rPr lang="pt-PT" sz="2800" dirty="0"/>
              <a:t>“</a:t>
            </a:r>
            <a:r>
              <a:rPr lang="pt-PT" sz="3600" dirty="0"/>
              <a:t>As </a:t>
            </a:r>
            <a:r>
              <a:rPr lang="pt-PT" sz="3600" u="sng" dirty="0">
                <a:solidFill>
                  <a:srgbClr val="FF0000"/>
                </a:solidFill>
              </a:rPr>
              <a:t>maiores</a:t>
            </a:r>
            <a:r>
              <a:rPr lang="pt-PT" sz="3600" dirty="0"/>
              <a:t> vítimas da violência doméstica são os </a:t>
            </a:r>
            <a:r>
              <a:rPr lang="pt-PT" sz="3600" u="sng" dirty="0">
                <a:solidFill>
                  <a:srgbClr val="FF0000"/>
                </a:solidFill>
              </a:rPr>
              <a:t>pequenos</a:t>
            </a:r>
            <a:r>
              <a:rPr lang="pt-PT" sz="3600" dirty="0"/>
              <a:t>”         </a:t>
            </a:r>
            <a:r>
              <a:rPr lang="pt-PT" sz="2500" dirty="0">
                <a:solidFill>
                  <a:schemeClr val="bg1"/>
                </a:solidFill>
              </a:rPr>
              <a:t>UNICEF (Behind Closed Doors)</a:t>
            </a:r>
            <a:endParaRPr lang="pt-BR" sz="2500" dirty="0">
              <a:solidFill>
                <a:schemeClr val="bg1"/>
              </a:solidFill>
            </a:endParaRPr>
          </a:p>
        </p:txBody>
      </p:sp>
      <p:sp>
        <p:nvSpPr>
          <p:cNvPr id="3" name="Espaço Reservado para Conteúdo 2"/>
          <p:cNvSpPr>
            <a:spLocks noGrp="1"/>
          </p:cNvSpPr>
          <p:nvPr>
            <p:ph idx="1"/>
          </p:nvPr>
        </p:nvSpPr>
        <p:spPr>
          <a:xfrm>
            <a:off x="4664755" y="1025351"/>
            <a:ext cx="6079110" cy="5472608"/>
          </a:xfrm>
        </p:spPr>
        <p:txBody>
          <a:bodyPr>
            <a:normAutofit fontScale="77500" lnSpcReduction="20000"/>
          </a:bodyPr>
          <a:lstStyle/>
          <a:p>
            <a:pPr marL="118872" indent="0" algn="just">
              <a:buNone/>
            </a:pPr>
            <a:r>
              <a:rPr lang="pt-PT" sz="4000" b="1" dirty="0"/>
              <a:t>Há um risco aumentado de as crianças se tornarem vítimas da violência</a:t>
            </a:r>
            <a:r>
              <a:rPr lang="pt-PT" sz="4000" dirty="0"/>
              <a:t>. </a:t>
            </a:r>
          </a:p>
          <a:p>
            <a:pPr marL="118872" indent="0" algn="just">
              <a:buNone/>
            </a:pPr>
            <a:endParaRPr lang="pt-PT" dirty="0"/>
          </a:p>
          <a:p>
            <a:pPr marL="118872" indent="0" algn="just">
              <a:buNone/>
            </a:pPr>
            <a:r>
              <a:rPr lang="pt-PT" dirty="0"/>
              <a:t>Existe uma ligação comum entre violência doméstica e abuso infantil. Entre as vítimas de abuso infantil, </a:t>
            </a:r>
            <a:r>
              <a:rPr lang="pt-PT" b="1" u="sng" dirty="0"/>
              <a:t>40 por cento </a:t>
            </a:r>
            <a:r>
              <a:rPr lang="pt-PT" dirty="0"/>
              <a:t>relatam violência doméstica em casa. </a:t>
            </a:r>
          </a:p>
          <a:p>
            <a:pPr marL="118872" indent="0" algn="just">
              <a:buNone/>
            </a:pPr>
            <a:endParaRPr lang="pt-PT" dirty="0"/>
          </a:p>
          <a:p>
            <a:pPr marL="118872" indent="0" algn="just">
              <a:buNone/>
            </a:pPr>
            <a:r>
              <a:rPr lang="pt-PT" dirty="0"/>
              <a:t>Um estudo na América do Norte descobriu que as crianças que foram expostas à violência doméstica eram </a:t>
            </a:r>
            <a:r>
              <a:rPr lang="pt-PT" b="1" u="sng" dirty="0"/>
              <a:t>15 vezes mais</a:t>
            </a:r>
            <a:r>
              <a:rPr lang="pt-PT" b="1" dirty="0"/>
              <a:t> </a:t>
            </a:r>
            <a:r>
              <a:rPr lang="pt-PT" dirty="0"/>
              <a:t>propensas a sofrer agressão física e / ou sexual do que a média nacional. </a:t>
            </a:r>
          </a:p>
          <a:p>
            <a:pPr marL="118872" indent="0" algn="just">
              <a:buNone/>
            </a:pPr>
            <a:endParaRPr lang="pt-PT" dirty="0"/>
          </a:p>
          <a:p>
            <a:pPr marL="118872" indent="0" algn="just">
              <a:buNone/>
            </a:pPr>
            <a:r>
              <a:rPr lang="pt-PT" dirty="0"/>
              <a:t>Esse vínculo foi </a:t>
            </a:r>
            <a:r>
              <a:rPr lang="pt-PT" b="1" u="sng" dirty="0"/>
              <a:t>confirmado em todo o mundo</a:t>
            </a:r>
            <a:r>
              <a:rPr lang="pt-PT" dirty="0"/>
              <a:t>, com estudos de apoio de uma faixa de países incluindo China, África do Sul, Colômbia, Índia, Egito, Filipinas e México.</a:t>
            </a:r>
            <a:endParaRPr lang="pt-BR" dirty="0"/>
          </a:p>
          <a:p>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782" y="2276873"/>
            <a:ext cx="2469760" cy="3717031"/>
          </a:xfrm>
          <a:prstGeom prst="rect">
            <a:avLst/>
          </a:prstGeom>
        </p:spPr>
      </p:pic>
      <p:sp>
        <p:nvSpPr>
          <p:cNvPr id="4" name="CaixaDeTexto 3">
            <a:extLst>
              <a:ext uri="{FF2B5EF4-FFF2-40B4-BE49-F238E27FC236}">
                <a16:creationId xmlns:a16="http://schemas.microsoft.com/office/drawing/2014/main" id="{73E4FD0C-23C7-41D4-A719-768AE44BA030}"/>
              </a:ext>
            </a:extLst>
          </p:cNvPr>
          <p:cNvSpPr txBox="1"/>
          <p:nvPr/>
        </p:nvSpPr>
        <p:spPr>
          <a:xfrm>
            <a:off x="7198940" y="6497959"/>
            <a:ext cx="3168352" cy="230832"/>
          </a:xfrm>
          <a:prstGeom prst="rect">
            <a:avLst/>
          </a:prstGeom>
          <a:noFill/>
        </p:spPr>
        <p:txBody>
          <a:bodyPr wrap="square" rtlCol="0">
            <a:spAutoFit/>
          </a:bodyPr>
          <a:lstStyle/>
          <a:p>
            <a:r>
              <a:rPr lang="pt-BR" sz="900" dirty="0"/>
              <a:t>https://www.unicef.org/media/files/BehindClosedDoors.pdf</a:t>
            </a:r>
          </a:p>
        </p:txBody>
      </p:sp>
    </p:spTree>
    <p:extLst>
      <p:ext uri="{BB962C8B-B14F-4D97-AF65-F5344CB8AC3E}">
        <p14:creationId xmlns:p14="http://schemas.microsoft.com/office/powerpoint/2010/main" val="41569164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4330</TotalTime>
  <Words>3631</Words>
  <Application>Microsoft Office PowerPoint</Application>
  <PresentationFormat>Widescreen</PresentationFormat>
  <Paragraphs>223</Paragraphs>
  <Slides>24</Slides>
  <Notes>14</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24</vt:i4>
      </vt:variant>
    </vt:vector>
  </HeadingPairs>
  <TitlesOfParts>
    <vt:vector size="32" baseType="lpstr">
      <vt:lpstr>Arial</vt:lpstr>
      <vt:lpstr>Arial Black</vt:lpstr>
      <vt:lpstr>Calibri</vt:lpstr>
      <vt:lpstr>Calibri Light</vt:lpstr>
      <vt:lpstr>Comic Sans MS</vt:lpstr>
      <vt:lpstr>Wingdings</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Lar violento, tenso, inseguro e imprevisível</vt:lpstr>
      <vt:lpstr>Apresentação do PowerPoint</vt:lpstr>
      <vt:lpstr>Apresentação do PowerPoint</vt:lpstr>
      <vt:lpstr>“As maiores vítimas da violência doméstica são os pequenos”         UNICEF (Behind Closed Doors)</vt:lpstr>
      <vt:lpstr>Saúde da Criança e  Violência Doméstica</vt:lpstr>
      <vt:lpstr>Trecho extraído de notícia  publicada em Portugal http://www.publico.pt/; https://www.publico.pt/destaque/jornal/filhos-de-mulheres-vitimas-de-violencia-adoecem-mais-208160</vt:lpstr>
      <vt:lpstr>Existe uma forte probabilidade de que isso se torne um ciclo contínuo de violência para a próxima geração.  UNICEF (Behind Closed Doors)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Lucia Mota Lima de Oliveira Rivitti</dc:creator>
  <cp:lastModifiedBy>Renata Lucia Mota Lima de Oliveira Rivitti</cp:lastModifiedBy>
  <cp:revision>16</cp:revision>
  <dcterms:created xsi:type="dcterms:W3CDTF">2022-05-29T23:27:03Z</dcterms:created>
  <dcterms:modified xsi:type="dcterms:W3CDTF">2022-11-08T13:04:14Z</dcterms:modified>
</cp:coreProperties>
</file>