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9" r:id="rId2"/>
    <p:sldId id="261" r:id="rId3"/>
    <p:sldId id="258" r:id="rId4"/>
    <p:sldId id="259" r:id="rId5"/>
    <p:sldId id="260" r:id="rId6"/>
    <p:sldId id="257" r:id="rId7"/>
    <p:sldId id="262" r:id="rId8"/>
    <p:sldId id="266" r:id="rId9"/>
    <p:sldId id="265" r:id="rId10"/>
    <p:sldId id="263" r:id="rId11"/>
    <p:sldId id="264" r:id="rId12"/>
    <p:sldId id="267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2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3A7A14-FFE8-4842-ACA2-74A53FAB69A4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07862F-332E-4CED-8F37-E92DA346DD1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5623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D486A8-32C7-110C-AF8F-F7B6FA2C5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6AC9A3D-A128-7971-9685-3AFFA46102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C9BF96-E51D-6191-9153-BFC210211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60D6-E158-4F84-A4F4-B8FB7673FC4E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08C080-7143-556F-A125-F75F10C02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292DCE-12A7-9725-A93B-3D3098119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58E50-4735-48A7-92EF-4AAAB223F8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45184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DAE913-2BA2-08D8-6161-78E549314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D940D4-6742-1187-CA85-42036EFEE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70A6A0D-A1AE-93E2-BE5A-08D815DAE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60D6-E158-4F84-A4F4-B8FB7673FC4E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4C1E808-79E7-76A2-EA56-C34D769F5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24B9395-6860-86E9-80FF-8C0F17BBF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58E50-4735-48A7-92EF-4AAAB223F8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722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5CDA86-01C9-C854-742E-EBD2D3DA5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FCE3AAE-57D1-D590-8F85-60DE43BCA8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13D99C-FE91-2123-B4F4-746DB2C5E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60D6-E158-4F84-A4F4-B8FB7673FC4E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1045CF-7944-6113-183F-E4C6ADE8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B56922D-B78A-E1F0-9DBE-93F5B5315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58E50-4735-48A7-92EF-4AAAB223F8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1667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C1DB70-E1FD-69D4-4FAC-E0C13FFC7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0435267-F064-C7D6-5883-6A19656101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11F3D6-FDDC-7199-CF48-91DCBA6A6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C9BD4B2-B433-1A70-7C91-419902C2A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60D6-E158-4F84-A4F4-B8FB7673FC4E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F36C635-A4D8-3CA9-B20C-29386A88A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2F70498-0369-431D-8720-8EB00FFBE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58E50-4735-48A7-92EF-4AAAB223F8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6167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D920B1-7DAF-E9FB-8886-9FB8DBC52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7E3F0D-AE2E-40F6-C66E-F92DFF566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601B882-E051-443B-504C-B8A2CB6C1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625C3AC-8331-F9EC-B676-4CADC62D0D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324F2FF-8DA5-7F58-13CC-068A6C4611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1D9AF3A-47A1-36DE-E365-453428A8D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60D6-E158-4F84-A4F4-B8FB7673FC4E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9435DF4-EDE6-A862-E46E-453546DBA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1450375-9C38-084A-B950-B1FCA1E09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58E50-4735-48A7-92EF-4AAAB223F8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4367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C7522-B13F-0BA1-08A9-B111C2DC3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3194B46-F708-8800-B103-7077A1B81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60D6-E158-4F84-A4F4-B8FB7673FC4E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16A405A-F6B2-C771-BB63-00FB408A7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D8DE28E-9069-503F-02EA-CB23EC7BE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58E50-4735-48A7-92EF-4AAAB223F8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978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BD0C0BF-F9D4-A16B-78C3-A76AD2913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60D6-E158-4F84-A4F4-B8FB7673FC4E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ED1B083-1F90-9507-0AE0-71B876661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4AF0E8C-B08B-88AF-5589-937032C46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58E50-4735-48A7-92EF-4AAAB223F8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709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1C0A9E-051D-D278-CA4D-D1DC2BA7C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5AD05B-FA11-53AC-59F0-8B64DB1A2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098DFC7-1B23-76E6-3788-E2E0094A99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C6B2BF6-4D36-9A32-AF5A-85041E735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60D6-E158-4F84-A4F4-B8FB7673FC4E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FD13F6C-9C4F-9EDC-2DE7-1130FDB1D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6935952-1716-50F2-8A1D-84311CAE5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58E50-4735-48A7-92EF-4AAAB223F8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811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22001E-8B83-24F3-8804-57E8E6698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BBA4BF4-DFE0-94CD-D8E8-DFE02938FC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490223F-881F-7C80-154E-60B18DC81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178BB1-273C-60BE-2C80-11DD6B6AF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60D6-E158-4F84-A4F4-B8FB7673FC4E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3B8A8D5-6D33-E884-3A9B-62C0BEFE4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C3D66CB-17BE-471E-AAC4-477833F83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58E50-4735-48A7-92EF-4AAAB223F8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6867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D0E9AB-9FA8-B300-6BEF-E21941AEF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607BC13-6964-3518-B88C-5503E255D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60B370-07CC-C676-B5EC-E3C14263E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60D6-E158-4F84-A4F4-B8FB7673FC4E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0D587E-6EB4-D42A-94DC-B55445BC8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B5E37E-A7A0-0168-5662-CA92632D7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58E50-4735-48A7-92EF-4AAAB223F8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43134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7E9B2CD-140A-09E6-D861-5167D068EE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69DB7A8-5E9D-36CA-9352-807ECB5E4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A0525C-24FC-4A5C-1778-BBA4A27D4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A560D6-E158-4F84-A4F4-B8FB7673FC4E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AA9CC4-13D6-1BC0-7F97-C949F44AB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A6CD4F8-C4FD-8E60-66A0-E0FDF16C9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958E50-4735-48A7-92EF-4AAAB223F8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53362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8322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41E8A8E-6B1D-CC18-017A-FE5ED8868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0E571AB-82D3-1644-9DA6-9BE82198D1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BF77C8-F865-B2F3-F19D-974F7E69FC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A560D6-E158-4F84-A4F4-B8FB7673FC4E}" type="datetimeFigureOut">
              <a:rPr lang="pt-BR" smtClean="0"/>
              <a:t>13/08/2026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7F72AB-1E22-A219-0585-CB30B28488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778F1D-4C62-82AD-88D9-C1E7BEE415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958E50-4735-48A7-92EF-4AAAB223F8E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1420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82B0C8-2EF6-A4C4-54B4-126260D87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63345" y="1056290"/>
            <a:ext cx="7003624" cy="3838903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Medidas protetivas de urgência:  </a:t>
            </a:r>
            <a:br>
              <a:rPr lang="pt-BR" dirty="0"/>
            </a:br>
            <a:r>
              <a:rPr lang="pt-BR" dirty="0"/>
              <a:t>Panorama dos dados </a:t>
            </a:r>
            <a:br>
              <a:rPr lang="pt-BR" dirty="0"/>
            </a:br>
            <a:r>
              <a:rPr lang="pt-BR" dirty="0"/>
              <a:t>nos 20 anos </a:t>
            </a:r>
            <a:br>
              <a:rPr lang="pt-BR" dirty="0"/>
            </a:br>
            <a:r>
              <a:rPr lang="pt-BR" dirty="0"/>
              <a:t>da Lei Maria da Penha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3ECE68F-8974-DB2B-0DC2-C7D207D3E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5490410"/>
            <a:ext cx="7010400" cy="1500000"/>
          </a:xfrm>
        </p:spPr>
        <p:txBody>
          <a:bodyPr>
            <a:normAutofit fontScale="70000" lnSpcReduction="20000"/>
          </a:bodyPr>
          <a:lstStyle/>
          <a:p>
            <a:r>
              <a:rPr lang="pt-BR" b="1" dirty="0"/>
              <a:t>Juliana Brandão </a:t>
            </a:r>
          </a:p>
          <a:p>
            <a:r>
              <a:rPr lang="pt-BR" b="1" dirty="0"/>
              <a:t>Doutora e Mestra em DH pela USP</a:t>
            </a:r>
            <a:br>
              <a:rPr lang="pt-BR" b="1" dirty="0"/>
            </a:br>
            <a:r>
              <a:rPr lang="pt-BR" b="1" dirty="0"/>
              <a:t>Coordenadora de Gênero e Raça do FBSP</a:t>
            </a:r>
          </a:p>
          <a:p>
            <a:r>
              <a:rPr lang="pt-BR" b="1" dirty="0"/>
              <a:t>jbrandao@forumseguranca.org.br</a:t>
            </a:r>
          </a:p>
          <a:p>
            <a:r>
              <a:rPr lang="pt-BR" dirty="0"/>
              <a:t>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212B1D7-C9C6-F700-9D4B-0825F62D057C}"/>
              </a:ext>
            </a:extLst>
          </p:cNvPr>
          <p:cNvSpPr txBox="1"/>
          <p:nvPr/>
        </p:nvSpPr>
        <p:spPr>
          <a:xfrm>
            <a:off x="236483" y="252249"/>
            <a:ext cx="10331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CICLO DE DIÁLOGOS DA LEI MARIA DA PENHA  </a:t>
            </a:r>
          </a:p>
          <a:p>
            <a:r>
              <a:rPr lang="pt-BR" dirty="0"/>
              <a:t>Medidas Protetivas de Urgência, Efetividade da Atuação Ministerial e Integração das Políticas Públicas </a:t>
            </a:r>
          </a:p>
          <a:p>
            <a:r>
              <a:rPr lang="pt-BR" dirty="0"/>
              <a:t>20 ANOS DA LEI Nº 11.340/2006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90D168A-0DB0-1B10-21AB-30818DF07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31" y="1576551"/>
            <a:ext cx="4926861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808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E023D-CF05-0EEE-21D3-ECD10BC0F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9FB593-B678-18BA-AC2F-D4F1B02D1C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483" y="1434662"/>
            <a:ext cx="11117317" cy="474230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b="1" dirty="0">
                <a:solidFill>
                  <a:srgbClr val="5A257D"/>
                </a:solidFill>
                <a:latin typeface="Aptos ExtraBold" panose="020F0502020204030204" pitchFamily="34" charset="0"/>
              </a:rPr>
              <a:t>O FÓRUM BRASILEIRO DE SEGURANÇA PÚBLICA</a:t>
            </a:r>
          </a:p>
          <a:p>
            <a:pPr marL="0" indent="0">
              <a:buNone/>
            </a:pPr>
            <a:endParaRPr lang="pt-BR" b="1" dirty="0">
              <a:solidFill>
                <a:srgbClr val="5A257D"/>
              </a:solidFill>
              <a:latin typeface="Aptos ExtraBold" panose="020F0502020204030204" pitchFamily="34" charset="0"/>
            </a:endParaRPr>
          </a:p>
          <a:p>
            <a:pPr marL="0" indent="0">
              <a:buNone/>
            </a:pPr>
            <a:r>
              <a:rPr lang="pt-BR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Organização não governamental, apartidária e sem fins lucrativos -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pesquisadores, policiais, representantes da sociedade civil organizada e do setor privado.</a:t>
            </a:r>
          </a:p>
          <a:p>
            <a:pPr marL="0" indent="0">
              <a:buNone/>
            </a:pPr>
            <a:r>
              <a:rPr lang="pt-BR" b="1" dirty="0">
                <a:solidFill>
                  <a:srgbClr val="5A257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 anos de atuação-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estratégias qualificadas para redução do crime e da violência que priorizem a defesa da vida, o respeito à democracia e a </a:t>
            </a:r>
            <a:r>
              <a:rPr lang="pt-BR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segurança pública como um direito fundamental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ser defendido e preservado. </a:t>
            </a:r>
          </a:p>
          <a:p>
            <a:pPr marL="0" indent="0">
              <a:buNone/>
            </a:pP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Valores - </a:t>
            </a:r>
            <a:r>
              <a:rPr lang="pt-BR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transparência e na produção de informação, 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enquanto ferramentas de prestação de contas e de modernização das políticas públicas de segurança. </a:t>
            </a:r>
            <a:endParaRPr lang="pt-BR" b="1" dirty="0">
              <a:solidFill>
                <a:srgbClr val="5A257D"/>
              </a:solidFill>
              <a:latin typeface="Aptos ExtraBold" panose="020F0502020204030204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FFCE420-A3E7-F286-47F8-852FA353066F}"/>
              </a:ext>
            </a:extLst>
          </p:cNvPr>
          <p:cNvSpPr txBox="1"/>
          <p:nvPr/>
        </p:nvSpPr>
        <p:spPr>
          <a:xfrm>
            <a:off x="236483" y="252249"/>
            <a:ext cx="10331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CICLO DE DIÁLOGOS DA LEI MARIA DA PENHA  </a:t>
            </a:r>
          </a:p>
          <a:p>
            <a:r>
              <a:rPr lang="pt-BR" dirty="0"/>
              <a:t>Medidas Protetivas de Urgência, Efetividade da Atuação Ministerial e Integração das Políticas Públicas </a:t>
            </a:r>
          </a:p>
          <a:p>
            <a:r>
              <a:rPr lang="pt-BR" dirty="0"/>
              <a:t>20 ANOS DA LEI Nº 11.340/2006 </a:t>
            </a:r>
          </a:p>
        </p:txBody>
      </p:sp>
    </p:spTree>
    <p:extLst>
      <p:ext uri="{BB962C8B-B14F-4D97-AF65-F5344CB8AC3E}">
        <p14:creationId xmlns:p14="http://schemas.microsoft.com/office/powerpoint/2010/main" val="3195167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47064-9FBD-80D4-AA49-749D26945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3FBDA06-D759-79B0-A6DB-934D848412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7030A0"/>
                </a:solidFill>
                <a:latin typeface="Aptos" panose="020B0004020202020204" pitchFamily="34" charset="0"/>
              </a:rPr>
              <a:t>CONTEXTO DA VIOLÊNCIA A PARTIR DOS DADOS</a:t>
            </a:r>
          </a:p>
          <a:p>
            <a:pPr marL="285750" indent="-285750"/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Redução das </a:t>
            </a:r>
            <a:r>
              <a:rPr lang="pt-B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MVIs</a:t>
            </a:r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em geral</a:t>
            </a:r>
          </a:p>
          <a:p>
            <a:pPr marL="285750" indent="-285750"/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Aumento da violência contra mulheres, crianças e adolescentes – </a:t>
            </a:r>
          </a:p>
          <a:p>
            <a:pPr marL="285750" indent="-285750"/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Redução dos crimes nas ruas - aumento dos crimes em casa e no meio digital</a:t>
            </a:r>
          </a:p>
          <a:p>
            <a:pPr marL="285750" indent="-285750"/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Aumento da violência intrafamiliar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A398B15-7BA3-9501-B08C-4BAF83B93370}"/>
              </a:ext>
            </a:extLst>
          </p:cNvPr>
          <p:cNvSpPr txBox="1"/>
          <p:nvPr/>
        </p:nvSpPr>
        <p:spPr>
          <a:xfrm>
            <a:off x="236483" y="252249"/>
            <a:ext cx="10331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CICLO DE DIÁLOGOS DA LEI MARIA DA PENHA  </a:t>
            </a:r>
          </a:p>
          <a:p>
            <a:r>
              <a:rPr lang="pt-BR" dirty="0"/>
              <a:t>Medidas Protetivas de Urgência, Efetividade da Atuação Ministerial e Integração das Políticas Públicas </a:t>
            </a:r>
          </a:p>
          <a:p>
            <a:r>
              <a:rPr lang="pt-BR" dirty="0"/>
              <a:t>20 ANOS DA LEI Nº 11.340/2006 </a:t>
            </a:r>
          </a:p>
        </p:txBody>
      </p:sp>
    </p:spTree>
    <p:extLst>
      <p:ext uri="{BB962C8B-B14F-4D97-AF65-F5344CB8AC3E}">
        <p14:creationId xmlns:p14="http://schemas.microsoft.com/office/powerpoint/2010/main" val="3493175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BD770-D818-CA92-6246-32E1A533E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FF1E39-0101-8948-3730-CE478608E2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78" y="1292772"/>
            <a:ext cx="12139121" cy="5565228"/>
          </a:xfrm>
        </p:spPr>
        <p:txBody>
          <a:bodyPr/>
          <a:lstStyle/>
          <a:p>
            <a:pPr marL="0" indent="0">
              <a:buNone/>
            </a:pPr>
            <a:r>
              <a:rPr lang="pt-BR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 PANORAMA DA VIOLÊNCIA CONTRA A MULHER NO BRASIL – </a:t>
            </a:r>
          </a:p>
          <a:p>
            <a:pPr marL="0" indent="0">
              <a:buNone/>
            </a:pPr>
            <a:r>
              <a:rPr lang="pt-BR" b="1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MORTES DE MULHERES 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8AF3357-53EB-C083-FCD1-0CC0DBB42414}"/>
              </a:ext>
            </a:extLst>
          </p:cNvPr>
          <p:cNvSpPr txBox="1"/>
          <p:nvPr/>
        </p:nvSpPr>
        <p:spPr>
          <a:xfrm>
            <a:off x="236483" y="252249"/>
            <a:ext cx="10331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CICLO DE DIÁLOGOS DA LEI MARIA DA PENHA  </a:t>
            </a:r>
          </a:p>
          <a:p>
            <a:r>
              <a:rPr lang="pt-BR" dirty="0"/>
              <a:t>Medidas Protetivas de Urgência, Efetividade da Atuação Ministerial e Integração das Políticas Públicas </a:t>
            </a:r>
          </a:p>
          <a:p>
            <a:r>
              <a:rPr lang="pt-BR" dirty="0"/>
              <a:t>20 ANOS DA LEI Nº 11.340/2006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0D754DB-82D8-FAE5-785C-B93E2FF7C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650" y="2554566"/>
            <a:ext cx="3093988" cy="425232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D07117B-6BB1-1EBC-67A7-101ADC6568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984" y="2449437"/>
            <a:ext cx="5890770" cy="318543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D815E75-0EDD-1005-84BC-23057D9FD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6101" y="3142568"/>
            <a:ext cx="2613887" cy="188230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F39C629-399E-4CF8-34A1-6200018ECCEC}"/>
              </a:ext>
            </a:extLst>
          </p:cNvPr>
          <p:cNvSpPr txBox="1"/>
          <p:nvPr/>
        </p:nvSpPr>
        <p:spPr>
          <a:xfrm>
            <a:off x="3846785" y="5924890"/>
            <a:ext cx="6369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20º Anuário Brasileiro de Segurança Pública - 2026</a:t>
            </a:r>
          </a:p>
        </p:txBody>
      </p:sp>
    </p:spTree>
    <p:extLst>
      <p:ext uri="{BB962C8B-B14F-4D97-AF65-F5344CB8AC3E}">
        <p14:creationId xmlns:p14="http://schemas.microsoft.com/office/powerpoint/2010/main" val="3160513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A2FCA-E22E-E504-A026-2CE52EF2D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73E1E9-10C8-1C37-15B0-A9B25DEB75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483" y="1053782"/>
            <a:ext cx="11117317" cy="5123182"/>
          </a:xfrm>
        </p:spPr>
        <p:txBody>
          <a:bodyPr/>
          <a:lstStyle/>
          <a:p>
            <a:pPr marL="0" indent="0" algn="ctr">
              <a:buNone/>
            </a:pPr>
            <a:r>
              <a:rPr lang="pt-BR" b="1" dirty="0">
                <a:solidFill>
                  <a:srgbClr val="7030A0"/>
                </a:solidFill>
              </a:rPr>
              <a:t>OS CRIMES QUE ANTECEDEM O FEMINICÍDIO SÓ CRESCEM</a:t>
            </a:r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F6571AB-15D5-7E61-A976-096DAABB52BB}"/>
              </a:ext>
            </a:extLst>
          </p:cNvPr>
          <p:cNvSpPr txBox="1"/>
          <p:nvPr/>
        </p:nvSpPr>
        <p:spPr>
          <a:xfrm>
            <a:off x="236483" y="252249"/>
            <a:ext cx="10331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CICLO DE DIÁLOGOS DA LEI MARIA DA PENHA  </a:t>
            </a:r>
          </a:p>
          <a:p>
            <a:r>
              <a:rPr lang="pt-BR" dirty="0"/>
              <a:t>Medidas Protetivas de Urgência, Efetividade da Atuação Ministerial e Integração das Políticas Públicas </a:t>
            </a:r>
          </a:p>
          <a:p>
            <a:r>
              <a:rPr lang="pt-BR" dirty="0"/>
              <a:t>20 ANOS DA LEI Nº 11.340/2006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7B67B6B-1E8F-F9FD-B532-B0C7BCE1FD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88" y="1663873"/>
            <a:ext cx="2994639" cy="5123182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A5DC9AD-12FB-C1B2-ECAA-0D1C7C31F7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5141" y="1977112"/>
            <a:ext cx="3963074" cy="248998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0CFA78B4-40A8-849B-2C3A-63288E97C839}"/>
              </a:ext>
            </a:extLst>
          </p:cNvPr>
          <p:cNvSpPr txBox="1"/>
          <p:nvPr/>
        </p:nvSpPr>
        <p:spPr>
          <a:xfrm>
            <a:off x="5306140" y="5542608"/>
            <a:ext cx="617686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Fonte: 20ºAnuário Brasileiro de Segurança Pública, FBSP, 2026</a:t>
            </a:r>
          </a:p>
        </p:txBody>
      </p:sp>
    </p:spTree>
    <p:extLst>
      <p:ext uri="{BB962C8B-B14F-4D97-AF65-F5344CB8AC3E}">
        <p14:creationId xmlns:p14="http://schemas.microsoft.com/office/powerpoint/2010/main" val="27219004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804684-FD7E-26DE-F69B-5E4F6C231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75578"/>
            <a:ext cx="12192000" cy="5682421"/>
          </a:xfrm>
        </p:spPr>
        <p:txBody>
          <a:bodyPr/>
          <a:lstStyle/>
          <a:p>
            <a:pPr marL="0" indent="0" algn="ctr">
              <a:buNone/>
            </a:pPr>
            <a:r>
              <a:rPr lang="pt-BR" dirty="0">
                <a:solidFill>
                  <a:srgbClr val="5A257D"/>
                </a:solidFill>
              </a:rPr>
              <a:t>AS PRINCIPAIS VÍTIMAS DE VIOLÊNCIA SEXUAL </a:t>
            </a:r>
          </a:p>
          <a:p>
            <a:pPr marL="0" indent="0" algn="ctr">
              <a:buNone/>
            </a:pPr>
            <a:r>
              <a:rPr lang="pt-BR" dirty="0">
                <a:solidFill>
                  <a:srgbClr val="5A257D"/>
                </a:solidFill>
              </a:rPr>
              <a:t>SÃO </a:t>
            </a:r>
            <a:r>
              <a:rPr lang="pt-BR" b="1" dirty="0">
                <a:solidFill>
                  <a:srgbClr val="5A257D"/>
                </a:solidFill>
              </a:rPr>
              <a:t>MENINAS</a:t>
            </a:r>
            <a:r>
              <a:rPr lang="pt-BR" dirty="0">
                <a:solidFill>
                  <a:srgbClr val="5A257D"/>
                </a:solidFill>
              </a:rPr>
              <a:t> NEGRAS DE ATÉ 13 ANOS</a:t>
            </a:r>
          </a:p>
          <a:p>
            <a:pPr marL="0" indent="0" algn="ctr">
              <a:buNone/>
            </a:pPr>
            <a:endParaRPr lang="pt-BR" dirty="0">
              <a:solidFill>
                <a:srgbClr val="5A257D"/>
              </a:solidFill>
            </a:endParaRPr>
          </a:p>
          <a:p>
            <a:pPr marL="0" indent="0" algn="ctr">
              <a:buNone/>
            </a:pPr>
            <a:endParaRPr lang="pt-BR" dirty="0">
              <a:solidFill>
                <a:srgbClr val="5A257D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B3BFB71-3E34-F4B9-7481-ABC34E255E40}"/>
              </a:ext>
            </a:extLst>
          </p:cNvPr>
          <p:cNvSpPr txBox="1"/>
          <p:nvPr/>
        </p:nvSpPr>
        <p:spPr>
          <a:xfrm>
            <a:off x="236483" y="252249"/>
            <a:ext cx="10331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CICLO DE DIÁLOGOS DA LEI MARIA DA PENHA  </a:t>
            </a:r>
          </a:p>
          <a:p>
            <a:r>
              <a:rPr lang="pt-BR" dirty="0"/>
              <a:t>Medidas Protetivas de Urgência, Efetividade da Atuação Ministerial e Integração das Políticas Públicas </a:t>
            </a:r>
          </a:p>
          <a:p>
            <a:r>
              <a:rPr lang="pt-BR" dirty="0"/>
              <a:t>20 ANOS DA LEI Nº 11.340/2006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FBC0A85-D8B0-B406-2D23-C53BE660A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837" y="2222938"/>
            <a:ext cx="8869566" cy="4382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359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26572-CF81-9AAC-F8CE-D7C5615A7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BC494D-FA52-A9EB-C040-917F9FF3D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75578"/>
            <a:ext cx="12192000" cy="5682421"/>
          </a:xfrm>
        </p:spPr>
        <p:txBody>
          <a:bodyPr/>
          <a:lstStyle/>
          <a:p>
            <a:pPr marL="0" indent="0" algn="ctr">
              <a:buNone/>
            </a:pPr>
            <a:r>
              <a:rPr lang="pt-BR" dirty="0">
                <a:solidFill>
                  <a:srgbClr val="5A257D"/>
                </a:solidFill>
              </a:rPr>
              <a:t>A VIOLÊNCIA ESTÁ AUMENTANDO OU OS REGISTROS MELHORANDO? </a:t>
            </a:r>
          </a:p>
          <a:p>
            <a:pPr marL="0" indent="0" algn="ctr">
              <a:buNone/>
            </a:pPr>
            <a:endParaRPr lang="pt-BR" dirty="0">
              <a:solidFill>
                <a:srgbClr val="5A257D"/>
              </a:solidFill>
            </a:endParaRPr>
          </a:p>
          <a:p>
            <a:pPr marL="0" indent="0" algn="ctr">
              <a:buNone/>
            </a:pPr>
            <a:endParaRPr lang="pt-BR" dirty="0">
              <a:solidFill>
                <a:srgbClr val="5A257D"/>
              </a:solidFill>
            </a:endParaRPr>
          </a:p>
          <a:p>
            <a:pPr marL="0" indent="0" algn="ctr">
              <a:buNone/>
            </a:pPr>
            <a:endParaRPr lang="pt-BR" dirty="0">
              <a:solidFill>
                <a:srgbClr val="5A257D"/>
              </a:solidFill>
            </a:endParaRP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DCF034A-D15F-C06F-E67C-C6C4049F3540}"/>
              </a:ext>
            </a:extLst>
          </p:cNvPr>
          <p:cNvSpPr txBox="1"/>
          <p:nvPr/>
        </p:nvSpPr>
        <p:spPr>
          <a:xfrm>
            <a:off x="236483" y="252249"/>
            <a:ext cx="10331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CICLO DE DIÁLOGOS DA LEI MARIA DA PENHA  </a:t>
            </a:r>
          </a:p>
          <a:p>
            <a:r>
              <a:rPr lang="pt-BR" dirty="0"/>
              <a:t>Medidas Protetivas de Urgência, Efetividade da Atuação Ministerial e Integração das Políticas Públicas </a:t>
            </a:r>
          </a:p>
          <a:p>
            <a:r>
              <a:rPr lang="pt-BR" dirty="0"/>
              <a:t>20 ANOS DA LEI Nº 11.340/2006 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3B0323F0-D4E2-4D45-5FF9-95B3D9889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7983"/>
            <a:ext cx="11815072" cy="509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203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BF14E-2C54-9F8E-E711-FCFB7DD85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57AB0FCA-D027-092C-C087-DBF3088B8440}"/>
              </a:ext>
            </a:extLst>
          </p:cNvPr>
          <p:cNvSpPr txBox="1"/>
          <p:nvPr/>
        </p:nvSpPr>
        <p:spPr>
          <a:xfrm>
            <a:off x="236483" y="252249"/>
            <a:ext cx="10331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CICLO DE DIÁLOGOS DA LEI MARIA DA PENHA  </a:t>
            </a:r>
          </a:p>
          <a:p>
            <a:r>
              <a:rPr lang="pt-BR" dirty="0"/>
              <a:t>Medidas Protetivas de Urgência, Efetividade da Atuação Ministerial e Integração das Políticas Públicas </a:t>
            </a:r>
          </a:p>
          <a:p>
            <a:r>
              <a:rPr lang="pt-BR" dirty="0"/>
              <a:t>20 ANOS DA LEI Nº 11.340/2006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F2342CD1-0DC6-82A7-6A6F-F7B12215415B}"/>
              </a:ext>
            </a:extLst>
          </p:cNvPr>
          <p:cNvSpPr txBox="1"/>
          <p:nvPr/>
        </p:nvSpPr>
        <p:spPr>
          <a:xfrm>
            <a:off x="2696614" y="1575305"/>
            <a:ext cx="6540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7030A0"/>
                </a:solidFill>
              </a:rPr>
              <a:t> DESAFIOS - A VIOLÊNCIA CONTRA A MULHER É ESTRUTURAL</a:t>
            </a:r>
          </a:p>
          <a:p>
            <a:endParaRPr lang="pt-BR" dirty="0"/>
          </a:p>
        </p:txBody>
      </p:sp>
      <p:pic>
        <p:nvPicPr>
          <p:cNvPr id="11" name="Espaço Reservado para Conteúdo 10">
            <a:extLst>
              <a:ext uri="{FF2B5EF4-FFF2-40B4-BE49-F238E27FC236}">
                <a16:creationId xmlns:a16="http://schemas.microsoft.com/office/drawing/2014/main" id="{F63A825E-13E0-522A-6FBE-EAAD72CFC3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6483" y="2873742"/>
            <a:ext cx="5297213" cy="2525154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C74D34D-EEAA-9989-9716-4343B025A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3482" y="2221636"/>
            <a:ext cx="4348071" cy="3775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594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908AD-1C01-E89C-6063-7EC4DB489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A85A26CD-E338-892B-369A-702AB862F753}"/>
              </a:ext>
            </a:extLst>
          </p:cNvPr>
          <p:cNvSpPr txBox="1"/>
          <p:nvPr/>
        </p:nvSpPr>
        <p:spPr>
          <a:xfrm>
            <a:off x="236483" y="252249"/>
            <a:ext cx="10331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CICLO DE DIÁLOGOS DA LEI MARIA DA PENHA  </a:t>
            </a:r>
          </a:p>
          <a:p>
            <a:r>
              <a:rPr lang="pt-BR" dirty="0"/>
              <a:t>Medidas Protetivas de Urgência, Efetividade da Atuação Ministerial e Integração das Políticas Públicas </a:t>
            </a:r>
          </a:p>
          <a:p>
            <a:r>
              <a:rPr lang="pt-BR" dirty="0"/>
              <a:t>20 ANOS DA LEI Nº 11.340/2006 </a:t>
            </a:r>
          </a:p>
        </p:txBody>
      </p:sp>
      <p:pic>
        <p:nvPicPr>
          <p:cNvPr id="4" name="Espaço Reservado para Conteúdo 3">
            <a:extLst>
              <a:ext uri="{FF2B5EF4-FFF2-40B4-BE49-F238E27FC236}">
                <a16:creationId xmlns:a16="http://schemas.microsoft.com/office/drawing/2014/main" id="{468914AC-97D3-DD33-A06A-AA5BE7A0ED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4366" y="2691481"/>
            <a:ext cx="3718882" cy="2499577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DC74E9A-8F18-D0B5-A09D-0A8E625F40AA}"/>
              </a:ext>
            </a:extLst>
          </p:cNvPr>
          <p:cNvSpPr txBox="1"/>
          <p:nvPr/>
        </p:nvSpPr>
        <p:spPr>
          <a:xfrm>
            <a:off x="1072766" y="1509287"/>
            <a:ext cx="10403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>
                <a:solidFill>
                  <a:srgbClr val="7030A0"/>
                </a:solidFill>
              </a:rPr>
              <a:t> DESAFIOS - A VIOLÊNCIA CONTRA A MULHER É DIFERENTE DAS OUTRAS – TEM CICLO PRÓPRIO</a:t>
            </a:r>
          </a:p>
          <a:p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BD2D1A3-B41D-D9B9-32D9-B7E1895794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8493" y="2687847"/>
            <a:ext cx="3505504" cy="3475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387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E8B76-64CA-4CDB-5E4F-A1241506E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6FF5C6-20BF-BC3B-0D64-B74C2221F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75578"/>
            <a:ext cx="12192000" cy="5682421"/>
          </a:xfrm>
        </p:spPr>
        <p:txBody>
          <a:bodyPr/>
          <a:lstStyle/>
          <a:p>
            <a:pPr marL="0" indent="0" algn="ctr">
              <a:buNone/>
            </a:pPr>
            <a:r>
              <a:rPr lang="pt-BR" b="1" dirty="0">
                <a:solidFill>
                  <a:srgbClr val="7030A0"/>
                </a:solidFill>
                <a:latin typeface="Aptos" panose="020B0004020202020204" pitchFamily="34" charset="0"/>
              </a:rPr>
              <a:t>MEDIDAS PROTETIVAS DE URGÊNCIA – </a:t>
            </a:r>
            <a:r>
              <a:rPr lang="pt-BR" b="1" dirty="0" err="1">
                <a:solidFill>
                  <a:srgbClr val="7030A0"/>
                </a:solidFill>
                <a:latin typeface="Aptos" panose="020B0004020202020204" pitchFamily="34" charset="0"/>
              </a:rPr>
              <a:t>MPUs</a:t>
            </a:r>
            <a:endParaRPr lang="pt-BR" b="1" dirty="0">
              <a:solidFill>
                <a:srgbClr val="7030A0"/>
              </a:solidFill>
              <a:latin typeface="Aptos" panose="020B0004020202020204" pitchFamily="34" charset="0"/>
            </a:endParaRPr>
          </a:p>
          <a:p>
            <a:pPr marL="0" indent="0" algn="ctr">
              <a:buNone/>
            </a:pPr>
            <a:endParaRPr lang="pt-BR" b="1" dirty="0">
              <a:solidFill>
                <a:srgbClr val="7030A0"/>
              </a:solidFill>
              <a:latin typeface="Aptos" panose="020B0004020202020204" pitchFamily="34" charset="0"/>
            </a:endParaRPr>
          </a:p>
          <a:p>
            <a:pPr marL="0" indent="0" algn="ctr">
              <a:buNone/>
            </a:pPr>
            <a:endParaRPr lang="pt-BR" b="1" dirty="0">
              <a:solidFill>
                <a:srgbClr val="7030A0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B789D73-6997-A746-02E4-BCBDB566F78D}"/>
              </a:ext>
            </a:extLst>
          </p:cNvPr>
          <p:cNvSpPr txBox="1"/>
          <p:nvPr/>
        </p:nvSpPr>
        <p:spPr>
          <a:xfrm>
            <a:off x="236483" y="252249"/>
            <a:ext cx="10331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CICLO DE DIÁLOGOS DA LEI MARIA DA PENHA  </a:t>
            </a:r>
          </a:p>
          <a:p>
            <a:r>
              <a:rPr lang="pt-BR" dirty="0"/>
              <a:t>Medidas Protetivas de Urgência, Efetividade da Atuação Ministerial e Integração das Políticas Públicas </a:t>
            </a:r>
          </a:p>
          <a:p>
            <a:r>
              <a:rPr lang="pt-BR" dirty="0"/>
              <a:t>20 ANOS DA LEI Nº 11.340/2006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82A0BFE-F0A5-D3AE-6901-27A57C3B7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593" y="1954924"/>
            <a:ext cx="7504386" cy="3389586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07E6395E-4C7C-4C1F-46D9-CE522302D73A}"/>
              </a:ext>
            </a:extLst>
          </p:cNvPr>
          <p:cNvSpPr txBox="1"/>
          <p:nvPr/>
        </p:nvSpPr>
        <p:spPr>
          <a:xfrm>
            <a:off x="5649310" y="6123855"/>
            <a:ext cx="6542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Fonte: Retratos do Feminicídio no Brasil, FBSP/2026</a:t>
            </a:r>
          </a:p>
        </p:txBody>
      </p:sp>
    </p:spTree>
    <p:extLst>
      <p:ext uri="{BB962C8B-B14F-4D97-AF65-F5344CB8AC3E}">
        <p14:creationId xmlns:p14="http://schemas.microsoft.com/office/powerpoint/2010/main" val="11871759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0527B-EE49-6B6E-7464-182B901A5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66EA4F1-A58F-8779-EB85-2F5B0432A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pt-BR" b="1" dirty="0">
                <a:solidFill>
                  <a:srgbClr val="7030A0"/>
                </a:solidFill>
                <a:latin typeface="Aptos" panose="020B0004020202020204" pitchFamily="34" charset="0"/>
              </a:rPr>
              <a:t>MEDIDAS PROTETIVAS DE URGÊNCIA – </a:t>
            </a:r>
            <a:r>
              <a:rPr lang="pt-BR" b="1" dirty="0" err="1">
                <a:solidFill>
                  <a:srgbClr val="7030A0"/>
                </a:solidFill>
                <a:latin typeface="Aptos" panose="020B0004020202020204" pitchFamily="34" charset="0"/>
              </a:rPr>
              <a:t>MPUs</a:t>
            </a:r>
            <a:endParaRPr lang="pt-BR" b="1" dirty="0">
              <a:solidFill>
                <a:srgbClr val="7030A0"/>
              </a:solidFill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pt-BR" b="1" dirty="0">
              <a:solidFill>
                <a:srgbClr val="7030A0"/>
              </a:solidFill>
              <a:latin typeface="Aptos" panose="020B0004020202020204" pitchFamily="34" charset="0"/>
            </a:endParaRPr>
          </a:p>
          <a:p>
            <a:pPr marL="0" indent="0" algn="l">
              <a:buNone/>
            </a:pPr>
            <a:r>
              <a:rPr lang="pt-BR" sz="2800" b="1" i="0" u="none" strike="noStrike" baseline="0" dirty="0">
                <a:solidFill>
                  <a:srgbClr val="C6BA45"/>
                </a:solidFill>
                <a:latin typeface="AdelleCondensed-Bold"/>
              </a:rPr>
              <a:t>Descumprimento de</a:t>
            </a:r>
          </a:p>
          <a:p>
            <a:pPr marL="0" indent="0" algn="l">
              <a:buNone/>
            </a:pPr>
            <a:r>
              <a:rPr lang="pt-BR" sz="2800" b="1" i="0" u="none" strike="noStrike" baseline="0" dirty="0">
                <a:solidFill>
                  <a:srgbClr val="C6BA45"/>
                </a:solidFill>
                <a:latin typeface="AdelleCondensed-Bold"/>
              </a:rPr>
              <a:t>Medida Protetiva</a:t>
            </a:r>
          </a:p>
          <a:p>
            <a:pPr marL="0" indent="0" algn="l">
              <a:buNone/>
            </a:pPr>
            <a:r>
              <a:rPr lang="pt-BR" sz="2800" b="1" i="0" u="none" strike="noStrike" baseline="0" dirty="0">
                <a:solidFill>
                  <a:srgbClr val="C6BA45"/>
                </a:solidFill>
                <a:latin typeface="AdelleCondensed-Bold"/>
              </a:rPr>
              <a:t>de Urgência</a:t>
            </a:r>
          </a:p>
          <a:p>
            <a:pPr marL="0" indent="0" algn="l">
              <a:buNone/>
            </a:pPr>
            <a:endParaRPr lang="pt-BR" sz="2000" b="0" i="0" u="none" strike="noStrike" baseline="0" dirty="0">
              <a:solidFill>
                <a:srgbClr val="5A6D50"/>
              </a:solidFill>
              <a:latin typeface="AdelleCondensed-Regular"/>
            </a:endParaRPr>
          </a:p>
          <a:p>
            <a:pPr marL="0" indent="0" algn="l">
              <a:buNone/>
            </a:pPr>
            <a:r>
              <a:rPr lang="pt-BR" sz="4400" b="1" i="0" u="none" strike="noStrike" baseline="0" dirty="0">
                <a:solidFill>
                  <a:srgbClr val="5A6D50"/>
                </a:solidFill>
                <a:latin typeface="AdelleCondensed-Bold"/>
              </a:rPr>
              <a:t>132.025 registros</a:t>
            </a:r>
          </a:p>
          <a:p>
            <a:pPr marL="0" indent="0">
              <a:buNone/>
            </a:pPr>
            <a:r>
              <a:rPr lang="pt-BR" b="1" dirty="0"/>
              <a:t>Aumento de 16,7%</a:t>
            </a:r>
          </a:p>
          <a:p>
            <a:pPr marL="0" indent="0">
              <a:buNone/>
            </a:pPr>
            <a:r>
              <a:rPr lang="pt-BR" dirty="0"/>
              <a:t>único crime que cresceu em todos os estados</a:t>
            </a:r>
            <a:endParaRPr lang="pt-BR" b="1" dirty="0"/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dirty="0"/>
              <a:t>84 registros de descumprimento de MPU para cada feminicídio</a:t>
            </a:r>
          </a:p>
          <a:p>
            <a:pPr marL="0" indent="0">
              <a:buNone/>
            </a:pPr>
            <a:endParaRPr lang="pt-BR" b="1" dirty="0"/>
          </a:p>
          <a:p>
            <a:pPr marL="0" indent="0">
              <a:buNone/>
            </a:pPr>
            <a:r>
              <a:rPr lang="pt-BR" dirty="0">
                <a:effectLst/>
              </a:rPr>
              <a:t>621 mil </a:t>
            </a:r>
            <a:r>
              <a:rPr lang="pt-BR" dirty="0" err="1">
                <a:effectLst/>
              </a:rPr>
              <a:t>MPUs</a:t>
            </a:r>
            <a:r>
              <a:rPr lang="pt-BR" dirty="0">
                <a:effectLst/>
              </a:rPr>
              <a:t> concedidas (CNJ) → ~1.701 por dia (~70/hora)</a:t>
            </a:r>
          </a:p>
          <a:p>
            <a:pPr marL="0" indent="0">
              <a:buNone/>
            </a:pPr>
            <a:br>
              <a:rPr lang="pt-BR" dirty="0"/>
            </a:br>
            <a:r>
              <a:rPr lang="pt-BR" dirty="0">
                <a:effectLst/>
              </a:rPr>
              <a:t>132.025 mil descumprimentos → ~362 por dia (~15/hora)</a:t>
            </a:r>
          </a:p>
          <a:p>
            <a:pPr marL="0" indent="0">
              <a:buNone/>
            </a:pPr>
            <a:br>
              <a:rPr lang="pt-BR" dirty="0"/>
            </a:br>
            <a:r>
              <a:rPr lang="pt-BR" dirty="0">
                <a:effectLst/>
              </a:rPr>
              <a:t> ~21 descumprimentos para cada 100 </a:t>
            </a:r>
            <a:r>
              <a:rPr lang="pt-BR" dirty="0" err="1">
                <a:effectLst/>
              </a:rPr>
              <a:t>MPUs</a:t>
            </a:r>
            <a:r>
              <a:rPr lang="pt-BR" dirty="0">
                <a:effectLst/>
              </a:rPr>
              <a:t> concedida</a:t>
            </a:r>
            <a:endParaRPr lang="pt-BR" b="1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64995C6-EFAE-9B64-CBD3-4F656501DDC8}"/>
              </a:ext>
            </a:extLst>
          </p:cNvPr>
          <p:cNvSpPr txBox="1"/>
          <p:nvPr/>
        </p:nvSpPr>
        <p:spPr>
          <a:xfrm>
            <a:off x="236483" y="252249"/>
            <a:ext cx="103319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CICLO DE DIÁLOGOS DA LEI MARIA DA PENHA  </a:t>
            </a:r>
          </a:p>
          <a:p>
            <a:r>
              <a:rPr lang="pt-BR" dirty="0"/>
              <a:t>Medidas Protetivas de Urgência, Efetividade da Atuação Ministerial e Integração das Políticas Públicas </a:t>
            </a:r>
          </a:p>
          <a:p>
            <a:r>
              <a:rPr lang="pt-BR" dirty="0"/>
              <a:t>20 ANOS DA LEI Nº 11.340/2006 </a:t>
            </a:r>
          </a:p>
        </p:txBody>
      </p:sp>
    </p:spTree>
    <p:extLst>
      <p:ext uri="{BB962C8B-B14F-4D97-AF65-F5344CB8AC3E}">
        <p14:creationId xmlns:p14="http://schemas.microsoft.com/office/powerpoint/2010/main" val="25128495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 err="1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Punição</a:t>
            </a: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X Reeducação do Agressor: como equilibrar?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932688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i="1" dirty="0">
                <a:solidFill>
                  <a:srgbClr val="5A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Tensão central: responsabilização penal imediata × prevenção da reincidência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353312"/>
            <a:ext cx="5364328" cy="2148840"/>
          </a:xfrm>
          <a:prstGeom prst="roundRect">
            <a:avLst>
              <a:gd name="adj" fmla="val 3404"/>
            </a:avLst>
          </a:prstGeom>
          <a:solidFill>
            <a:srgbClr val="F5F6F8"/>
          </a:solidFill>
          <a:ln w="12700">
            <a:solidFill>
              <a:srgbClr val="F5F6F8"/>
            </a:solidFill>
            <a:prstDash val="solid"/>
          </a:ln>
          <a:effectLst>
            <a:outerShdw blurRad="101600" dist="381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777544" y="1449324"/>
            <a:ext cx="768096" cy="768096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6" name="Image 0" descr="icons/gav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89" y="1664356"/>
            <a:ext cx="420624" cy="4206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1609344"/>
            <a:ext cx="3992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Punir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822960" y="2267712"/>
            <a:ext cx="48156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2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Responsabilização penal, prisão e sanções retributivas garantem proteção imediata, enviam mensagem de reprovação social e interrompem o ciclo de violência.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22960" y="2935224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b="1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Risco:  </a:t>
            </a:r>
            <a:r>
              <a:rPr lang="en-US" sz="1050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isolado, tem efeito limitado na mudança de padrões e pode agravar a vulnerabilidade da vítima.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6278728" y="1353312"/>
            <a:ext cx="5364328" cy="2148840"/>
          </a:xfrm>
          <a:prstGeom prst="roundRect">
            <a:avLst>
              <a:gd name="adj" fmla="val 3404"/>
            </a:avLst>
          </a:prstGeom>
          <a:solidFill>
            <a:srgbClr val="F5F6F8"/>
          </a:solidFill>
          <a:ln w="12700">
            <a:solidFill>
              <a:srgbClr val="F5F6F8"/>
            </a:solidFill>
            <a:prstDash val="solid"/>
          </a:ln>
          <a:effectLst>
            <a:outerShdw blurRad="101600" dist="38100" dir="5400000" algn="bl" rotWithShape="0">
              <a:srgbClr val="1E2761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Shape 8"/>
          <p:cNvSpPr/>
          <p:nvPr/>
        </p:nvSpPr>
        <p:spPr>
          <a:xfrm>
            <a:off x="6553048" y="1495339"/>
            <a:ext cx="768096" cy="768096"/>
          </a:xfrm>
          <a:prstGeom prst="ellipse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2" name="Image 1" descr="icons/syn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6784" y="1691198"/>
            <a:ext cx="420624" cy="42062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421728" y="1609344"/>
            <a:ext cx="39927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Reeducar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6553048" y="2267712"/>
            <a:ext cx="481568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2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Programas de recuperação, reeducação e acompanhamento psicossocial reduzem a reincidência e trabalham crenças de masculinidade e controle — sem minimizar a responsabilização.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6553048" y="2935224"/>
            <a:ext cx="481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b="1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Risco:  </a:t>
            </a:r>
            <a:r>
              <a:rPr lang="en-US" sz="1050" i="1" dirty="0">
                <a:solidFill>
                  <a:srgbClr val="B850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 salvaguardas, pode virar pressão à reconciliação e adiar a punição, colocando a vítima em risco.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548640" y="36576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Caminho híbrido — modelo coerente com a Lei Maria da Penha e a jurisprudência</a:t>
            </a:r>
            <a:endParaRPr lang="en-US" sz="1800" dirty="0"/>
          </a:p>
        </p:txBody>
      </p:sp>
      <p:sp>
        <p:nvSpPr>
          <p:cNvPr id="17" name="Shape 13"/>
          <p:cNvSpPr/>
          <p:nvPr/>
        </p:nvSpPr>
        <p:spPr>
          <a:xfrm>
            <a:off x="548640" y="4160520"/>
            <a:ext cx="548640" cy="548640"/>
          </a:xfrm>
          <a:prstGeom prst="ellipse">
            <a:avLst/>
          </a:prstGeom>
          <a:solidFill>
            <a:srgbClr val="CADCFC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18" name="Image 2" descr="icons/shiel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224" y="4261104"/>
            <a:ext cx="347472" cy="34747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48640" y="4818888"/>
            <a:ext cx="35152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Proteção primeiro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548640" y="5221224"/>
            <a:ext cx="351525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2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MPUs de afastamento e proibição de contato, com resposta rápida ao descumprimento.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4338218" y="4160520"/>
            <a:ext cx="548640" cy="548640"/>
          </a:xfrm>
          <a:prstGeom prst="ellipse">
            <a:avLst/>
          </a:prstGeom>
          <a:solidFill>
            <a:srgbClr val="CADCFC"/>
          </a:solidFill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pic>
        <p:nvPicPr>
          <p:cNvPr id="22" name="Image 3" descr="icons/user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8802" y="4261104"/>
            <a:ext cx="347472" cy="34747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4338218" y="4818888"/>
            <a:ext cx="351525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Reeducação obrigatória e monitorada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4338218" y="5221224"/>
            <a:ext cx="3515258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2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Grupos reflexivos como poder-dever do juiz (LMP art. 22, VI-VII; art. 45), inclusive como condição do sursis.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Violeta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F7457330DC5A44F91D604C3D2D15D46" ma:contentTypeVersion="17" ma:contentTypeDescription="Crie um novo documento." ma:contentTypeScope="" ma:versionID="c05e775a4c3c5345ffb3d6ff6ef38c74">
  <xsd:schema xmlns:xsd="http://www.w3.org/2001/XMLSchema" xmlns:xs="http://www.w3.org/2001/XMLSchema" xmlns:p="http://schemas.microsoft.com/office/2006/metadata/properties" xmlns:ns2="3ba803d4-51af-4dac-be18-4a7143f05773" xmlns:ns3="88c5a5bf-295a-44a4-9719-d47370c0d719" targetNamespace="http://schemas.microsoft.com/office/2006/metadata/properties" ma:root="true" ma:fieldsID="5a5b4afc4205a6b96f96a5a1a1cfc3bc" ns2:_="" ns3:_="">
    <xsd:import namespace="3ba803d4-51af-4dac-be18-4a7143f05773"/>
    <xsd:import namespace="88c5a5bf-295a-44a4-9719-d47370c0d7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803d4-51af-4dac-be18-4a7143f057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20ff8261-d968-4d0c-aa0f-bd47b821ad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c5a5bf-295a-44a4-9719-d47370c0d7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1f9136-36d3-466e-ba56-36740059945b}" ma:internalName="TaxCatchAll" ma:showField="CatchAllData" ma:web="88c5a5bf-295a-44a4-9719-d47370c0d7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ba803d4-51af-4dac-be18-4a7143f05773">
      <Terms xmlns="http://schemas.microsoft.com/office/infopath/2007/PartnerControls"/>
    </lcf76f155ced4ddcb4097134ff3c332f>
    <TaxCatchAll xmlns="88c5a5bf-295a-44a4-9719-d47370c0d719" xsi:nil="true"/>
  </documentManagement>
</p:properties>
</file>

<file path=customXml/itemProps1.xml><?xml version="1.0" encoding="utf-8"?>
<ds:datastoreItem xmlns:ds="http://schemas.openxmlformats.org/officeDocument/2006/customXml" ds:itemID="{0D4A2A4F-F090-4CB4-81BE-81172C28AA13}"/>
</file>

<file path=customXml/itemProps2.xml><?xml version="1.0" encoding="utf-8"?>
<ds:datastoreItem xmlns:ds="http://schemas.openxmlformats.org/officeDocument/2006/customXml" ds:itemID="{8A3EAC30-F976-422C-B1DE-12A0569BDFE9}"/>
</file>

<file path=customXml/itemProps3.xml><?xml version="1.0" encoding="utf-8"?>
<ds:datastoreItem xmlns:ds="http://schemas.openxmlformats.org/officeDocument/2006/customXml" ds:itemID="{03227D2C-1AE8-4501-80D9-63DAF5F57DAB}"/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78</TotalTime>
  <Words>836</Words>
  <Application>Microsoft Office PowerPoint</Application>
  <PresentationFormat>Widescreen</PresentationFormat>
  <Paragraphs>93</Paragraphs>
  <Slides>12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21" baseType="lpstr">
      <vt:lpstr>AdelleCondensed-Bold</vt:lpstr>
      <vt:lpstr>AdelleCondensed-Regular</vt:lpstr>
      <vt:lpstr>Aptos</vt:lpstr>
      <vt:lpstr>Aptos Display</vt:lpstr>
      <vt:lpstr>Aptos ExtraBold</vt:lpstr>
      <vt:lpstr>Arial</vt:lpstr>
      <vt:lpstr>Calibri</vt:lpstr>
      <vt:lpstr>Cambria</vt:lpstr>
      <vt:lpstr>Tema do Office</vt:lpstr>
      <vt:lpstr>Medidas protetivas de urgência:   Panorama dos dados  nos 20 anos  da Lei Maria da Penha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Juliana Brandão</dc:creator>
  <cp:lastModifiedBy>Juliana Brandão</cp:lastModifiedBy>
  <cp:revision>4</cp:revision>
  <dcterms:created xsi:type="dcterms:W3CDTF">2026-08-13T10:42:57Z</dcterms:created>
  <dcterms:modified xsi:type="dcterms:W3CDTF">2026-08-13T12:04:01Z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0x0101002F7457330DC5A44F91D604C3D2D15D46</vt:lpwstr>
  </property>
</Properties>
</file>