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9" r:id="rId1"/>
  </p:sldMasterIdLst>
  <p:notesMasterIdLst>
    <p:notesMasterId r:id="rId21"/>
  </p:notesMasterIdLst>
  <p:sldIdLst>
    <p:sldId id="1498" r:id="rId2"/>
    <p:sldId id="1590" r:id="rId3"/>
    <p:sldId id="1591" r:id="rId4"/>
    <p:sldId id="262" r:id="rId5"/>
    <p:sldId id="263" r:id="rId6"/>
    <p:sldId id="265" r:id="rId7"/>
    <p:sldId id="267" r:id="rId8"/>
    <p:sldId id="268" r:id="rId9"/>
    <p:sldId id="269" r:id="rId10"/>
    <p:sldId id="270" r:id="rId11"/>
    <p:sldId id="271" r:id="rId12"/>
    <p:sldId id="272" r:id="rId13"/>
    <p:sldId id="273" r:id="rId14"/>
    <p:sldId id="275" r:id="rId15"/>
    <p:sldId id="1516" r:id="rId16"/>
    <p:sldId id="1523" r:id="rId17"/>
    <p:sldId id="1530" r:id="rId18"/>
    <p:sldId id="1531" r:id="rId19"/>
    <p:sldId id="1524" r:id="rId20"/>
  </p:sldIdLst>
  <p:sldSz cx="9144000" cy="5143500" type="screen16x9"/>
  <p:notesSz cx="51435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6" d="100"/>
          <a:sy n="96" d="100"/>
        </p:scale>
        <p:origin x="42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ustomXml" Target="../customXml/item1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28" Type="http://schemas.openxmlformats.org/officeDocument/2006/relationships/customXml" Target="../customXml/item3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Relationship Id="rId27" Type="http://schemas.openxmlformats.org/officeDocument/2006/relationships/customXml" Target="../customXml/item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‹nº›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7" name="Google Shape;167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8" name="Google Shape;168;p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8" name="Google Shape;208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9" name="Google Shape;209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8" name="Google Shape;258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9" name="Google Shape;299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1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29" name="Google Shape;329;p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0" name="Google Shape;330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5" name="Google Shape;345;p1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6" name="Google Shape;346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8" name="Google Shape;378;p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9" name="Google Shape;379;p1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94" name="Google Shape;394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5" name="Google Shape;395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21" name="Google Shape;42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1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47" name="Google Shape;447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8" name="Google Shape;448;p1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4" name="Google Shape;524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B50D55A-EA4E-44B2-B3A2-10858C1BBC36}" type="slidenum">
              <a:rPr lang="pt-BR" smtClean="0"/>
              <a:t>15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5759957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90011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Placa verde com letras brancas&#10;&#10;Descrição gerada automaticamente com confiança média">
            <a:extLst>
              <a:ext uri="{FF2B5EF4-FFF2-40B4-BE49-F238E27FC236}">
                <a16:creationId xmlns:a16="http://schemas.microsoft.com/office/drawing/2014/main" id="{8EDD7FA6-9390-466B-8482-6E34A0286CC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060"/>
          <a:stretch/>
        </p:blipFill>
        <p:spPr>
          <a:xfrm>
            <a:off x="-1128" y="961"/>
            <a:ext cx="9143985" cy="5142539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2614651-87B7-464B-827B-DA1F9F3CF322}"/>
              </a:ext>
            </a:extLst>
          </p:cNvPr>
          <p:cNvSpPr txBox="1"/>
          <p:nvPr/>
        </p:nvSpPr>
        <p:spPr>
          <a:xfrm>
            <a:off x="3335785" y="1178511"/>
            <a:ext cx="5646197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2400" dirty="0"/>
          </a:p>
          <a:p>
            <a:endParaRPr lang="pt-BR" sz="2400" dirty="0"/>
          </a:p>
          <a:p>
            <a:endParaRPr lang="pt-BR" sz="2400" dirty="0"/>
          </a:p>
          <a:p>
            <a:endParaRPr lang="pt-BR" sz="2400" dirty="0"/>
          </a:p>
          <a:p>
            <a:endParaRPr lang="pt-BR" sz="2400" dirty="0"/>
          </a:p>
          <a:p>
            <a:endParaRPr lang="pt-BR" sz="2400" dirty="0"/>
          </a:p>
          <a:p>
            <a:endParaRPr lang="pt-BR" sz="2400" dirty="0"/>
          </a:p>
          <a:p>
            <a:endParaRPr lang="pt-BR" sz="2400" dirty="0"/>
          </a:p>
          <a:p>
            <a:endParaRPr lang="pt-BR" sz="2400" dirty="0"/>
          </a:p>
          <a:p>
            <a:r>
              <a:rPr lang="pt-BR" sz="2400" dirty="0"/>
              <a:t>Inaugurada em 11 de  novembro de 2019</a:t>
            </a:r>
          </a:p>
        </p:txBody>
      </p:sp>
    </p:spTree>
    <p:extLst>
      <p:ext uri="{BB962C8B-B14F-4D97-AF65-F5344CB8AC3E}">
        <p14:creationId xmlns:p14="http://schemas.microsoft.com/office/powerpoint/2010/main" val="3094581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308610"/>
            <a:ext cx="68580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3" name="Text 1"/>
          <p:cNvSpPr/>
          <p:nvPr/>
        </p:nvSpPr>
        <p:spPr>
          <a:xfrm>
            <a:off x="480060" y="514350"/>
            <a:ext cx="829818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800" b="1" dirty="0">
                <a:solidFill>
                  <a:srgbClr val="2B2029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itchFamily="34" charset="-120"/>
              </a:rPr>
              <a:t>CASA DA MULHER BRASILEIRA </a:t>
            </a:r>
          </a:p>
          <a:p>
            <a:endParaRPr lang="en-US" sz="1800" b="1" dirty="0">
              <a:solidFill>
                <a:srgbClr val="2B2029"/>
              </a:solidFill>
              <a:latin typeface="Cambria" panose="02040503050406030204" pitchFamily="18" charset="0"/>
              <a:ea typeface="Cambria" panose="02040503050406030204" pitchFamily="18" charset="0"/>
              <a:cs typeface="Cambria" pitchFamily="34" charset="-120"/>
            </a:endParaRPr>
          </a:p>
          <a:p>
            <a:r>
              <a:rPr lang="en-US" sz="1800" b="1" dirty="0">
                <a:solidFill>
                  <a:srgbClr val="2B2029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itchFamily="34" charset="-120"/>
              </a:rPr>
              <a:t>Uma política pública contra a fragmentação institucional</a:t>
            </a:r>
            <a:endParaRPr lang="en-US" sz="18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4" name="Shape 2"/>
          <p:cNvSpPr/>
          <p:nvPr/>
        </p:nvSpPr>
        <p:spPr>
          <a:xfrm>
            <a:off x="411480" y="1474470"/>
            <a:ext cx="4011930" cy="2880360"/>
          </a:xfrm>
          <a:prstGeom prst="roundRect">
            <a:avLst>
              <a:gd name="adj" fmla="val 1905"/>
            </a:avLst>
          </a:prstGeom>
          <a:solidFill>
            <a:srgbClr val="FFFFFF"/>
          </a:solidFill>
          <a:ln w="12700">
            <a:solidFill>
              <a:srgbClr val="EBDADD"/>
            </a:solidFill>
            <a:prstDash val="solid"/>
          </a:ln>
        </p:spPr>
        <p:txBody>
          <a:bodyPr/>
          <a:lstStyle/>
          <a:p>
            <a:endParaRPr lang="pt-BR"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17220" y="1645920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b="1" dirty="0">
                <a:solidFill>
                  <a:srgbClr val="99001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itchFamily="34" charset="-120"/>
              </a:rPr>
              <a:t>Origem</a:t>
            </a:r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Text 4"/>
          <p:cNvSpPr/>
          <p:nvPr/>
        </p:nvSpPr>
        <p:spPr>
          <a:xfrm>
            <a:off x="617220" y="1954530"/>
            <a:ext cx="356616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5000"/>
              </a:lnSpc>
            </a:pPr>
            <a:r>
              <a:rPr lang="en-US" sz="1200" dirty="0">
                <a:solidFill>
                  <a:srgbClr val="2B202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Eixo do Programa Mulher: Viver sem Violência (2013), hoje regido pelo Decreto n.º 11.431/2023, em cumprimento ao art. 8º da Lei Maria da Penha.</a:t>
            </a:r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Text 5"/>
          <p:cNvSpPr/>
          <p:nvPr/>
        </p:nvSpPr>
        <p:spPr>
          <a:xfrm>
            <a:off x="617220" y="2858542"/>
            <a:ext cx="35661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b="1" dirty="0">
                <a:solidFill>
                  <a:srgbClr val="990011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itchFamily="34" charset="-120"/>
              </a:rPr>
              <a:t>Propósito</a:t>
            </a:r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617220" y="3017520"/>
            <a:ext cx="3566160" cy="12344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25000"/>
              </a:lnSpc>
            </a:pPr>
            <a:r>
              <a:rPr lang="en-US" sz="1200" dirty="0">
                <a:solidFill>
                  <a:srgbClr val="2B2029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Reduzir a fragmentação institucional e evitar a revitimização decorrente da "rota crítica" — a peregrinação da vítima entre serviços que, por si só, já leva muitas a desistir de pedir ajuda.</a:t>
            </a:r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4629150" y="1474470"/>
            <a:ext cx="4080510" cy="2880360"/>
          </a:xfrm>
          <a:prstGeom prst="roundRect">
            <a:avLst>
              <a:gd name="adj" fmla="val 1905"/>
            </a:avLst>
          </a:prstGeom>
          <a:solidFill>
            <a:srgbClr val="2F3C7E"/>
          </a:solidFill>
          <a:ln/>
        </p:spPr>
        <p:txBody>
          <a:bodyPr/>
          <a:lstStyle/>
          <a:p>
            <a:endParaRPr lang="pt-BR"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834890" y="1645920"/>
            <a:ext cx="370332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1200" b="1" dirty="0">
                <a:solidFill>
                  <a:srgbClr val="C9A24B"/>
                </a:solidFill>
                <a:latin typeface="Cambria" panose="02040503050406030204" pitchFamily="18" charset="0"/>
                <a:ea typeface="Cambria" panose="02040503050406030204" pitchFamily="18" charset="0"/>
                <a:cs typeface="Cambria" pitchFamily="34" charset="-120"/>
              </a:rPr>
              <a:t>Como funciona</a:t>
            </a:r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834890" y="2043684"/>
            <a:ext cx="82296" cy="82296"/>
          </a:xfrm>
          <a:prstGeom prst="ellipse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pt-BR"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5006340" y="1920240"/>
            <a:ext cx="356616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15000"/>
              </a:lnSpc>
            </a:pPr>
            <a:r>
              <a:rPr lang="en-US" sz="120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Funciona 24 horas por dia, 7 dias por semana</a:t>
            </a:r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4834890" y="2496312"/>
            <a:ext cx="82296" cy="82296"/>
          </a:xfrm>
          <a:prstGeom prst="ellipse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pt-BR"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5006340" y="2372868"/>
            <a:ext cx="356616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15000"/>
              </a:lnSpc>
            </a:pPr>
            <a:r>
              <a:rPr lang="en-US" sz="120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Atende brasileiras e estrangeiras em situação de violência</a:t>
            </a:r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4834890" y="2948940"/>
            <a:ext cx="82296" cy="82296"/>
          </a:xfrm>
          <a:prstGeom prst="ellipse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pt-BR"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5006340" y="2825496"/>
            <a:ext cx="356616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15000"/>
              </a:lnSpc>
            </a:pPr>
            <a:r>
              <a:rPr lang="en-US" sz="120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Unidade de São Paulo tem competência nacional</a:t>
            </a:r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7" name="Shape 15"/>
          <p:cNvSpPr/>
          <p:nvPr/>
        </p:nvSpPr>
        <p:spPr>
          <a:xfrm>
            <a:off x="4834890" y="3401568"/>
            <a:ext cx="82296" cy="82296"/>
          </a:xfrm>
          <a:prstGeom prst="ellipse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pt-BR"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5006340" y="3278124"/>
            <a:ext cx="356616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15000"/>
              </a:lnSpc>
            </a:pPr>
            <a:r>
              <a:rPr lang="en-US" sz="120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Registro de boletim de ocorrência e pedido de medida protetiva no mesmo local, mesmo sem BO prévio</a:t>
            </a:r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4834890" y="3854196"/>
            <a:ext cx="82296" cy="82296"/>
          </a:xfrm>
          <a:prstGeom prst="ellipse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pt-BR" sz="120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5006340" y="3730752"/>
            <a:ext cx="3566160" cy="411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>
              <a:lnSpc>
                <a:spcPct val="115000"/>
              </a:lnSpc>
            </a:pPr>
            <a:r>
              <a:rPr lang="en-US" sz="1200" dirty="0">
                <a:solidFill>
                  <a:srgbClr val="FFFFFF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Plataforma UNA integra dados e evita repetição da história pela vítima</a:t>
            </a:r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8606790" y="4855464"/>
            <a:ext cx="41148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1200" dirty="0">
                <a:solidFill>
                  <a:srgbClr val="6E5A63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itchFamily="34" charset="-120"/>
              </a:rPr>
              <a:t>13</a:t>
            </a:r>
            <a:endParaRPr lang="en-US" sz="1200" dirty="0"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11480" y="308610"/>
            <a:ext cx="6858000" cy="2400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endParaRPr lang="en-US" sz="975" dirty="0"/>
          </a:p>
        </p:txBody>
      </p:sp>
      <p:sp>
        <p:nvSpPr>
          <p:cNvPr id="3" name="Text 1"/>
          <p:cNvSpPr/>
          <p:nvPr/>
        </p:nvSpPr>
        <p:spPr>
          <a:xfrm>
            <a:off x="411480" y="534924"/>
            <a:ext cx="8298180" cy="6172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2250" b="1" dirty="0">
                <a:solidFill>
                  <a:srgbClr val="2B2029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Tudo sob o mesmo teto</a:t>
            </a:r>
            <a:endParaRPr lang="en-US" sz="2250" dirty="0"/>
          </a:p>
        </p:txBody>
      </p:sp>
      <p:sp>
        <p:nvSpPr>
          <p:cNvPr id="4" name="Text 2"/>
          <p:cNvSpPr/>
          <p:nvPr/>
        </p:nvSpPr>
        <p:spPr>
          <a:xfrm>
            <a:off x="411480" y="1131570"/>
            <a:ext cx="7886700" cy="3429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r>
              <a:rPr lang="en-US" sz="975" i="1" dirty="0">
                <a:solidFill>
                  <a:srgbClr val="6E5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Serviços especializados acessíveis em um único equipamento, evitando a peregrinação da vítima entre instituições.</a:t>
            </a:r>
            <a:endParaRPr lang="en-US" sz="975" dirty="0"/>
          </a:p>
        </p:txBody>
      </p:sp>
      <p:sp>
        <p:nvSpPr>
          <p:cNvPr id="5" name="Shape 3"/>
          <p:cNvSpPr/>
          <p:nvPr/>
        </p:nvSpPr>
        <p:spPr>
          <a:xfrm>
            <a:off x="411480" y="1645920"/>
            <a:ext cx="2640330" cy="92583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EBDADD"/>
            </a:solidFill>
            <a:prstDash val="solid"/>
          </a:ln>
        </p:spPr>
        <p:txBody>
          <a:bodyPr/>
          <a:lstStyle/>
          <a:p>
            <a:endParaRPr lang="pt-BR" sz="1050"/>
          </a:p>
        </p:txBody>
      </p:sp>
      <p:sp>
        <p:nvSpPr>
          <p:cNvPr id="6" name="Shape 4"/>
          <p:cNvSpPr/>
          <p:nvPr/>
        </p:nvSpPr>
        <p:spPr>
          <a:xfrm>
            <a:off x="562356" y="1944243"/>
            <a:ext cx="329184" cy="329184"/>
          </a:xfrm>
          <a:prstGeom prst="ellipse">
            <a:avLst/>
          </a:prstGeom>
          <a:solidFill>
            <a:srgbClr val="990011"/>
          </a:solidFill>
          <a:ln/>
        </p:spPr>
        <p:txBody>
          <a:bodyPr/>
          <a:lstStyle/>
          <a:p>
            <a:endParaRPr lang="pt-BR" sz="1050"/>
          </a:p>
        </p:txBody>
      </p:sp>
      <p:sp>
        <p:nvSpPr>
          <p:cNvPr id="7" name="Text 5"/>
          <p:cNvSpPr/>
          <p:nvPr/>
        </p:nvSpPr>
        <p:spPr>
          <a:xfrm>
            <a:off x="562356" y="1944243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125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125" dirty="0"/>
          </a:p>
        </p:txBody>
      </p:sp>
      <p:sp>
        <p:nvSpPr>
          <p:cNvPr id="8" name="Text 6"/>
          <p:cNvSpPr/>
          <p:nvPr/>
        </p:nvSpPr>
        <p:spPr>
          <a:xfrm>
            <a:off x="994410" y="1645920"/>
            <a:ext cx="1920240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975" b="1" dirty="0">
                <a:solidFill>
                  <a:srgbClr val="2B2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Ministério Público</a:t>
            </a:r>
            <a:endParaRPr lang="en-US" sz="975" dirty="0"/>
          </a:p>
        </p:txBody>
      </p:sp>
      <p:sp>
        <p:nvSpPr>
          <p:cNvPr id="9" name="Shape 7"/>
          <p:cNvSpPr/>
          <p:nvPr/>
        </p:nvSpPr>
        <p:spPr>
          <a:xfrm>
            <a:off x="3202686" y="1645920"/>
            <a:ext cx="2640330" cy="92583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EBDADD"/>
            </a:solidFill>
            <a:prstDash val="solid"/>
          </a:ln>
        </p:spPr>
        <p:txBody>
          <a:bodyPr/>
          <a:lstStyle/>
          <a:p>
            <a:endParaRPr lang="pt-BR" sz="1050"/>
          </a:p>
        </p:txBody>
      </p:sp>
      <p:sp>
        <p:nvSpPr>
          <p:cNvPr id="10" name="Shape 8"/>
          <p:cNvSpPr/>
          <p:nvPr/>
        </p:nvSpPr>
        <p:spPr>
          <a:xfrm>
            <a:off x="3353562" y="1944243"/>
            <a:ext cx="329184" cy="329184"/>
          </a:xfrm>
          <a:prstGeom prst="ellipse">
            <a:avLst/>
          </a:prstGeom>
          <a:solidFill>
            <a:srgbClr val="2F3C7E"/>
          </a:solidFill>
          <a:ln/>
        </p:spPr>
        <p:txBody>
          <a:bodyPr/>
          <a:lstStyle/>
          <a:p>
            <a:endParaRPr lang="pt-BR" sz="1050"/>
          </a:p>
        </p:txBody>
      </p:sp>
      <p:sp>
        <p:nvSpPr>
          <p:cNvPr id="11" name="Text 9"/>
          <p:cNvSpPr/>
          <p:nvPr/>
        </p:nvSpPr>
        <p:spPr>
          <a:xfrm>
            <a:off x="3353562" y="1944243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125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125" dirty="0"/>
          </a:p>
        </p:txBody>
      </p:sp>
      <p:sp>
        <p:nvSpPr>
          <p:cNvPr id="12" name="Text 10"/>
          <p:cNvSpPr/>
          <p:nvPr/>
        </p:nvSpPr>
        <p:spPr>
          <a:xfrm>
            <a:off x="3785616" y="1645920"/>
            <a:ext cx="1920240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975" b="1" dirty="0">
                <a:solidFill>
                  <a:srgbClr val="2B2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Tribunal de Justiça</a:t>
            </a:r>
            <a:endParaRPr lang="en-US" sz="975" dirty="0"/>
          </a:p>
        </p:txBody>
      </p:sp>
      <p:sp>
        <p:nvSpPr>
          <p:cNvPr id="13" name="Shape 11"/>
          <p:cNvSpPr/>
          <p:nvPr/>
        </p:nvSpPr>
        <p:spPr>
          <a:xfrm>
            <a:off x="5993892" y="1645920"/>
            <a:ext cx="2640330" cy="92583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EBDADD"/>
            </a:solidFill>
            <a:prstDash val="solid"/>
          </a:ln>
        </p:spPr>
        <p:txBody>
          <a:bodyPr/>
          <a:lstStyle/>
          <a:p>
            <a:endParaRPr lang="pt-BR" sz="1050"/>
          </a:p>
        </p:txBody>
      </p:sp>
      <p:sp>
        <p:nvSpPr>
          <p:cNvPr id="14" name="Shape 12"/>
          <p:cNvSpPr/>
          <p:nvPr/>
        </p:nvSpPr>
        <p:spPr>
          <a:xfrm>
            <a:off x="6144768" y="1944243"/>
            <a:ext cx="329184" cy="329184"/>
          </a:xfrm>
          <a:prstGeom prst="ellipse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pt-BR" sz="1050"/>
          </a:p>
        </p:txBody>
      </p:sp>
      <p:sp>
        <p:nvSpPr>
          <p:cNvPr id="15" name="Text 13"/>
          <p:cNvSpPr/>
          <p:nvPr/>
        </p:nvSpPr>
        <p:spPr>
          <a:xfrm>
            <a:off x="6144768" y="1944243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125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125" dirty="0"/>
          </a:p>
        </p:txBody>
      </p:sp>
      <p:sp>
        <p:nvSpPr>
          <p:cNvPr id="16" name="Text 14"/>
          <p:cNvSpPr/>
          <p:nvPr/>
        </p:nvSpPr>
        <p:spPr>
          <a:xfrm>
            <a:off x="6576822" y="1645920"/>
            <a:ext cx="1920240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975" b="1" dirty="0">
                <a:solidFill>
                  <a:srgbClr val="2B2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Defensoria Pública</a:t>
            </a:r>
            <a:endParaRPr lang="en-US" sz="975" dirty="0"/>
          </a:p>
        </p:txBody>
      </p:sp>
      <p:sp>
        <p:nvSpPr>
          <p:cNvPr id="17" name="Shape 15"/>
          <p:cNvSpPr/>
          <p:nvPr/>
        </p:nvSpPr>
        <p:spPr>
          <a:xfrm>
            <a:off x="411480" y="2708910"/>
            <a:ext cx="2640330" cy="92583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EBDADD"/>
            </a:solidFill>
            <a:prstDash val="solid"/>
          </a:ln>
        </p:spPr>
        <p:txBody>
          <a:bodyPr/>
          <a:lstStyle/>
          <a:p>
            <a:endParaRPr lang="pt-BR" sz="1050"/>
          </a:p>
        </p:txBody>
      </p:sp>
      <p:sp>
        <p:nvSpPr>
          <p:cNvPr id="18" name="Shape 16"/>
          <p:cNvSpPr/>
          <p:nvPr/>
        </p:nvSpPr>
        <p:spPr>
          <a:xfrm>
            <a:off x="562356" y="3007233"/>
            <a:ext cx="329184" cy="329184"/>
          </a:xfrm>
          <a:prstGeom prst="ellipse">
            <a:avLst/>
          </a:prstGeom>
          <a:solidFill>
            <a:srgbClr val="990011"/>
          </a:solidFill>
          <a:ln/>
        </p:spPr>
        <p:txBody>
          <a:bodyPr/>
          <a:lstStyle/>
          <a:p>
            <a:endParaRPr lang="pt-BR" sz="1050"/>
          </a:p>
        </p:txBody>
      </p:sp>
      <p:sp>
        <p:nvSpPr>
          <p:cNvPr id="19" name="Text 17"/>
          <p:cNvSpPr/>
          <p:nvPr/>
        </p:nvSpPr>
        <p:spPr>
          <a:xfrm>
            <a:off x="562356" y="3007233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125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125" dirty="0"/>
          </a:p>
        </p:txBody>
      </p:sp>
      <p:sp>
        <p:nvSpPr>
          <p:cNvPr id="20" name="Text 18"/>
          <p:cNvSpPr/>
          <p:nvPr/>
        </p:nvSpPr>
        <p:spPr>
          <a:xfrm>
            <a:off x="994410" y="2708910"/>
            <a:ext cx="1920240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975" b="1" dirty="0">
                <a:solidFill>
                  <a:srgbClr val="2B2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Delegacia de Defesa da Mulher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3202686" y="2708910"/>
            <a:ext cx="2640330" cy="92583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EBDADD"/>
            </a:solidFill>
            <a:prstDash val="solid"/>
          </a:ln>
        </p:spPr>
        <p:txBody>
          <a:bodyPr/>
          <a:lstStyle/>
          <a:p>
            <a:endParaRPr lang="pt-BR" sz="1050"/>
          </a:p>
        </p:txBody>
      </p:sp>
      <p:sp>
        <p:nvSpPr>
          <p:cNvPr id="22" name="Shape 20"/>
          <p:cNvSpPr/>
          <p:nvPr/>
        </p:nvSpPr>
        <p:spPr>
          <a:xfrm>
            <a:off x="3353562" y="3007233"/>
            <a:ext cx="329184" cy="329184"/>
          </a:xfrm>
          <a:prstGeom prst="ellipse">
            <a:avLst/>
          </a:prstGeom>
          <a:solidFill>
            <a:srgbClr val="2F3C7E"/>
          </a:solidFill>
          <a:ln/>
        </p:spPr>
        <p:txBody>
          <a:bodyPr/>
          <a:lstStyle/>
          <a:p>
            <a:endParaRPr lang="pt-BR" sz="1050"/>
          </a:p>
        </p:txBody>
      </p:sp>
      <p:sp>
        <p:nvSpPr>
          <p:cNvPr id="23" name="Text 21"/>
          <p:cNvSpPr/>
          <p:nvPr/>
        </p:nvSpPr>
        <p:spPr>
          <a:xfrm>
            <a:off x="3353562" y="3007233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125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1125" dirty="0"/>
          </a:p>
        </p:txBody>
      </p:sp>
      <p:sp>
        <p:nvSpPr>
          <p:cNvPr id="24" name="Text 22"/>
          <p:cNvSpPr/>
          <p:nvPr/>
        </p:nvSpPr>
        <p:spPr>
          <a:xfrm>
            <a:off x="3785616" y="2708910"/>
            <a:ext cx="1920240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975" b="1" dirty="0">
                <a:solidFill>
                  <a:srgbClr val="2B2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Instituto Médico Legal</a:t>
            </a:r>
            <a:endParaRPr lang="en-US" sz="975" dirty="0"/>
          </a:p>
        </p:txBody>
      </p:sp>
      <p:sp>
        <p:nvSpPr>
          <p:cNvPr id="25" name="Shape 23"/>
          <p:cNvSpPr/>
          <p:nvPr/>
        </p:nvSpPr>
        <p:spPr>
          <a:xfrm>
            <a:off x="5993892" y="2708910"/>
            <a:ext cx="2640330" cy="92583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EBDADD"/>
            </a:solidFill>
            <a:prstDash val="solid"/>
          </a:ln>
        </p:spPr>
        <p:txBody>
          <a:bodyPr/>
          <a:lstStyle/>
          <a:p>
            <a:endParaRPr lang="pt-BR" sz="1050"/>
          </a:p>
        </p:txBody>
      </p:sp>
      <p:sp>
        <p:nvSpPr>
          <p:cNvPr id="26" name="Shape 24"/>
          <p:cNvSpPr/>
          <p:nvPr/>
        </p:nvSpPr>
        <p:spPr>
          <a:xfrm>
            <a:off x="6144768" y="3007233"/>
            <a:ext cx="329184" cy="329184"/>
          </a:xfrm>
          <a:prstGeom prst="ellipse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pt-BR" sz="1050"/>
          </a:p>
        </p:txBody>
      </p:sp>
      <p:sp>
        <p:nvSpPr>
          <p:cNvPr id="27" name="Text 25"/>
          <p:cNvSpPr/>
          <p:nvPr/>
        </p:nvSpPr>
        <p:spPr>
          <a:xfrm>
            <a:off x="6144768" y="3007233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125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6</a:t>
            </a:r>
            <a:endParaRPr lang="en-US" sz="1125" dirty="0"/>
          </a:p>
        </p:txBody>
      </p:sp>
      <p:sp>
        <p:nvSpPr>
          <p:cNvPr id="28" name="Text 26"/>
          <p:cNvSpPr/>
          <p:nvPr/>
        </p:nvSpPr>
        <p:spPr>
          <a:xfrm>
            <a:off x="6576822" y="2708910"/>
            <a:ext cx="1920240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975" b="1" dirty="0">
                <a:solidFill>
                  <a:srgbClr val="2B2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Guarda Civil </a:t>
            </a:r>
            <a:r>
              <a:rPr lang="en-US" sz="975" b="1" dirty="0" err="1">
                <a:solidFill>
                  <a:srgbClr val="2B2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Metropolitana</a:t>
            </a:r>
            <a:endParaRPr lang="en-US" sz="975" dirty="0"/>
          </a:p>
        </p:txBody>
      </p:sp>
      <p:sp>
        <p:nvSpPr>
          <p:cNvPr id="29" name="Shape 27"/>
          <p:cNvSpPr/>
          <p:nvPr/>
        </p:nvSpPr>
        <p:spPr>
          <a:xfrm>
            <a:off x="411480" y="3771900"/>
            <a:ext cx="2640330" cy="92583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EBDADD"/>
            </a:solidFill>
            <a:prstDash val="solid"/>
          </a:ln>
        </p:spPr>
        <p:txBody>
          <a:bodyPr/>
          <a:lstStyle/>
          <a:p>
            <a:endParaRPr lang="pt-BR" sz="1050"/>
          </a:p>
        </p:txBody>
      </p:sp>
      <p:sp>
        <p:nvSpPr>
          <p:cNvPr id="30" name="Shape 28"/>
          <p:cNvSpPr/>
          <p:nvPr/>
        </p:nvSpPr>
        <p:spPr>
          <a:xfrm>
            <a:off x="562356" y="4070223"/>
            <a:ext cx="329184" cy="329184"/>
          </a:xfrm>
          <a:prstGeom prst="ellipse">
            <a:avLst/>
          </a:prstGeom>
          <a:solidFill>
            <a:srgbClr val="990011"/>
          </a:solidFill>
          <a:ln/>
        </p:spPr>
        <p:txBody>
          <a:bodyPr/>
          <a:lstStyle/>
          <a:p>
            <a:endParaRPr lang="pt-BR" sz="1050"/>
          </a:p>
        </p:txBody>
      </p:sp>
      <p:sp>
        <p:nvSpPr>
          <p:cNvPr id="31" name="Text 29"/>
          <p:cNvSpPr/>
          <p:nvPr/>
        </p:nvSpPr>
        <p:spPr>
          <a:xfrm>
            <a:off x="562356" y="4070223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125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7</a:t>
            </a:r>
            <a:endParaRPr lang="en-US" sz="1125" dirty="0"/>
          </a:p>
        </p:txBody>
      </p:sp>
      <p:sp>
        <p:nvSpPr>
          <p:cNvPr id="32" name="Text 30"/>
          <p:cNvSpPr/>
          <p:nvPr/>
        </p:nvSpPr>
        <p:spPr>
          <a:xfrm>
            <a:off x="994410" y="3771900"/>
            <a:ext cx="1920240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975" b="1" dirty="0">
                <a:solidFill>
                  <a:srgbClr val="2B2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Abrigo temporário</a:t>
            </a:r>
            <a:endParaRPr lang="en-US" sz="975" dirty="0"/>
          </a:p>
        </p:txBody>
      </p:sp>
      <p:sp>
        <p:nvSpPr>
          <p:cNvPr id="33" name="Shape 31"/>
          <p:cNvSpPr/>
          <p:nvPr/>
        </p:nvSpPr>
        <p:spPr>
          <a:xfrm>
            <a:off x="3202686" y="3771900"/>
            <a:ext cx="2640330" cy="92583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EBDADD"/>
            </a:solidFill>
            <a:prstDash val="solid"/>
          </a:ln>
        </p:spPr>
        <p:txBody>
          <a:bodyPr/>
          <a:lstStyle/>
          <a:p>
            <a:endParaRPr lang="pt-BR" sz="1050"/>
          </a:p>
        </p:txBody>
      </p:sp>
      <p:sp>
        <p:nvSpPr>
          <p:cNvPr id="34" name="Shape 32"/>
          <p:cNvSpPr/>
          <p:nvPr/>
        </p:nvSpPr>
        <p:spPr>
          <a:xfrm>
            <a:off x="3353562" y="4070223"/>
            <a:ext cx="329184" cy="329184"/>
          </a:xfrm>
          <a:prstGeom prst="ellipse">
            <a:avLst/>
          </a:prstGeom>
          <a:solidFill>
            <a:srgbClr val="2F3C7E"/>
          </a:solidFill>
          <a:ln/>
        </p:spPr>
        <p:txBody>
          <a:bodyPr/>
          <a:lstStyle/>
          <a:p>
            <a:endParaRPr lang="pt-BR" sz="1050"/>
          </a:p>
        </p:txBody>
      </p:sp>
      <p:sp>
        <p:nvSpPr>
          <p:cNvPr id="35" name="Text 33"/>
          <p:cNvSpPr/>
          <p:nvPr/>
        </p:nvSpPr>
        <p:spPr>
          <a:xfrm>
            <a:off x="3353562" y="4070223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125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</a:t>
            </a:r>
            <a:endParaRPr lang="en-US" sz="1125" dirty="0"/>
          </a:p>
        </p:txBody>
      </p:sp>
      <p:sp>
        <p:nvSpPr>
          <p:cNvPr id="36" name="Text 34"/>
          <p:cNvSpPr/>
          <p:nvPr/>
        </p:nvSpPr>
        <p:spPr>
          <a:xfrm>
            <a:off x="3785616" y="3771900"/>
            <a:ext cx="1920240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975" b="1" dirty="0" err="1">
                <a:solidFill>
                  <a:srgbClr val="2B2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Atendimento</a:t>
            </a:r>
            <a:r>
              <a:rPr lang="en-US" sz="975" b="1" dirty="0">
                <a:solidFill>
                  <a:srgbClr val="2B2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75" b="1" dirty="0" err="1">
                <a:solidFill>
                  <a:srgbClr val="2B2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psicossocial</a:t>
            </a:r>
            <a:r>
              <a:rPr lang="en-US" sz="975" b="1" dirty="0">
                <a:solidFill>
                  <a:srgbClr val="2B2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</a:t>
            </a:r>
            <a:r>
              <a:rPr lang="en-US" sz="975" b="1" dirty="0" err="1">
                <a:solidFill>
                  <a:srgbClr val="2B2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mobilidade</a:t>
            </a:r>
            <a:r>
              <a:rPr lang="en-US" sz="975" b="1" dirty="0">
                <a:solidFill>
                  <a:srgbClr val="2B2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</a:t>
            </a:r>
            <a:r>
              <a:rPr lang="en-US" sz="975" b="1" dirty="0" err="1">
                <a:solidFill>
                  <a:srgbClr val="2B2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protegida</a:t>
            </a:r>
            <a:endParaRPr lang="en-US" sz="975" dirty="0"/>
          </a:p>
        </p:txBody>
      </p:sp>
      <p:sp>
        <p:nvSpPr>
          <p:cNvPr id="37" name="Shape 35"/>
          <p:cNvSpPr/>
          <p:nvPr/>
        </p:nvSpPr>
        <p:spPr>
          <a:xfrm>
            <a:off x="5993892" y="3771900"/>
            <a:ext cx="2640330" cy="925830"/>
          </a:xfrm>
          <a:prstGeom prst="roundRect">
            <a:avLst>
              <a:gd name="adj" fmla="val 5185"/>
            </a:avLst>
          </a:prstGeom>
          <a:solidFill>
            <a:srgbClr val="FFFFFF"/>
          </a:solidFill>
          <a:ln w="12700">
            <a:solidFill>
              <a:srgbClr val="EBDADD"/>
            </a:solidFill>
            <a:prstDash val="solid"/>
          </a:ln>
        </p:spPr>
        <p:txBody>
          <a:bodyPr/>
          <a:lstStyle/>
          <a:p>
            <a:endParaRPr lang="pt-BR" sz="1050"/>
          </a:p>
        </p:txBody>
      </p:sp>
      <p:sp>
        <p:nvSpPr>
          <p:cNvPr id="38" name="Shape 36"/>
          <p:cNvSpPr/>
          <p:nvPr/>
        </p:nvSpPr>
        <p:spPr>
          <a:xfrm>
            <a:off x="6144768" y="4070223"/>
            <a:ext cx="329184" cy="329184"/>
          </a:xfrm>
          <a:prstGeom prst="ellipse">
            <a:avLst/>
          </a:prstGeom>
          <a:solidFill>
            <a:srgbClr val="C9A24B"/>
          </a:solidFill>
          <a:ln/>
        </p:spPr>
        <p:txBody>
          <a:bodyPr/>
          <a:lstStyle/>
          <a:p>
            <a:endParaRPr lang="pt-BR" sz="1050"/>
          </a:p>
        </p:txBody>
      </p:sp>
      <p:sp>
        <p:nvSpPr>
          <p:cNvPr id="39" name="Text 37"/>
          <p:cNvSpPr/>
          <p:nvPr/>
        </p:nvSpPr>
        <p:spPr>
          <a:xfrm>
            <a:off x="6144768" y="4070223"/>
            <a:ext cx="329184" cy="3291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125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</a:t>
            </a:r>
            <a:endParaRPr lang="en-US" sz="1125" dirty="0"/>
          </a:p>
        </p:txBody>
      </p:sp>
      <p:sp>
        <p:nvSpPr>
          <p:cNvPr id="40" name="Text 38"/>
          <p:cNvSpPr/>
          <p:nvPr/>
        </p:nvSpPr>
        <p:spPr>
          <a:xfrm>
            <a:off x="6576822" y="3771900"/>
            <a:ext cx="1920240" cy="92583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>
              <a:lnSpc>
                <a:spcPct val="110000"/>
              </a:lnSpc>
            </a:pPr>
            <a:r>
              <a:rPr lang="en-US" sz="975" b="1" dirty="0">
                <a:solidFill>
                  <a:srgbClr val="2B202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Programas de autonomia econômica</a:t>
            </a:r>
            <a:endParaRPr lang="en-US" sz="975" dirty="0"/>
          </a:p>
        </p:txBody>
      </p:sp>
      <p:sp>
        <p:nvSpPr>
          <p:cNvPr id="41" name="Text 39"/>
          <p:cNvSpPr/>
          <p:nvPr/>
        </p:nvSpPr>
        <p:spPr>
          <a:xfrm>
            <a:off x="8606790" y="4855464"/>
            <a:ext cx="411480" cy="2057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/>
            <a:r>
              <a:rPr lang="en-US" sz="750" dirty="0">
                <a:solidFill>
                  <a:srgbClr val="6E5A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B"/>
        </a:solidFill>
        <a:effectLst/>
      </p:bgPr>
    </p:bg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9"/>
          <p:cNvSpPr/>
          <p:nvPr/>
        </p:nvSpPr>
        <p:spPr>
          <a:xfrm>
            <a:off x="502920" y="256032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2800"/>
              <a:buFont typeface="Cambria"/>
              <a:buNone/>
            </a:pPr>
            <a:r>
              <a:rPr lang="en-US" sz="2800" b="1" i="0" u="none" strike="noStrike" cap="none">
                <a:solidFill>
                  <a:srgbClr val="1C1F4A"/>
                </a:solidFill>
                <a:latin typeface="Cambria"/>
                <a:ea typeface="Cambria"/>
                <a:cs typeface="Cambria"/>
                <a:sym typeface="Cambria"/>
              </a:rPr>
              <a:t>Fatores de Risco — Sinais de Alerta para Feminicídio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71" name="Google Shape;171;p9"/>
          <p:cNvCxnSpPr/>
          <p:nvPr/>
        </p:nvCxnSpPr>
        <p:spPr>
          <a:xfrm>
            <a:off x="502920" y="960120"/>
            <a:ext cx="8138160" cy="0"/>
          </a:xfrm>
          <a:prstGeom prst="straightConnector1">
            <a:avLst/>
          </a:prstGeom>
          <a:noFill/>
          <a:ln w="9525" cap="flat" cmpd="sng">
            <a:solidFill>
              <a:srgbClr val="D0D8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72" name="Google Shape;172;p9"/>
          <p:cNvSpPr/>
          <p:nvPr/>
        </p:nvSpPr>
        <p:spPr>
          <a:xfrm>
            <a:off x="502920" y="914400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150"/>
              <a:buFont typeface="Calibri"/>
              <a:buNone/>
            </a:pPr>
            <a:r>
              <a:rPr lang="en-US" sz="1150" b="0" i="1" u="none" strike="noStrike" cap="none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A presença de múltiplos fatores indica risco iminente — avalie a cada atendimento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Google Shape;173;p9"/>
          <p:cNvSpPr/>
          <p:nvPr/>
        </p:nvSpPr>
        <p:spPr>
          <a:xfrm>
            <a:off x="320040" y="1234440"/>
            <a:ext cx="2788920" cy="3703320"/>
          </a:xfrm>
          <a:prstGeom prst="rect">
            <a:avLst/>
          </a:prstGeom>
          <a:solidFill>
            <a:srgbClr val="FFF0EE"/>
          </a:solidFill>
          <a:ln w="12700" cap="flat" cmpd="sng">
            <a:solidFill>
              <a:srgbClr val="FFF0EE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4" name="Google Shape;174;p9"/>
          <p:cNvSpPr/>
          <p:nvPr/>
        </p:nvSpPr>
        <p:spPr>
          <a:xfrm>
            <a:off x="320040" y="1234440"/>
            <a:ext cx="2788920" cy="347472"/>
          </a:xfrm>
          <a:prstGeom prst="rect">
            <a:avLst/>
          </a:prstGeom>
          <a:solidFill>
            <a:srgbClr val="8B1A1A"/>
          </a:solidFill>
          <a:ln w="12700" cap="flat" cmpd="sng">
            <a:solidFill>
              <a:srgbClr val="8B1A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5" name="Google Shape;175;p9"/>
          <p:cNvSpPr/>
          <p:nvPr/>
        </p:nvSpPr>
        <p:spPr>
          <a:xfrm>
            <a:off x="411480" y="1261872"/>
            <a:ext cx="26060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RISCO ALTO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9"/>
          <p:cNvSpPr/>
          <p:nvPr/>
        </p:nvSpPr>
        <p:spPr>
          <a:xfrm>
            <a:off x="429768" y="1664208"/>
            <a:ext cx="256032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B1A1A"/>
              </a:buClr>
              <a:buSzPts val="1150"/>
              <a:buFont typeface="Calibri"/>
              <a:buNone/>
            </a:pPr>
            <a:r>
              <a:rPr lang="en-US" sz="1150" b="1" i="0" u="none" strike="noStrike" cap="none">
                <a:solidFill>
                  <a:srgbClr val="8B1A1A"/>
                </a:solidFill>
                <a:latin typeface="Calibri"/>
                <a:ea typeface="Calibri"/>
                <a:cs typeface="Calibri"/>
                <a:sym typeface="Calibri"/>
              </a:rPr>
              <a:t>Ameaças de morte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9"/>
          <p:cNvSpPr/>
          <p:nvPr/>
        </p:nvSpPr>
        <p:spPr>
          <a:xfrm>
            <a:off x="429768" y="1901952"/>
            <a:ext cx="25603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000"/>
              <a:buFont typeface="Calibri"/>
              <a:buNone/>
            </a:pPr>
            <a:r>
              <a:rPr lang="en-US" sz="10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Agressor ameaçou matar a vítima ou filhos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9"/>
          <p:cNvSpPr/>
          <p:nvPr/>
        </p:nvSpPr>
        <p:spPr>
          <a:xfrm>
            <a:off x="429768" y="2459736"/>
            <a:ext cx="256032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B1A1A"/>
              </a:buClr>
              <a:buSzPts val="1150"/>
              <a:buFont typeface="Calibri"/>
              <a:buNone/>
            </a:pPr>
            <a:r>
              <a:rPr lang="en-US" sz="1150" b="1" i="0" u="none" strike="noStrike" cap="none">
                <a:solidFill>
                  <a:srgbClr val="8B1A1A"/>
                </a:solidFill>
                <a:latin typeface="Calibri"/>
                <a:ea typeface="Calibri"/>
                <a:cs typeface="Calibri"/>
                <a:sym typeface="Calibri"/>
              </a:rPr>
              <a:t>Acesso a armas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9"/>
          <p:cNvSpPr/>
          <p:nvPr/>
        </p:nvSpPr>
        <p:spPr>
          <a:xfrm>
            <a:off x="429768" y="2697480"/>
            <a:ext cx="25603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000"/>
              <a:buFont typeface="Calibri"/>
              <a:buNone/>
            </a:pPr>
            <a:r>
              <a:rPr lang="en-US" sz="10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Possui ou tem acesso a arma de fogo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9"/>
          <p:cNvSpPr/>
          <p:nvPr/>
        </p:nvSpPr>
        <p:spPr>
          <a:xfrm>
            <a:off x="429768" y="3255264"/>
            <a:ext cx="256032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B1A1A"/>
              </a:buClr>
              <a:buSzPts val="1150"/>
              <a:buFont typeface="Calibri"/>
              <a:buNone/>
            </a:pPr>
            <a:r>
              <a:rPr lang="en-US" sz="1150" b="1" i="0" u="none" strike="noStrike" cap="none">
                <a:solidFill>
                  <a:srgbClr val="8B1A1A"/>
                </a:solidFill>
                <a:latin typeface="Calibri"/>
                <a:ea typeface="Calibri"/>
                <a:cs typeface="Calibri"/>
                <a:sym typeface="Calibri"/>
              </a:rPr>
              <a:t>Estrangulamento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9"/>
          <p:cNvSpPr/>
          <p:nvPr/>
        </p:nvSpPr>
        <p:spPr>
          <a:xfrm>
            <a:off x="429768" y="3493008"/>
            <a:ext cx="25603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000"/>
              <a:buFont typeface="Calibri"/>
              <a:buNone/>
            </a:pPr>
            <a:r>
              <a:rPr lang="en-US" sz="10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Episódio anterior de sufocamento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2" name="Google Shape;182;p9"/>
          <p:cNvSpPr/>
          <p:nvPr/>
        </p:nvSpPr>
        <p:spPr>
          <a:xfrm>
            <a:off x="429768" y="4050792"/>
            <a:ext cx="256032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B1A1A"/>
              </a:buClr>
              <a:buSzPts val="1150"/>
              <a:buFont typeface="Calibri"/>
              <a:buNone/>
            </a:pPr>
            <a:r>
              <a:rPr lang="en-US" sz="1150" b="1" i="0" u="none" strike="noStrike" cap="none">
                <a:solidFill>
                  <a:srgbClr val="8B1A1A"/>
                </a:solidFill>
                <a:latin typeface="Calibri"/>
                <a:ea typeface="Calibri"/>
                <a:cs typeface="Calibri"/>
                <a:sym typeface="Calibri"/>
              </a:rPr>
              <a:t>Separação recente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3" name="Google Shape;183;p9"/>
          <p:cNvSpPr/>
          <p:nvPr/>
        </p:nvSpPr>
        <p:spPr>
          <a:xfrm>
            <a:off x="429768" y="4288536"/>
            <a:ext cx="25603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000"/>
              <a:buFont typeface="Calibri"/>
              <a:buNone/>
            </a:pPr>
            <a:r>
              <a:rPr lang="en-US" sz="10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Pós-separação: período de maior risco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9"/>
          <p:cNvSpPr/>
          <p:nvPr/>
        </p:nvSpPr>
        <p:spPr>
          <a:xfrm>
            <a:off x="3273552" y="1234440"/>
            <a:ext cx="2788920" cy="3703320"/>
          </a:xfrm>
          <a:prstGeom prst="rect">
            <a:avLst/>
          </a:prstGeom>
          <a:solidFill>
            <a:srgbClr val="FFF5E8"/>
          </a:solidFill>
          <a:ln w="12700" cap="flat" cmpd="sng">
            <a:solidFill>
              <a:srgbClr val="FFF5E8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5" name="Google Shape;185;p9"/>
          <p:cNvSpPr/>
          <p:nvPr/>
        </p:nvSpPr>
        <p:spPr>
          <a:xfrm>
            <a:off x="3273552" y="1234440"/>
            <a:ext cx="2788920" cy="347472"/>
          </a:xfrm>
          <a:prstGeom prst="rect">
            <a:avLst/>
          </a:prstGeom>
          <a:solidFill>
            <a:srgbClr val="7A4500"/>
          </a:solidFill>
          <a:ln w="12700" cap="flat" cmpd="sng">
            <a:solidFill>
              <a:srgbClr val="7A45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6" name="Google Shape;186;p9"/>
          <p:cNvSpPr/>
          <p:nvPr/>
        </p:nvSpPr>
        <p:spPr>
          <a:xfrm>
            <a:off x="3364992" y="1261872"/>
            <a:ext cx="26060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RISCO MÉDIO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9"/>
          <p:cNvSpPr/>
          <p:nvPr/>
        </p:nvSpPr>
        <p:spPr>
          <a:xfrm>
            <a:off x="3383280" y="1664208"/>
            <a:ext cx="256032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A4500"/>
              </a:buClr>
              <a:buSzPts val="1150"/>
              <a:buFont typeface="Calibri"/>
              <a:buNone/>
            </a:pPr>
            <a:r>
              <a:rPr lang="en-US" sz="1150" b="1" i="0" u="none" strike="noStrike" cap="none">
                <a:solidFill>
                  <a:srgbClr val="7A4500"/>
                </a:solidFill>
                <a:latin typeface="Calibri"/>
                <a:ea typeface="Calibri"/>
                <a:cs typeface="Calibri"/>
                <a:sym typeface="Calibri"/>
              </a:rPr>
              <a:t>Ciúme extremo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8" name="Google Shape;188;p9"/>
          <p:cNvSpPr/>
          <p:nvPr/>
        </p:nvSpPr>
        <p:spPr>
          <a:xfrm>
            <a:off x="3383280" y="1901952"/>
            <a:ext cx="25603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000"/>
              <a:buFont typeface="Calibri"/>
              <a:buNone/>
            </a:pPr>
            <a:r>
              <a:rPr lang="en-US" sz="10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Comportamento controlador e possessivo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9"/>
          <p:cNvSpPr/>
          <p:nvPr/>
        </p:nvSpPr>
        <p:spPr>
          <a:xfrm>
            <a:off x="3383280" y="2459736"/>
            <a:ext cx="256032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A4500"/>
              </a:buClr>
              <a:buSzPts val="1150"/>
              <a:buFont typeface="Calibri"/>
              <a:buNone/>
            </a:pPr>
            <a:r>
              <a:rPr lang="en-US" sz="1150" b="1" i="0" u="none" strike="noStrike" cap="none">
                <a:solidFill>
                  <a:srgbClr val="7A4500"/>
                </a:solidFill>
                <a:latin typeface="Calibri"/>
                <a:ea typeface="Calibri"/>
                <a:cs typeface="Calibri"/>
                <a:sym typeface="Calibri"/>
              </a:rPr>
              <a:t>Uso de álcool/drogas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0" name="Google Shape;190;p9"/>
          <p:cNvSpPr/>
          <p:nvPr/>
        </p:nvSpPr>
        <p:spPr>
          <a:xfrm>
            <a:off x="3383280" y="2697480"/>
            <a:ext cx="25603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000"/>
              <a:buFont typeface="Calibri"/>
              <a:buNone/>
            </a:pPr>
            <a:r>
              <a:rPr lang="en-US" sz="10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Abuso de substâncias pelo agressor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9"/>
          <p:cNvSpPr/>
          <p:nvPr/>
        </p:nvSpPr>
        <p:spPr>
          <a:xfrm>
            <a:off x="3383280" y="3255264"/>
            <a:ext cx="256032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A4500"/>
              </a:buClr>
              <a:buSzPts val="1150"/>
              <a:buFont typeface="Calibri"/>
              <a:buNone/>
            </a:pPr>
            <a:r>
              <a:rPr lang="en-US" sz="1150" b="1" i="0" u="none" strike="noStrike" cap="none">
                <a:solidFill>
                  <a:srgbClr val="7A4500"/>
                </a:solidFill>
                <a:latin typeface="Calibri"/>
                <a:ea typeface="Calibri"/>
                <a:cs typeface="Calibri"/>
                <a:sym typeface="Calibri"/>
              </a:rPr>
              <a:t>Histórico de violência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2" name="Google Shape;192;p9"/>
          <p:cNvSpPr/>
          <p:nvPr/>
        </p:nvSpPr>
        <p:spPr>
          <a:xfrm>
            <a:off x="3383280" y="3493008"/>
            <a:ext cx="25603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000"/>
              <a:buFont typeface="Calibri"/>
              <a:buNone/>
            </a:pPr>
            <a:r>
              <a:rPr lang="en-US" sz="10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Ocorrências anteriores, MPUs descumpridas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9"/>
          <p:cNvSpPr/>
          <p:nvPr/>
        </p:nvSpPr>
        <p:spPr>
          <a:xfrm>
            <a:off x="3383280" y="4050792"/>
            <a:ext cx="256032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A4500"/>
              </a:buClr>
              <a:buSzPts val="1150"/>
              <a:buFont typeface="Calibri"/>
              <a:buNone/>
            </a:pPr>
            <a:r>
              <a:rPr lang="en-US" sz="1150" b="1" i="0" u="none" strike="noStrike" cap="none">
                <a:solidFill>
                  <a:srgbClr val="7A4500"/>
                </a:solidFill>
                <a:latin typeface="Calibri"/>
                <a:ea typeface="Calibri"/>
                <a:cs typeface="Calibri"/>
                <a:sym typeface="Calibri"/>
              </a:rPr>
              <a:t>Isolamento da vítima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4" name="Google Shape;194;p9"/>
          <p:cNvSpPr/>
          <p:nvPr/>
        </p:nvSpPr>
        <p:spPr>
          <a:xfrm>
            <a:off x="3383280" y="4288536"/>
            <a:ext cx="25603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000"/>
              <a:buFont typeface="Calibri"/>
              <a:buNone/>
            </a:pPr>
            <a:r>
              <a:rPr lang="en-US" sz="10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Sem rede de apoio familiar ou social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5" name="Google Shape;195;p9"/>
          <p:cNvSpPr/>
          <p:nvPr/>
        </p:nvSpPr>
        <p:spPr>
          <a:xfrm>
            <a:off x="6227064" y="1234440"/>
            <a:ext cx="2788920" cy="3703320"/>
          </a:xfrm>
          <a:prstGeom prst="rect">
            <a:avLst/>
          </a:prstGeom>
          <a:solidFill>
            <a:srgbClr val="EEF2FF"/>
          </a:solidFill>
          <a:ln w="12700" cap="flat" cmpd="sng">
            <a:solidFill>
              <a:srgbClr val="EEF2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6" name="Google Shape;196;p9"/>
          <p:cNvSpPr/>
          <p:nvPr/>
        </p:nvSpPr>
        <p:spPr>
          <a:xfrm>
            <a:off x="6227064" y="1234440"/>
            <a:ext cx="2788920" cy="347472"/>
          </a:xfrm>
          <a:prstGeom prst="rect">
            <a:avLst/>
          </a:prstGeom>
          <a:solidFill>
            <a:srgbClr val="2A3B7A"/>
          </a:solidFill>
          <a:ln w="12700" cap="flat" cmpd="sng">
            <a:solidFill>
              <a:srgbClr val="2A3B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9"/>
          <p:cNvSpPr/>
          <p:nvPr/>
        </p:nvSpPr>
        <p:spPr>
          <a:xfrm>
            <a:off x="6318504" y="1261872"/>
            <a:ext cx="26060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ATENÇÃO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9"/>
          <p:cNvSpPr/>
          <p:nvPr/>
        </p:nvSpPr>
        <p:spPr>
          <a:xfrm>
            <a:off x="6336792" y="1664208"/>
            <a:ext cx="256032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3B7A"/>
              </a:buClr>
              <a:buSzPts val="1150"/>
              <a:buFont typeface="Calibri"/>
              <a:buNone/>
            </a:pPr>
            <a:r>
              <a:rPr lang="en-US" sz="1150" b="1" i="0" u="none" strike="noStrike" cap="none">
                <a:solidFill>
                  <a:srgbClr val="2A3B7A"/>
                </a:solidFill>
                <a:latin typeface="Calibri"/>
                <a:ea typeface="Calibri"/>
                <a:cs typeface="Calibri"/>
                <a:sym typeface="Calibri"/>
              </a:rPr>
              <a:t>Filhos de outra relação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9"/>
          <p:cNvSpPr/>
          <p:nvPr/>
        </p:nvSpPr>
        <p:spPr>
          <a:xfrm>
            <a:off x="6336792" y="1901952"/>
            <a:ext cx="25603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000"/>
              <a:buFont typeface="Calibri"/>
              <a:buNone/>
            </a:pPr>
            <a:r>
              <a:rPr lang="en-US" sz="10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Conflitos sobre guarda e paternidade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9"/>
          <p:cNvSpPr/>
          <p:nvPr/>
        </p:nvSpPr>
        <p:spPr>
          <a:xfrm>
            <a:off x="6336792" y="2459736"/>
            <a:ext cx="256032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3B7A"/>
              </a:buClr>
              <a:buSzPts val="1150"/>
              <a:buFont typeface="Calibri"/>
              <a:buNone/>
            </a:pPr>
            <a:r>
              <a:rPr lang="en-US" sz="1150" b="1" i="0" u="none" strike="noStrike" cap="none">
                <a:solidFill>
                  <a:srgbClr val="2A3B7A"/>
                </a:solidFill>
                <a:latin typeface="Calibri"/>
                <a:ea typeface="Calibri"/>
                <a:cs typeface="Calibri"/>
                <a:sym typeface="Calibri"/>
              </a:rPr>
              <a:t>Violência na gestação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9"/>
          <p:cNvSpPr/>
          <p:nvPr/>
        </p:nvSpPr>
        <p:spPr>
          <a:xfrm>
            <a:off x="6336792" y="2697480"/>
            <a:ext cx="25603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000"/>
              <a:buFont typeface="Calibri"/>
              <a:buNone/>
            </a:pPr>
            <a:r>
              <a:rPr lang="en-US" sz="10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Agressões durante a gravidez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9"/>
          <p:cNvSpPr/>
          <p:nvPr/>
        </p:nvSpPr>
        <p:spPr>
          <a:xfrm>
            <a:off x="6336792" y="3255264"/>
            <a:ext cx="256032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3B7A"/>
              </a:buClr>
              <a:buSzPts val="1150"/>
              <a:buFont typeface="Calibri"/>
              <a:buNone/>
            </a:pPr>
            <a:r>
              <a:rPr lang="en-US" sz="1150" b="1" i="0" u="none" strike="noStrike" cap="none">
                <a:solidFill>
                  <a:srgbClr val="2A3B7A"/>
                </a:solidFill>
                <a:latin typeface="Calibri"/>
                <a:ea typeface="Calibri"/>
                <a:cs typeface="Calibri"/>
                <a:sym typeface="Calibri"/>
              </a:rPr>
              <a:t>Desemprego do agressor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9"/>
          <p:cNvSpPr/>
          <p:nvPr/>
        </p:nvSpPr>
        <p:spPr>
          <a:xfrm>
            <a:off x="6336792" y="3493008"/>
            <a:ext cx="25603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000"/>
              <a:buFont typeface="Calibri"/>
              <a:buNone/>
            </a:pPr>
            <a:r>
              <a:rPr lang="en-US" sz="10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Crise financeira como gatilho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4" name="Google Shape;204;p9"/>
          <p:cNvSpPr/>
          <p:nvPr/>
        </p:nvSpPr>
        <p:spPr>
          <a:xfrm>
            <a:off x="6336792" y="4050792"/>
            <a:ext cx="256032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3B7A"/>
              </a:buClr>
              <a:buSzPts val="1150"/>
              <a:buFont typeface="Calibri"/>
              <a:buNone/>
            </a:pPr>
            <a:r>
              <a:rPr lang="en-US" sz="1150" b="1" i="0" u="none" strike="noStrike" cap="none">
                <a:solidFill>
                  <a:srgbClr val="2A3B7A"/>
                </a:solidFill>
                <a:latin typeface="Calibri"/>
                <a:ea typeface="Calibri"/>
                <a:cs typeface="Calibri"/>
                <a:sym typeface="Calibri"/>
              </a:rPr>
              <a:t>MPU descumprida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5" name="Google Shape;205;p9"/>
          <p:cNvSpPr/>
          <p:nvPr/>
        </p:nvSpPr>
        <p:spPr>
          <a:xfrm>
            <a:off x="6336792" y="4288536"/>
            <a:ext cx="256032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000"/>
              <a:buFont typeface="Calibri"/>
              <a:buNone/>
            </a:pPr>
            <a:r>
              <a:rPr lang="en-US" sz="10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Agressor ignorou medidas anteriores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10"/>
          <p:cNvSpPr/>
          <p:nvPr/>
        </p:nvSpPr>
        <p:spPr>
          <a:xfrm>
            <a:off x="502920" y="256032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2800"/>
              <a:buFont typeface="Cambria"/>
              <a:buNone/>
            </a:pPr>
            <a:r>
              <a:rPr lang="en-US" sz="2800" b="1" i="0" u="none" strike="noStrike" cap="none">
                <a:solidFill>
                  <a:srgbClr val="1C1F4A"/>
                </a:solidFill>
                <a:latin typeface="Cambria"/>
                <a:ea typeface="Cambria"/>
                <a:cs typeface="Cambria"/>
                <a:sym typeface="Cambria"/>
              </a:rPr>
              <a:t>Dinâmica da Violência Doméstica — Ciclo da Violência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2" name="Google Shape;212;p10"/>
          <p:cNvCxnSpPr/>
          <p:nvPr/>
        </p:nvCxnSpPr>
        <p:spPr>
          <a:xfrm>
            <a:off x="502920" y="960120"/>
            <a:ext cx="8138160" cy="0"/>
          </a:xfrm>
          <a:prstGeom prst="straightConnector1">
            <a:avLst/>
          </a:prstGeom>
          <a:noFill/>
          <a:ln w="9525" cap="flat" cmpd="sng">
            <a:solidFill>
              <a:srgbClr val="D0D8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13" name="Google Shape;213;p10"/>
          <p:cNvSpPr/>
          <p:nvPr/>
        </p:nvSpPr>
        <p:spPr>
          <a:xfrm>
            <a:off x="502920" y="914400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200"/>
              <a:buFont typeface="Calibri"/>
              <a:buNone/>
            </a:pPr>
            <a:r>
              <a:rPr lang="en-US" sz="1200" b="0" i="1" u="none" strike="noStrike" cap="none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A violência doméstica é crônica, cíclica e praticada por alguém do convívio íntimo da vítima.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4" name="Google Shape;214;p10"/>
          <p:cNvSpPr/>
          <p:nvPr/>
        </p:nvSpPr>
        <p:spPr>
          <a:xfrm>
            <a:off x="274320" y="1280160"/>
            <a:ext cx="2011680" cy="3474720"/>
          </a:xfrm>
          <a:prstGeom prst="rect">
            <a:avLst/>
          </a:prstGeom>
          <a:solidFill>
            <a:srgbClr val="F4F6FB"/>
          </a:solidFill>
          <a:ln w="12700" cap="flat" cmpd="sng">
            <a:solidFill>
              <a:srgbClr val="F4F6FB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10"/>
          <p:cNvSpPr/>
          <p:nvPr/>
        </p:nvSpPr>
        <p:spPr>
          <a:xfrm>
            <a:off x="932688" y="1417320"/>
            <a:ext cx="694944" cy="694944"/>
          </a:xfrm>
          <a:prstGeom prst="ellipse">
            <a:avLst/>
          </a:prstGeom>
          <a:solidFill>
            <a:srgbClr val="2A3B7A"/>
          </a:solidFill>
          <a:ln w="12700" cap="flat" cmpd="sng">
            <a:solidFill>
              <a:srgbClr val="2A3B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6" name="Google Shape;216;p10"/>
          <p:cNvSpPr/>
          <p:nvPr/>
        </p:nvSpPr>
        <p:spPr>
          <a:xfrm>
            <a:off x="932688" y="1417320"/>
            <a:ext cx="694944" cy="694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7" name="Google Shape;217;p10"/>
          <p:cNvSpPr/>
          <p:nvPr/>
        </p:nvSpPr>
        <p:spPr>
          <a:xfrm>
            <a:off x="384048" y="2212848"/>
            <a:ext cx="18288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A3B7A"/>
              </a:buClr>
              <a:buSzPts val="1250"/>
              <a:buFont typeface="Calibri"/>
              <a:buNone/>
            </a:pPr>
            <a:r>
              <a:rPr lang="en-US" sz="1250" b="1" i="0" u="none" strike="noStrike" cap="none">
                <a:solidFill>
                  <a:srgbClr val="2A3B7A"/>
                </a:solidFill>
                <a:latin typeface="Calibri"/>
                <a:ea typeface="Calibri"/>
                <a:cs typeface="Calibri"/>
                <a:sym typeface="Calibri"/>
              </a:rPr>
              <a:t>Acúmulo de Tensão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384048" y="2715768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Gestos de controle, ciúme e críticas constantes. A vítima tenta apaziguar o agressor.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19" name="Google Shape;219;p10"/>
          <p:cNvCxnSpPr/>
          <p:nvPr/>
        </p:nvCxnSpPr>
        <p:spPr>
          <a:xfrm>
            <a:off x="2304288" y="2578608"/>
            <a:ext cx="164592" cy="0"/>
          </a:xfrm>
          <a:prstGeom prst="straightConnector1">
            <a:avLst/>
          </a:prstGeom>
          <a:noFill/>
          <a:ln w="19050" cap="flat" cmpd="sng">
            <a:solidFill>
              <a:srgbClr val="B0BE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0" name="Google Shape;220;p10"/>
          <p:cNvSpPr/>
          <p:nvPr/>
        </p:nvSpPr>
        <p:spPr>
          <a:xfrm>
            <a:off x="2350008" y="2487168"/>
            <a:ext cx="18288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0BEE8"/>
              </a:buClr>
              <a:buSzPts val="900"/>
              <a:buFont typeface="Calibri"/>
              <a:buNone/>
            </a:pPr>
            <a:r>
              <a:rPr lang="en-US" sz="900" b="0" i="0" u="none" strike="noStrike" cap="none">
                <a:solidFill>
                  <a:srgbClr val="B0BEE8"/>
                </a:solidFill>
                <a:latin typeface="Calibri"/>
                <a:ea typeface="Calibri"/>
                <a:cs typeface="Calibri"/>
                <a:sym typeface="Calibri"/>
              </a:rPr>
              <a:t>▶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1" name="Google Shape;221;p10"/>
          <p:cNvSpPr/>
          <p:nvPr/>
        </p:nvSpPr>
        <p:spPr>
          <a:xfrm>
            <a:off x="2487168" y="1280160"/>
            <a:ext cx="2011680" cy="3474720"/>
          </a:xfrm>
          <a:prstGeom prst="rect">
            <a:avLst/>
          </a:prstGeom>
          <a:solidFill>
            <a:srgbClr val="F4F6FB"/>
          </a:solidFill>
          <a:ln w="12700" cap="flat" cmpd="sng">
            <a:solidFill>
              <a:srgbClr val="F4F6FB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2" name="Google Shape;222;p10"/>
          <p:cNvSpPr/>
          <p:nvPr/>
        </p:nvSpPr>
        <p:spPr>
          <a:xfrm>
            <a:off x="3145536" y="1417320"/>
            <a:ext cx="694944" cy="694944"/>
          </a:xfrm>
          <a:prstGeom prst="ellipse">
            <a:avLst/>
          </a:prstGeom>
          <a:solidFill>
            <a:srgbClr val="8B1A1A"/>
          </a:solidFill>
          <a:ln w="12700" cap="flat" cmpd="sng">
            <a:solidFill>
              <a:srgbClr val="8B1A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3" name="Google Shape;223;p10"/>
          <p:cNvSpPr/>
          <p:nvPr/>
        </p:nvSpPr>
        <p:spPr>
          <a:xfrm>
            <a:off x="3145536" y="1417320"/>
            <a:ext cx="694944" cy="694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10"/>
          <p:cNvSpPr/>
          <p:nvPr/>
        </p:nvSpPr>
        <p:spPr>
          <a:xfrm>
            <a:off x="2596896" y="2212848"/>
            <a:ext cx="18288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B1A1A"/>
              </a:buClr>
              <a:buSzPts val="1250"/>
              <a:buFont typeface="Calibri"/>
              <a:buNone/>
            </a:pPr>
            <a:r>
              <a:rPr lang="en-US" sz="1250" b="1" i="0" u="none" strike="noStrike" cap="none">
                <a:solidFill>
                  <a:srgbClr val="8B1A1A"/>
                </a:solidFill>
                <a:latin typeface="Calibri"/>
                <a:ea typeface="Calibri"/>
                <a:cs typeface="Calibri"/>
                <a:sym typeface="Calibri"/>
              </a:rPr>
              <a:t>Explosão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10"/>
          <p:cNvSpPr/>
          <p:nvPr/>
        </p:nvSpPr>
        <p:spPr>
          <a:xfrm>
            <a:off x="2596896" y="2715768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Agressão física, psicológica, sexual ou patrimonial. Episódio de maior perigo.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6" name="Google Shape;226;p10"/>
          <p:cNvCxnSpPr/>
          <p:nvPr/>
        </p:nvCxnSpPr>
        <p:spPr>
          <a:xfrm>
            <a:off x="4517136" y="2578608"/>
            <a:ext cx="164592" cy="0"/>
          </a:xfrm>
          <a:prstGeom prst="straightConnector1">
            <a:avLst/>
          </a:prstGeom>
          <a:noFill/>
          <a:ln w="19050" cap="flat" cmpd="sng">
            <a:solidFill>
              <a:srgbClr val="B0BE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7" name="Google Shape;227;p10"/>
          <p:cNvSpPr/>
          <p:nvPr/>
        </p:nvSpPr>
        <p:spPr>
          <a:xfrm>
            <a:off x="4562856" y="2487168"/>
            <a:ext cx="18288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0BEE8"/>
              </a:buClr>
              <a:buSzPts val="900"/>
              <a:buFont typeface="Calibri"/>
              <a:buNone/>
            </a:pPr>
            <a:r>
              <a:rPr lang="en-US" sz="900" b="0" i="0" u="none" strike="noStrike" cap="none">
                <a:solidFill>
                  <a:srgbClr val="B0BEE8"/>
                </a:solidFill>
                <a:latin typeface="Calibri"/>
                <a:ea typeface="Calibri"/>
                <a:cs typeface="Calibri"/>
                <a:sym typeface="Calibri"/>
              </a:rPr>
              <a:t>▶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10"/>
          <p:cNvSpPr/>
          <p:nvPr/>
        </p:nvSpPr>
        <p:spPr>
          <a:xfrm>
            <a:off x="4700016" y="1280160"/>
            <a:ext cx="2011680" cy="3474720"/>
          </a:xfrm>
          <a:prstGeom prst="rect">
            <a:avLst/>
          </a:prstGeom>
          <a:solidFill>
            <a:srgbClr val="F4F6FB"/>
          </a:solidFill>
          <a:ln w="12700" cap="flat" cmpd="sng">
            <a:solidFill>
              <a:srgbClr val="F4F6FB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9" name="Google Shape;229;p10"/>
          <p:cNvSpPr/>
          <p:nvPr/>
        </p:nvSpPr>
        <p:spPr>
          <a:xfrm>
            <a:off x="5358384" y="1417320"/>
            <a:ext cx="694944" cy="694944"/>
          </a:xfrm>
          <a:prstGeom prst="ellipse">
            <a:avLst/>
          </a:prstGeom>
          <a:solidFill>
            <a:srgbClr val="005A4A"/>
          </a:solidFill>
          <a:ln w="12700" cap="flat" cmpd="sng">
            <a:solidFill>
              <a:srgbClr val="005A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0" name="Google Shape;230;p10"/>
          <p:cNvSpPr/>
          <p:nvPr/>
        </p:nvSpPr>
        <p:spPr>
          <a:xfrm>
            <a:off x="5358384" y="1417320"/>
            <a:ext cx="694944" cy="694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1" name="Google Shape;231;p10"/>
          <p:cNvSpPr/>
          <p:nvPr/>
        </p:nvSpPr>
        <p:spPr>
          <a:xfrm>
            <a:off x="4809744" y="2212848"/>
            <a:ext cx="18288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5A4A"/>
              </a:buClr>
              <a:buSzPts val="1250"/>
              <a:buFont typeface="Calibri"/>
              <a:buNone/>
            </a:pPr>
            <a:r>
              <a:rPr lang="en-US" sz="1250" b="1" i="0" u="none" strike="noStrike" cap="none">
                <a:solidFill>
                  <a:srgbClr val="005A4A"/>
                </a:solidFill>
                <a:latin typeface="Calibri"/>
                <a:ea typeface="Calibri"/>
                <a:cs typeface="Calibri"/>
                <a:sym typeface="Calibri"/>
              </a:rPr>
              <a:t>Lua de Mel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10"/>
          <p:cNvSpPr/>
          <p:nvPr/>
        </p:nvSpPr>
        <p:spPr>
          <a:xfrm>
            <a:off x="4809744" y="2715768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Arrependimento, pedidos de perdão e promessas de mudança. Vínculo emocional é reforçado.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33" name="Google Shape;233;p10"/>
          <p:cNvCxnSpPr/>
          <p:nvPr/>
        </p:nvCxnSpPr>
        <p:spPr>
          <a:xfrm>
            <a:off x="6729984" y="2578608"/>
            <a:ext cx="164592" cy="0"/>
          </a:xfrm>
          <a:prstGeom prst="straightConnector1">
            <a:avLst/>
          </a:prstGeom>
          <a:noFill/>
          <a:ln w="19050" cap="flat" cmpd="sng">
            <a:solidFill>
              <a:srgbClr val="B0BE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34" name="Google Shape;234;p10"/>
          <p:cNvSpPr/>
          <p:nvPr/>
        </p:nvSpPr>
        <p:spPr>
          <a:xfrm>
            <a:off x="6775704" y="2487168"/>
            <a:ext cx="182880" cy="2011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0BEE8"/>
              </a:buClr>
              <a:buSzPts val="900"/>
              <a:buFont typeface="Calibri"/>
              <a:buNone/>
            </a:pPr>
            <a:r>
              <a:rPr lang="en-US" sz="900" b="0" i="0" u="none" strike="noStrike" cap="none">
                <a:solidFill>
                  <a:srgbClr val="B0BEE8"/>
                </a:solidFill>
                <a:latin typeface="Calibri"/>
                <a:ea typeface="Calibri"/>
                <a:cs typeface="Calibri"/>
                <a:sym typeface="Calibri"/>
              </a:rPr>
              <a:t>▶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5" name="Google Shape;235;p10"/>
          <p:cNvSpPr/>
          <p:nvPr/>
        </p:nvSpPr>
        <p:spPr>
          <a:xfrm>
            <a:off x="6912864" y="1280160"/>
            <a:ext cx="2011680" cy="3474720"/>
          </a:xfrm>
          <a:prstGeom prst="rect">
            <a:avLst/>
          </a:prstGeom>
          <a:solidFill>
            <a:srgbClr val="F4F6FB"/>
          </a:solidFill>
          <a:ln w="12700" cap="flat" cmpd="sng">
            <a:solidFill>
              <a:srgbClr val="F4F6FB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6" name="Google Shape;236;p10"/>
          <p:cNvSpPr/>
          <p:nvPr/>
        </p:nvSpPr>
        <p:spPr>
          <a:xfrm>
            <a:off x="7571232" y="1417320"/>
            <a:ext cx="694944" cy="694944"/>
          </a:xfrm>
          <a:prstGeom prst="ellipse">
            <a:avLst/>
          </a:prstGeom>
          <a:solidFill>
            <a:srgbClr val="7A4500"/>
          </a:solidFill>
          <a:ln w="12700" cap="flat" cmpd="sng">
            <a:solidFill>
              <a:srgbClr val="7A45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7" name="Google Shape;237;p10"/>
          <p:cNvSpPr/>
          <p:nvPr/>
        </p:nvSpPr>
        <p:spPr>
          <a:xfrm>
            <a:off x="7571232" y="1417320"/>
            <a:ext cx="694944" cy="694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0"/>
          <p:cNvSpPr/>
          <p:nvPr/>
        </p:nvSpPr>
        <p:spPr>
          <a:xfrm>
            <a:off x="7022592" y="2212848"/>
            <a:ext cx="182880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7A4500"/>
              </a:buClr>
              <a:buSzPts val="1250"/>
              <a:buFont typeface="Calibri"/>
              <a:buNone/>
            </a:pPr>
            <a:r>
              <a:rPr lang="en-US" sz="1250" b="1" i="0" u="none" strike="noStrike" cap="none">
                <a:solidFill>
                  <a:srgbClr val="7A4500"/>
                </a:solidFill>
                <a:latin typeface="Calibri"/>
                <a:ea typeface="Calibri"/>
                <a:cs typeface="Calibri"/>
                <a:sym typeface="Calibri"/>
              </a:rPr>
              <a:t>Reconciliação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0"/>
          <p:cNvSpPr/>
          <p:nvPr/>
        </p:nvSpPr>
        <p:spPr>
          <a:xfrm>
            <a:off x="7022592" y="2715768"/>
            <a:ext cx="18288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Retorno à aparente normalidade. Tensão recomeça — o ciclo se repete, em geral com escalada de gravidade.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0"/>
          <p:cNvSpPr/>
          <p:nvPr/>
        </p:nvSpPr>
        <p:spPr>
          <a:xfrm>
            <a:off x="365760" y="4773168"/>
            <a:ext cx="84124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050"/>
              <a:buFont typeface="Calibri"/>
              <a:buNone/>
            </a:pPr>
            <a:r>
              <a:rPr lang="en-US" sz="1050" b="0" i="1" u="none" strike="noStrike" cap="none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O agressor ataca as bases de sustentação da vítima: trabalho, autonomia financeira, amigos e autoestima — tornando-a progressivamente mais vulnerável.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"/>
          <p:cNvSpPr/>
          <p:nvPr/>
        </p:nvSpPr>
        <p:spPr>
          <a:xfrm>
            <a:off x="502920" y="256032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2800"/>
              <a:buFont typeface="Cambria"/>
              <a:buNone/>
            </a:pPr>
            <a:r>
              <a:rPr lang="en-US" sz="2800" b="1" i="0" u="none" strike="noStrike" cap="none">
                <a:solidFill>
                  <a:srgbClr val="1C1F4A"/>
                </a:solidFill>
                <a:latin typeface="Cambria"/>
                <a:ea typeface="Cambria"/>
                <a:cs typeface="Cambria"/>
                <a:sym typeface="Cambria"/>
              </a:rPr>
              <a:t>Por Que as Vítimas Ficam em Silêncio?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62" name="Google Shape;262;p12"/>
          <p:cNvCxnSpPr/>
          <p:nvPr/>
        </p:nvCxnSpPr>
        <p:spPr>
          <a:xfrm>
            <a:off x="502920" y="960120"/>
            <a:ext cx="8138160" cy="0"/>
          </a:xfrm>
          <a:prstGeom prst="straightConnector1">
            <a:avLst/>
          </a:prstGeom>
          <a:noFill/>
          <a:ln w="9525" cap="flat" cmpd="sng">
            <a:solidFill>
              <a:srgbClr val="D0D8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3" name="Google Shape;263;p12"/>
          <p:cNvSpPr/>
          <p:nvPr/>
        </p:nvSpPr>
        <p:spPr>
          <a:xfrm>
            <a:off x="320040" y="1051560"/>
            <a:ext cx="8503920" cy="594360"/>
          </a:xfrm>
          <a:prstGeom prst="rect">
            <a:avLst/>
          </a:prstGeom>
          <a:solidFill>
            <a:srgbClr val="FFF0EE"/>
          </a:solidFill>
          <a:ln w="12700" cap="flat" cmpd="sng">
            <a:solidFill>
              <a:srgbClr val="FFF0EE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12"/>
          <p:cNvSpPr/>
          <p:nvPr/>
        </p:nvSpPr>
        <p:spPr>
          <a:xfrm>
            <a:off x="502920" y="1115568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B1A1A"/>
              </a:buClr>
              <a:buSzPts val="1200"/>
              <a:buFont typeface="Calibri"/>
              <a:buNone/>
            </a:pPr>
            <a:r>
              <a:rPr lang="en-US" sz="1200" b="0" i="1" u="none" strike="noStrike" cap="none">
                <a:solidFill>
                  <a:srgbClr val="8B1A1A"/>
                </a:solidFill>
                <a:latin typeface="Calibri"/>
                <a:ea typeface="Calibri"/>
                <a:cs typeface="Calibri"/>
                <a:sym typeface="Calibri"/>
              </a:rPr>
              <a:t>Não é verdade que a vítima não sai de uma relação abusiva porque não quer ou porque 'gosta de sofrer'. A violência aniquila sua capacidade de agir.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5" name="Google Shape;265;p12"/>
          <p:cNvSpPr/>
          <p:nvPr/>
        </p:nvSpPr>
        <p:spPr>
          <a:xfrm>
            <a:off x="320040" y="1783080"/>
            <a:ext cx="2788920" cy="3200400"/>
          </a:xfrm>
          <a:prstGeom prst="rect">
            <a:avLst/>
          </a:prstGeom>
          <a:solidFill>
            <a:srgbClr val="F4F6FB"/>
          </a:solidFill>
          <a:ln w="12700" cap="flat" cmpd="sng">
            <a:solidFill>
              <a:srgbClr val="F4F6FB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6" name="Google Shape;266;p12"/>
          <p:cNvSpPr/>
          <p:nvPr/>
        </p:nvSpPr>
        <p:spPr>
          <a:xfrm>
            <a:off x="320040" y="1783080"/>
            <a:ext cx="2788920" cy="320040"/>
          </a:xfrm>
          <a:prstGeom prst="rect">
            <a:avLst/>
          </a:prstGeom>
          <a:solidFill>
            <a:srgbClr val="2A3B7A"/>
          </a:solidFill>
          <a:ln w="12700" cap="flat" cmpd="sng">
            <a:solidFill>
              <a:srgbClr val="2A3B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12"/>
          <p:cNvSpPr/>
          <p:nvPr/>
        </p:nvSpPr>
        <p:spPr>
          <a:xfrm>
            <a:off x="411480" y="1810512"/>
            <a:ext cx="2606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Emocionais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429768" y="2176272"/>
            <a:ext cx="2578608" cy="2697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150"/>
              <a:buFont typeface="Calibri"/>
              <a:buChar char="•"/>
            </a:pPr>
            <a:r>
              <a:rPr lang="en-US" sz="11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Medo de romper a relação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150"/>
              <a:buFont typeface="Calibri"/>
              <a:buChar char="•"/>
            </a:pPr>
            <a:r>
              <a:rPr lang="en-US" sz="11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Vergonha e baixa autoestima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150"/>
              <a:buFont typeface="Calibri"/>
              <a:buChar char="•"/>
            </a:pPr>
            <a:r>
              <a:rPr lang="en-US" sz="11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Acreditar que será a última vez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150"/>
              <a:buFont typeface="Calibri"/>
              <a:buChar char="•"/>
            </a:pPr>
            <a:r>
              <a:rPr lang="en-US" sz="11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Inversão de culpa pelo agressor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9" name="Google Shape;269;p12"/>
          <p:cNvSpPr/>
          <p:nvPr/>
        </p:nvSpPr>
        <p:spPr>
          <a:xfrm>
            <a:off x="3273552" y="1783080"/>
            <a:ext cx="2788920" cy="3200400"/>
          </a:xfrm>
          <a:prstGeom prst="rect">
            <a:avLst/>
          </a:prstGeom>
          <a:solidFill>
            <a:srgbClr val="F4F6FB"/>
          </a:solidFill>
          <a:ln w="12700" cap="flat" cmpd="sng">
            <a:solidFill>
              <a:srgbClr val="F4F6FB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12"/>
          <p:cNvSpPr/>
          <p:nvPr/>
        </p:nvSpPr>
        <p:spPr>
          <a:xfrm>
            <a:off x="3273552" y="1783080"/>
            <a:ext cx="2788920" cy="320040"/>
          </a:xfrm>
          <a:prstGeom prst="rect">
            <a:avLst/>
          </a:prstGeom>
          <a:solidFill>
            <a:srgbClr val="2A3B7A"/>
          </a:solidFill>
          <a:ln w="12700" cap="flat" cmpd="sng">
            <a:solidFill>
              <a:srgbClr val="2A3B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1" name="Google Shape;271;p12"/>
          <p:cNvSpPr/>
          <p:nvPr/>
        </p:nvSpPr>
        <p:spPr>
          <a:xfrm>
            <a:off x="3364992" y="1810512"/>
            <a:ext cx="2606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Sociais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2" name="Google Shape;272;p12"/>
          <p:cNvSpPr/>
          <p:nvPr/>
        </p:nvSpPr>
        <p:spPr>
          <a:xfrm>
            <a:off x="3383280" y="2176272"/>
            <a:ext cx="2578608" cy="2697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150"/>
              <a:buFont typeface="Calibri"/>
              <a:buChar char="•"/>
            </a:pPr>
            <a:r>
              <a:rPr lang="en-US" sz="11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Pressão para preservar a família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150"/>
              <a:buFont typeface="Calibri"/>
              <a:buChar char="•"/>
            </a:pPr>
            <a:r>
              <a:rPr lang="en-US" sz="11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Medo de discriminação e julgamento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150"/>
              <a:buFont typeface="Calibri"/>
              <a:buChar char="•"/>
            </a:pPr>
            <a:r>
              <a:rPr lang="en-US" sz="11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Sentimento de isolamento e solidão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150"/>
              <a:buFont typeface="Calibri"/>
              <a:buChar char="•"/>
            </a:pPr>
            <a:r>
              <a:rPr lang="en-US" sz="11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Não se reconhecer como vítima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3" name="Google Shape;273;p12"/>
          <p:cNvSpPr/>
          <p:nvPr/>
        </p:nvSpPr>
        <p:spPr>
          <a:xfrm>
            <a:off x="6227064" y="1783080"/>
            <a:ext cx="2788920" cy="3200400"/>
          </a:xfrm>
          <a:prstGeom prst="rect">
            <a:avLst/>
          </a:prstGeom>
          <a:solidFill>
            <a:srgbClr val="F4F6FB"/>
          </a:solidFill>
          <a:ln w="12700" cap="flat" cmpd="sng">
            <a:solidFill>
              <a:srgbClr val="F4F6FB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12"/>
          <p:cNvSpPr/>
          <p:nvPr/>
        </p:nvSpPr>
        <p:spPr>
          <a:xfrm>
            <a:off x="6227064" y="1783080"/>
            <a:ext cx="2788920" cy="320040"/>
          </a:xfrm>
          <a:prstGeom prst="rect">
            <a:avLst/>
          </a:prstGeom>
          <a:solidFill>
            <a:srgbClr val="2A3B7A"/>
          </a:solidFill>
          <a:ln w="12700" cap="flat" cmpd="sng">
            <a:solidFill>
              <a:srgbClr val="2A3B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5" name="Google Shape;275;p12"/>
          <p:cNvSpPr/>
          <p:nvPr/>
        </p:nvSpPr>
        <p:spPr>
          <a:xfrm>
            <a:off x="6318504" y="1810512"/>
            <a:ext cx="260604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Calibri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Práticas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6" name="Google Shape;276;p12"/>
          <p:cNvSpPr/>
          <p:nvPr/>
        </p:nvSpPr>
        <p:spPr>
          <a:xfrm>
            <a:off x="6336792" y="2176272"/>
            <a:ext cx="2578608" cy="2697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150"/>
              <a:buFont typeface="Calibri"/>
              <a:buChar char="•"/>
            </a:pPr>
            <a:r>
              <a:rPr lang="en-US" sz="11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Dependência econômica do agressor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150"/>
              <a:buFont typeface="Calibri"/>
              <a:buChar char="•"/>
            </a:pPr>
            <a:r>
              <a:rPr lang="en-US" sz="11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Preocupação com a guarda dos filhos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150"/>
              <a:buFont typeface="Calibri"/>
              <a:buChar char="•"/>
            </a:pPr>
            <a:r>
              <a:rPr lang="en-US" sz="11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Descrença na Justiça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150"/>
              <a:buFont typeface="Calibri"/>
              <a:buChar char="•"/>
            </a:pPr>
            <a:r>
              <a:rPr lang="en-US" sz="11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Desconhecimento de direitos e da rede de apoio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B"/>
        </a:solidFill>
        <a:effectLst/>
      </p:bgPr>
    </p:bg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14"/>
          <p:cNvSpPr/>
          <p:nvPr/>
        </p:nvSpPr>
        <p:spPr>
          <a:xfrm>
            <a:off x="502920" y="256032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2800"/>
              <a:buFont typeface="Cambria"/>
              <a:buNone/>
            </a:pPr>
            <a:r>
              <a:rPr lang="en-US" sz="2800" b="1" i="0" u="none" strike="noStrike" cap="none">
                <a:solidFill>
                  <a:srgbClr val="1C1F4A"/>
                </a:solidFill>
                <a:latin typeface="Cambria"/>
                <a:ea typeface="Cambria"/>
                <a:cs typeface="Cambria"/>
                <a:sym typeface="Cambria"/>
              </a:rPr>
              <a:t>Feminicídio — Dados 2025  (FBSP, 2026)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3" name="Google Shape;303;p14"/>
          <p:cNvSpPr/>
          <p:nvPr/>
        </p:nvSpPr>
        <p:spPr>
          <a:xfrm>
            <a:off x="502920" y="256032"/>
            <a:ext cx="0" cy="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4" name="Google Shape;304;p14"/>
          <p:cNvSpPr/>
          <p:nvPr/>
        </p:nvSpPr>
        <p:spPr>
          <a:xfrm>
            <a:off x="8229600" y="274320"/>
            <a:ext cx="822960" cy="274320"/>
          </a:xfrm>
          <a:prstGeom prst="rect">
            <a:avLst/>
          </a:prstGeom>
          <a:solidFill>
            <a:srgbClr val="8B1A1A"/>
          </a:solidFill>
          <a:ln w="12700" cap="flat" cmpd="sng">
            <a:solidFill>
              <a:srgbClr val="8B1A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14"/>
          <p:cNvSpPr/>
          <p:nvPr/>
        </p:nvSpPr>
        <p:spPr>
          <a:xfrm>
            <a:off x="8229600" y="274320"/>
            <a:ext cx="82296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00"/>
              <a:buFont typeface="Calibri"/>
              <a:buNone/>
            </a:pPr>
            <a:r>
              <a:rPr lang="en-US" sz="9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FBSP 2026</a:t>
            </a:r>
            <a:endParaRPr sz="9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06" name="Google Shape;306;p14"/>
          <p:cNvCxnSpPr/>
          <p:nvPr/>
        </p:nvCxnSpPr>
        <p:spPr>
          <a:xfrm>
            <a:off x="502920" y="960120"/>
            <a:ext cx="8138160" cy="0"/>
          </a:xfrm>
          <a:prstGeom prst="straightConnector1">
            <a:avLst/>
          </a:prstGeom>
          <a:noFill/>
          <a:ln w="9525" cap="flat" cmpd="sng">
            <a:solidFill>
              <a:srgbClr val="D0D8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07" name="Google Shape;307;p14"/>
          <p:cNvSpPr/>
          <p:nvPr/>
        </p:nvSpPr>
        <p:spPr>
          <a:xfrm>
            <a:off x="320040" y="1051560"/>
            <a:ext cx="8503920" cy="804672"/>
          </a:xfrm>
          <a:prstGeom prst="rect">
            <a:avLst/>
          </a:prstGeom>
          <a:solidFill>
            <a:srgbClr val="8B1A1A"/>
          </a:solidFill>
          <a:ln w="12700" cap="flat" cmpd="sng">
            <a:solidFill>
              <a:srgbClr val="8B1A1A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8" name="Google Shape;308;p14"/>
          <p:cNvSpPr/>
          <p:nvPr/>
        </p:nvSpPr>
        <p:spPr>
          <a:xfrm>
            <a:off x="502920" y="1115568"/>
            <a:ext cx="8229600" cy="6217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Calibri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1.568 vítimas de feminicídio em 2025 — alta de 4,7%  |  13.703 mulheres assassinadas desde 2015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4"/>
          <p:cNvSpPr/>
          <p:nvPr/>
        </p:nvSpPr>
        <p:spPr>
          <a:xfrm>
            <a:off x="320040" y="2011680"/>
            <a:ext cx="2743200" cy="12344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4"/>
          <p:cNvSpPr/>
          <p:nvPr/>
        </p:nvSpPr>
        <p:spPr>
          <a:xfrm>
            <a:off x="411480" y="2103120"/>
            <a:ext cx="256032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B1A1A"/>
              </a:buClr>
              <a:buSzPts val="3400"/>
              <a:buFont typeface="Cambria"/>
              <a:buNone/>
            </a:pPr>
            <a:r>
              <a:rPr lang="en-US" sz="3400" b="1" i="0" u="none" strike="noStrike" cap="none">
                <a:solidFill>
                  <a:srgbClr val="8B1A1A"/>
                </a:solidFill>
                <a:latin typeface="Cambria"/>
                <a:ea typeface="Cambria"/>
                <a:cs typeface="Cambria"/>
                <a:sym typeface="Cambria"/>
              </a:rPr>
              <a:t>62,6%</a:t>
            </a: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1" name="Google Shape;311;p14"/>
          <p:cNvSpPr/>
          <p:nvPr/>
        </p:nvSpPr>
        <p:spPr>
          <a:xfrm>
            <a:off x="411480" y="2761488"/>
            <a:ext cx="25603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das vítimas eram negras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Google Shape;312;p14"/>
          <p:cNvSpPr/>
          <p:nvPr/>
        </p:nvSpPr>
        <p:spPr>
          <a:xfrm>
            <a:off x="3273552" y="2011680"/>
            <a:ext cx="2743200" cy="12344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3" name="Google Shape;313;p14"/>
          <p:cNvSpPr/>
          <p:nvPr/>
        </p:nvSpPr>
        <p:spPr>
          <a:xfrm>
            <a:off x="3364992" y="2103120"/>
            <a:ext cx="256032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A3B7A"/>
              </a:buClr>
              <a:buSzPts val="3400"/>
              <a:buFont typeface="Cambria"/>
              <a:buNone/>
            </a:pPr>
            <a:r>
              <a:rPr lang="en-US" sz="3400" b="1" i="0" u="none" strike="noStrike" cap="none">
                <a:solidFill>
                  <a:srgbClr val="2A3B7A"/>
                </a:solidFill>
                <a:latin typeface="Cambria"/>
                <a:ea typeface="Cambria"/>
                <a:cs typeface="Cambria"/>
                <a:sym typeface="Cambria"/>
              </a:rPr>
              <a:t>66,3%</a:t>
            </a: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14"/>
          <p:cNvSpPr/>
          <p:nvPr/>
        </p:nvSpPr>
        <p:spPr>
          <a:xfrm>
            <a:off x="3364992" y="2761488"/>
            <a:ext cx="25603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mortas dentro de casa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5" name="Google Shape;315;p14"/>
          <p:cNvSpPr/>
          <p:nvPr/>
        </p:nvSpPr>
        <p:spPr>
          <a:xfrm>
            <a:off x="6227064" y="2011680"/>
            <a:ext cx="2743200" cy="12344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6" name="Google Shape;316;p14"/>
          <p:cNvSpPr/>
          <p:nvPr/>
        </p:nvSpPr>
        <p:spPr>
          <a:xfrm>
            <a:off x="6318504" y="2103120"/>
            <a:ext cx="256032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B1A1A"/>
              </a:buClr>
              <a:buSzPts val="3400"/>
              <a:buFont typeface="Cambria"/>
              <a:buNone/>
            </a:pPr>
            <a:r>
              <a:rPr lang="en-US" sz="3400" b="1" i="0" u="none" strike="noStrike" cap="none">
                <a:solidFill>
                  <a:srgbClr val="8B1A1A"/>
                </a:solidFill>
                <a:latin typeface="Cambria"/>
                <a:ea typeface="Cambria"/>
                <a:cs typeface="Cambria"/>
                <a:sym typeface="Cambria"/>
              </a:rPr>
              <a:t>97,3%</a:t>
            </a: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7" name="Google Shape;317;p14"/>
          <p:cNvSpPr/>
          <p:nvPr/>
        </p:nvSpPr>
        <p:spPr>
          <a:xfrm>
            <a:off x="6318504" y="2761488"/>
            <a:ext cx="25603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assassinadas por homens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8" name="Google Shape;318;p14"/>
          <p:cNvSpPr/>
          <p:nvPr/>
        </p:nvSpPr>
        <p:spPr>
          <a:xfrm>
            <a:off x="320040" y="3429000"/>
            <a:ext cx="2743200" cy="12344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9" name="Google Shape;319;p14"/>
          <p:cNvSpPr/>
          <p:nvPr/>
        </p:nvSpPr>
        <p:spPr>
          <a:xfrm>
            <a:off x="411480" y="3520440"/>
            <a:ext cx="256032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A3B7A"/>
              </a:buClr>
              <a:buSzPts val="3400"/>
              <a:buFont typeface="Cambria"/>
              <a:buNone/>
            </a:pPr>
            <a:r>
              <a:rPr lang="en-US" sz="3400" b="1" i="0" u="none" strike="noStrike" cap="none">
                <a:solidFill>
                  <a:srgbClr val="2A3B7A"/>
                </a:solidFill>
                <a:latin typeface="Cambria"/>
                <a:ea typeface="Cambria"/>
                <a:cs typeface="Cambria"/>
                <a:sym typeface="Cambria"/>
              </a:rPr>
              <a:t>59,4%</a:t>
            </a: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0" name="Google Shape;320;p14"/>
          <p:cNvSpPr/>
          <p:nvPr/>
        </p:nvSpPr>
        <p:spPr>
          <a:xfrm>
            <a:off x="411480" y="4178808"/>
            <a:ext cx="25603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mortas pelo companheiro ou ex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1" name="Google Shape;321;p14"/>
          <p:cNvSpPr/>
          <p:nvPr/>
        </p:nvSpPr>
        <p:spPr>
          <a:xfrm>
            <a:off x="3273552" y="3429000"/>
            <a:ext cx="2743200" cy="12344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14"/>
          <p:cNvSpPr/>
          <p:nvPr/>
        </p:nvSpPr>
        <p:spPr>
          <a:xfrm>
            <a:off x="3364992" y="3520440"/>
            <a:ext cx="256032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005A4A"/>
              </a:buClr>
              <a:buSzPts val="3400"/>
              <a:buFont typeface="Cambria"/>
              <a:buNone/>
            </a:pPr>
            <a:r>
              <a:rPr lang="en-US" sz="3400" b="1" i="0" u="none" strike="noStrike" cap="none">
                <a:solidFill>
                  <a:srgbClr val="005A4A"/>
                </a:solidFill>
                <a:latin typeface="Cambria"/>
                <a:ea typeface="Cambria"/>
                <a:cs typeface="Cambria"/>
                <a:sym typeface="Cambria"/>
              </a:rPr>
              <a:t>50%</a:t>
            </a: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14"/>
          <p:cNvSpPr/>
          <p:nvPr/>
        </p:nvSpPr>
        <p:spPr>
          <a:xfrm>
            <a:off x="3364992" y="4178808"/>
            <a:ext cx="25603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tinham entre 30 e 49 anos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4" name="Google Shape;324;p14"/>
          <p:cNvSpPr/>
          <p:nvPr/>
        </p:nvSpPr>
        <p:spPr>
          <a:xfrm>
            <a:off x="6227064" y="3429000"/>
            <a:ext cx="2743200" cy="12344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5" name="Google Shape;325;p14"/>
          <p:cNvSpPr/>
          <p:nvPr/>
        </p:nvSpPr>
        <p:spPr>
          <a:xfrm>
            <a:off x="6318504" y="3520440"/>
            <a:ext cx="2560320" cy="68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7A4500"/>
              </a:buClr>
              <a:buSzPts val="3400"/>
              <a:buFont typeface="Cambria"/>
              <a:buNone/>
            </a:pPr>
            <a:r>
              <a:rPr lang="en-US" sz="3400" b="1" i="0" u="none" strike="noStrike" cap="none">
                <a:solidFill>
                  <a:srgbClr val="7A4500"/>
                </a:solidFill>
                <a:latin typeface="Cambria"/>
                <a:ea typeface="Cambria"/>
                <a:cs typeface="Cambria"/>
                <a:sym typeface="Cambria"/>
              </a:rPr>
              <a:t>48,7%</a:t>
            </a:r>
            <a:endParaRPr sz="3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6" name="Google Shape;326;p14"/>
          <p:cNvSpPr/>
          <p:nvPr/>
        </p:nvSpPr>
        <p:spPr>
          <a:xfrm>
            <a:off x="6318504" y="4178808"/>
            <a:ext cx="25603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mortas por arma branca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15"/>
          <p:cNvSpPr/>
          <p:nvPr/>
        </p:nvSpPr>
        <p:spPr>
          <a:xfrm>
            <a:off x="502920" y="256032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2800"/>
              <a:buFont typeface="Cambria"/>
              <a:buNone/>
            </a:pPr>
            <a:r>
              <a:rPr lang="en-US" sz="2800" b="1" i="0" u="none" strike="noStrike" cap="none">
                <a:solidFill>
                  <a:srgbClr val="1C1F4A"/>
                </a:solidFill>
                <a:latin typeface="Cambria"/>
                <a:ea typeface="Cambria"/>
                <a:cs typeface="Cambria"/>
                <a:sym typeface="Cambria"/>
              </a:rPr>
              <a:t>MPU e Feminicídio — A Brecha Protetiva  (FBSP, 2026 · 16 UFs · 1.127 casos)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33" name="Google Shape;333;p15"/>
          <p:cNvCxnSpPr/>
          <p:nvPr/>
        </p:nvCxnSpPr>
        <p:spPr>
          <a:xfrm>
            <a:off x="502920" y="960120"/>
            <a:ext cx="8138160" cy="0"/>
          </a:xfrm>
          <a:prstGeom prst="straightConnector1">
            <a:avLst/>
          </a:prstGeom>
          <a:noFill/>
          <a:ln w="9525" cap="flat" cmpd="sng">
            <a:solidFill>
              <a:srgbClr val="D0D8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34" name="Google Shape;334;p15"/>
          <p:cNvSpPr/>
          <p:nvPr/>
        </p:nvSpPr>
        <p:spPr>
          <a:xfrm>
            <a:off x="320040" y="1097280"/>
            <a:ext cx="3931920" cy="3474720"/>
          </a:xfrm>
          <a:prstGeom prst="rect">
            <a:avLst/>
          </a:prstGeom>
          <a:solidFill>
            <a:srgbClr val="FFF0EE"/>
          </a:solidFill>
          <a:ln w="12700" cap="flat" cmpd="sng">
            <a:solidFill>
              <a:srgbClr val="FFF0EE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Google Shape;335;p15"/>
          <p:cNvSpPr/>
          <p:nvPr/>
        </p:nvSpPr>
        <p:spPr>
          <a:xfrm>
            <a:off x="457200" y="1371600"/>
            <a:ext cx="365760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B1A1A"/>
              </a:buClr>
              <a:buSzPts val="6000"/>
              <a:buFont typeface="Cambria"/>
              <a:buNone/>
            </a:pPr>
            <a:r>
              <a:rPr lang="en-US" sz="6000" b="1" i="0" u="none" strike="noStrike" cap="none">
                <a:solidFill>
                  <a:srgbClr val="8B1A1A"/>
                </a:solidFill>
                <a:latin typeface="Cambria"/>
                <a:ea typeface="Cambria"/>
                <a:cs typeface="Cambria"/>
                <a:sym typeface="Cambria"/>
              </a:rPr>
              <a:t>13,1%</a:t>
            </a:r>
            <a:endParaRPr sz="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6" name="Google Shape;336;p15"/>
          <p:cNvSpPr/>
          <p:nvPr/>
        </p:nvSpPr>
        <p:spPr>
          <a:xfrm>
            <a:off x="457200" y="2651760"/>
            <a:ext cx="365760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8B1A1A"/>
              </a:buClr>
              <a:buSzPts val="1300"/>
              <a:buFont typeface="Calibri"/>
              <a:buNone/>
            </a:pPr>
            <a:r>
              <a:rPr lang="en-US" sz="1300" b="0" i="0" u="none" strike="noStrike" cap="none">
                <a:solidFill>
                  <a:srgbClr val="8B1A1A"/>
                </a:solidFill>
                <a:latin typeface="Calibri"/>
                <a:ea typeface="Calibri"/>
                <a:cs typeface="Calibri"/>
                <a:sym typeface="Calibri"/>
              </a:rPr>
              <a:t>das vítimas tinham MPU vigente no momento do crime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7" name="Google Shape;337;p15"/>
          <p:cNvSpPr/>
          <p:nvPr/>
        </p:nvSpPr>
        <p:spPr>
          <a:xfrm>
            <a:off x="457200" y="3291840"/>
            <a:ext cx="365760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148 mulheres assassinadas mesmo com proteção judicial ativa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SP: 21,7%  ·  Acre: 25%  ·  MG: 16,7%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8" name="Google Shape;338;p15"/>
          <p:cNvSpPr/>
          <p:nvPr/>
        </p:nvSpPr>
        <p:spPr>
          <a:xfrm>
            <a:off x="4480560" y="1097280"/>
            <a:ext cx="4343400" cy="3474720"/>
          </a:xfrm>
          <a:prstGeom prst="rect">
            <a:avLst/>
          </a:prstGeom>
          <a:solidFill>
            <a:srgbClr val="EEF2FF"/>
          </a:solidFill>
          <a:ln w="12700" cap="flat" cmpd="sng">
            <a:solidFill>
              <a:srgbClr val="EEF2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15"/>
          <p:cNvSpPr/>
          <p:nvPr/>
        </p:nvSpPr>
        <p:spPr>
          <a:xfrm>
            <a:off x="4617720" y="1371600"/>
            <a:ext cx="4069080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A3B7A"/>
              </a:buClr>
              <a:buSzPts val="6000"/>
              <a:buFont typeface="Cambria"/>
              <a:buNone/>
            </a:pPr>
            <a:r>
              <a:rPr lang="en-US" sz="6000" b="1" i="0" u="none" strike="noStrike" cap="none">
                <a:solidFill>
                  <a:srgbClr val="2A3B7A"/>
                </a:solidFill>
                <a:latin typeface="Cambria"/>
                <a:ea typeface="Cambria"/>
                <a:cs typeface="Cambria"/>
                <a:sym typeface="Cambria"/>
              </a:rPr>
              <a:t>86,9%</a:t>
            </a:r>
            <a:endParaRPr sz="6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0" name="Google Shape;340;p15"/>
          <p:cNvSpPr/>
          <p:nvPr/>
        </p:nvSpPr>
        <p:spPr>
          <a:xfrm>
            <a:off x="4617720" y="2651760"/>
            <a:ext cx="406908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2A3B7A"/>
              </a:buClr>
              <a:buSzPts val="1300"/>
              <a:buFont typeface="Calibri"/>
              <a:buNone/>
            </a:pPr>
            <a:r>
              <a:rPr lang="en-US" sz="1300" b="0" i="0" u="none" strike="noStrike" cap="none">
                <a:solidFill>
                  <a:srgbClr val="2A3B7A"/>
                </a:solidFill>
                <a:latin typeface="Calibri"/>
                <a:ea typeface="Calibri"/>
                <a:cs typeface="Calibri"/>
                <a:sym typeface="Calibri"/>
              </a:rPr>
              <a:t>das vítimas NÃO tinham MPU no momento da morte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5"/>
          <p:cNvSpPr/>
          <p:nvPr/>
        </p:nvSpPr>
        <p:spPr>
          <a:xfrm>
            <a:off x="4617720" y="3291840"/>
            <a:ext cx="4069080" cy="8229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Ausência reflete barreiras no acesso à rede — não apenas falta de denúncia. Rota Crítica (Sagot, 2000)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5"/>
          <p:cNvSpPr/>
          <p:nvPr/>
        </p:nvSpPr>
        <p:spPr>
          <a:xfrm>
            <a:off x="320040" y="4736592"/>
            <a:ext cx="850392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100"/>
              <a:buFont typeface="Calibri"/>
              <a:buNone/>
            </a:pPr>
            <a:r>
              <a:rPr lang="en-US" sz="1100" b="0" i="1" u="none" strike="noStrike" cap="none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A MPU é necessária mas não suficiente. Monitoramento ativo, tecnologia e presença da rede socioassistencial são indispensáveis.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B"/>
        </a:soli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16"/>
          <p:cNvSpPr/>
          <p:nvPr/>
        </p:nvSpPr>
        <p:spPr>
          <a:xfrm>
            <a:off x="502920" y="256032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2800"/>
              <a:buFont typeface="Cambria"/>
              <a:buNone/>
            </a:pPr>
            <a:r>
              <a:rPr lang="en-US" sz="2800" b="1" i="0" u="none" strike="noStrike" cap="none">
                <a:solidFill>
                  <a:srgbClr val="1C1F4A"/>
                </a:solidFill>
                <a:latin typeface="Cambria"/>
                <a:ea typeface="Cambria"/>
                <a:cs typeface="Cambria"/>
                <a:sym typeface="Cambria"/>
              </a:rPr>
              <a:t>Medidas Protetivas de Urgência — Fundamentos (Arts. 18–19 LMP)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49" name="Google Shape;349;p16"/>
          <p:cNvCxnSpPr/>
          <p:nvPr/>
        </p:nvCxnSpPr>
        <p:spPr>
          <a:xfrm>
            <a:off x="502920" y="960120"/>
            <a:ext cx="8138160" cy="0"/>
          </a:xfrm>
          <a:prstGeom prst="straightConnector1">
            <a:avLst/>
          </a:prstGeom>
          <a:noFill/>
          <a:ln w="9525" cap="flat" cmpd="sng">
            <a:solidFill>
              <a:srgbClr val="D0D8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50" name="Google Shape;350;p16"/>
          <p:cNvSpPr/>
          <p:nvPr/>
        </p:nvSpPr>
        <p:spPr>
          <a:xfrm>
            <a:off x="502920" y="914400"/>
            <a:ext cx="8229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200"/>
              <a:buFont typeface="Calibri"/>
              <a:buNone/>
            </a:pPr>
            <a:r>
              <a:rPr lang="en-US" sz="1200" b="0" i="1" u="none" strike="noStrike" cap="none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Visam cessar ameaça ou lesão à integridade física, moral, psicológica ou patrimonial. São exemplificativas — o art. 22 diz 'entre outras'.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1" name="Google Shape;351;p16"/>
          <p:cNvSpPr/>
          <p:nvPr/>
        </p:nvSpPr>
        <p:spPr>
          <a:xfrm>
            <a:off x="320040" y="1280160"/>
            <a:ext cx="1993392" cy="256032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16"/>
          <p:cNvSpPr/>
          <p:nvPr/>
        </p:nvSpPr>
        <p:spPr>
          <a:xfrm>
            <a:off x="320040" y="1280160"/>
            <a:ext cx="1993392" cy="411480"/>
          </a:xfrm>
          <a:prstGeom prst="rect">
            <a:avLst/>
          </a:prstGeom>
          <a:solidFill>
            <a:srgbClr val="8B1A1A"/>
          </a:solidFill>
          <a:ln w="12700" cap="flat" cmpd="sng">
            <a:solidFill>
              <a:srgbClr val="8B1A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3" name="Google Shape;353;p16"/>
          <p:cNvSpPr/>
          <p:nvPr/>
        </p:nvSpPr>
        <p:spPr>
          <a:xfrm>
            <a:off x="393192" y="1316736"/>
            <a:ext cx="1847088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IMEDIATA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16"/>
          <p:cNvSpPr/>
          <p:nvPr/>
        </p:nvSpPr>
        <p:spPr>
          <a:xfrm>
            <a:off x="393192" y="1755648"/>
            <a:ext cx="1847088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B1A1A"/>
              </a:buClr>
              <a:buSzPts val="1000"/>
              <a:buFont typeface="Calibri"/>
              <a:buNone/>
            </a:pPr>
            <a:r>
              <a:rPr lang="en-US" sz="1000" b="1" i="0" u="none" strike="noStrike" cap="none">
                <a:solidFill>
                  <a:srgbClr val="8B1A1A"/>
                </a:solidFill>
                <a:latin typeface="Calibri"/>
                <a:ea typeface="Calibri"/>
                <a:cs typeface="Calibri"/>
                <a:sym typeface="Calibri"/>
              </a:rPr>
              <a:t>Art. 18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5" name="Google Shape;355;p16"/>
          <p:cNvSpPr/>
          <p:nvPr/>
        </p:nvSpPr>
        <p:spPr>
          <a:xfrm>
            <a:off x="393192" y="2029968"/>
            <a:ext cx="1847088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O juiz decide em até 48 horas após o pedido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6" name="Google Shape;356;p16"/>
          <p:cNvSpPr/>
          <p:nvPr/>
        </p:nvSpPr>
        <p:spPr>
          <a:xfrm>
            <a:off x="2496312" y="1280160"/>
            <a:ext cx="1993392" cy="256032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16"/>
          <p:cNvSpPr/>
          <p:nvPr/>
        </p:nvSpPr>
        <p:spPr>
          <a:xfrm>
            <a:off x="2496312" y="1280160"/>
            <a:ext cx="1993392" cy="411480"/>
          </a:xfrm>
          <a:prstGeom prst="rect">
            <a:avLst/>
          </a:prstGeom>
          <a:solidFill>
            <a:srgbClr val="2A3B7A"/>
          </a:solidFill>
          <a:ln w="12700" cap="flat" cmpd="sng">
            <a:solidFill>
              <a:srgbClr val="2A3B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16"/>
          <p:cNvSpPr/>
          <p:nvPr/>
        </p:nvSpPr>
        <p:spPr>
          <a:xfrm>
            <a:off x="2569464" y="1316736"/>
            <a:ext cx="1847088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INDEPENDENTE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9" name="Google Shape;359;p16"/>
          <p:cNvSpPr/>
          <p:nvPr/>
        </p:nvSpPr>
        <p:spPr>
          <a:xfrm>
            <a:off x="2569464" y="1755648"/>
            <a:ext cx="1847088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3B7A"/>
              </a:buClr>
              <a:buSzPts val="1000"/>
              <a:buFont typeface="Calibri"/>
              <a:buNone/>
            </a:pPr>
            <a:r>
              <a:rPr lang="en-US" sz="1000" b="1" i="0" u="none" strike="noStrike" cap="none">
                <a:solidFill>
                  <a:srgbClr val="2A3B7A"/>
                </a:solidFill>
                <a:latin typeface="Calibri"/>
                <a:ea typeface="Calibri"/>
                <a:cs typeface="Calibri"/>
                <a:sym typeface="Calibri"/>
              </a:rPr>
              <a:t>Art. 19 §5º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0" name="Google Shape;360;p16"/>
          <p:cNvSpPr/>
          <p:nvPr/>
        </p:nvSpPr>
        <p:spPr>
          <a:xfrm>
            <a:off x="2569464" y="2029968"/>
            <a:ext cx="1847088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Não exige registro de B.O. nem ação penal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6"/>
          <p:cNvSpPr/>
          <p:nvPr/>
        </p:nvSpPr>
        <p:spPr>
          <a:xfrm>
            <a:off x="4672584" y="1280160"/>
            <a:ext cx="1993392" cy="256032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16"/>
          <p:cNvSpPr/>
          <p:nvPr/>
        </p:nvSpPr>
        <p:spPr>
          <a:xfrm>
            <a:off x="4672584" y="1280160"/>
            <a:ext cx="1993392" cy="411480"/>
          </a:xfrm>
          <a:prstGeom prst="rect">
            <a:avLst/>
          </a:prstGeom>
          <a:solidFill>
            <a:srgbClr val="005A4A"/>
          </a:solidFill>
          <a:ln w="12700" cap="flat" cmpd="sng">
            <a:solidFill>
              <a:srgbClr val="005A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3" name="Google Shape;363;p16"/>
          <p:cNvSpPr/>
          <p:nvPr/>
        </p:nvSpPr>
        <p:spPr>
          <a:xfrm>
            <a:off x="4745736" y="1316736"/>
            <a:ext cx="1847088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CUMULÁVEL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4" name="Google Shape;364;p16"/>
          <p:cNvSpPr/>
          <p:nvPr/>
        </p:nvSpPr>
        <p:spPr>
          <a:xfrm>
            <a:off x="4745736" y="1755648"/>
            <a:ext cx="1847088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5A4A"/>
              </a:buClr>
              <a:buSzPts val="1000"/>
              <a:buFont typeface="Calibri"/>
              <a:buNone/>
            </a:pPr>
            <a:r>
              <a:rPr lang="en-US" sz="1000" b="1" i="0" u="none" strike="noStrike" cap="none">
                <a:solidFill>
                  <a:srgbClr val="005A4A"/>
                </a:solidFill>
                <a:latin typeface="Calibri"/>
                <a:ea typeface="Calibri"/>
                <a:cs typeface="Calibri"/>
                <a:sym typeface="Calibri"/>
              </a:rPr>
              <a:t>Art. 19 §2º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5" name="Google Shape;365;p16"/>
          <p:cNvSpPr/>
          <p:nvPr/>
        </p:nvSpPr>
        <p:spPr>
          <a:xfrm>
            <a:off x="4745736" y="2029968"/>
            <a:ext cx="1847088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Medidas podem ser aplicadas de forma conjunta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6" name="Google Shape;366;p16"/>
          <p:cNvSpPr/>
          <p:nvPr/>
        </p:nvSpPr>
        <p:spPr>
          <a:xfrm>
            <a:off x="6848856" y="1280160"/>
            <a:ext cx="1993392" cy="256032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16"/>
          <p:cNvSpPr/>
          <p:nvPr/>
        </p:nvSpPr>
        <p:spPr>
          <a:xfrm>
            <a:off x="6848856" y="1280160"/>
            <a:ext cx="1993392" cy="411480"/>
          </a:xfrm>
          <a:prstGeom prst="rect">
            <a:avLst/>
          </a:prstGeom>
          <a:solidFill>
            <a:srgbClr val="7A4500"/>
          </a:solidFill>
          <a:ln w="12700" cap="flat" cmpd="sng">
            <a:solidFill>
              <a:srgbClr val="7A45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8" name="Google Shape;368;p16"/>
          <p:cNvSpPr/>
          <p:nvPr/>
        </p:nvSpPr>
        <p:spPr>
          <a:xfrm>
            <a:off x="6922008" y="1316736"/>
            <a:ext cx="1847088" cy="3200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PERMANENTE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6"/>
          <p:cNvSpPr/>
          <p:nvPr/>
        </p:nvSpPr>
        <p:spPr>
          <a:xfrm>
            <a:off x="6922008" y="1755648"/>
            <a:ext cx="1847088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A4500"/>
              </a:buClr>
              <a:buSzPts val="1000"/>
              <a:buFont typeface="Calibri"/>
              <a:buNone/>
            </a:pPr>
            <a:r>
              <a:rPr lang="en-US" sz="1000" b="1" i="0" u="none" strike="noStrike" cap="none">
                <a:solidFill>
                  <a:srgbClr val="7A4500"/>
                </a:solidFill>
                <a:latin typeface="Calibri"/>
                <a:ea typeface="Calibri"/>
                <a:cs typeface="Calibri"/>
                <a:sym typeface="Calibri"/>
              </a:rPr>
              <a:t>Art. 19 §6º</a:t>
            </a:r>
            <a:endParaRPr sz="10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6"/>
          <p:cNvSpPr/>
          <p:nvPr/>
        </p:nvSpPr>
        <p:spPr>
          <a:xfrm>
            <a:off x="6922008" y="2029968"/>
            <a:ext cx="1847088" cy="164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Enquanto existir risco para a vítima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6"/>
          <p:cNvSpPr/>
          <p:nvPr/>
        </p:nvSpPr>
        <p:spPr>
          <a:xfrm>
            <a:off x="320040" y="3977640"/>
            <a:ext cx="8503920" cy="822960"/>
          </a:xfrm>
          <a:prstGeom prst="rect">
            <a:avLst/>
          </a:prstGeom>
          <a:solidFill>
            <a:srgbClr val="FFF0EE"/>
          </a:solidFill>
          <a:ln w="12700" cap="flat" cmpd="sng">
            <a:solidFill>
              <a:srgbClr val="FFF0EE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16"/>
          <p:cNvSpPr/>
          <p:nvPr/>
        </p:nvSpPr>
        <p:spPr>
          <a:xfrm>
            <a:off x="320040" y="3977640"/>
            <a:ext cx="50292" cy="822960"/>
          </a:xfrm>
          <a:prstGeom prst="rect">
            <a:avLst/>
          </a:prstGeom>
          <a:solidFill>
            <a:srgbClr val="8B1A1A"/>
          </a:solidFill>
          <a:ln w="12700" cap="flat" cmpd="sng">
            <a:solidFill>
              <a:srgbClr val="8B1A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16"/>
          <p:cNvSpPr/>
          <p:nvPr/>
        </p:nvSpPr>
        <p:spPr>
          <a:xfrm>
            <a:off x="548640" y="4041648"/>
            <a:ext cx="365760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B1A1A"/>
              </a:buClr>
              <a:buSzPts val="1250"/>
              <a:buFont typeface="Calibri"/>
              <a:buNone/>
            </a:pPr>
            <a:r>
              <a:rPr lang="en-US" sz="1250" b="1" i="0" u="none" strike="noStrike" cap="none">
                <a:solidFill>
                  <a:srgbClr val="8B1A1A"/>
                </a:solidFill>
                <a:latin typeface="Calibri"/>
                <a:ea typeface="Calibri"/>
                <a:cs typeface="Calibri"/>
                <a:sym typeface="Calibri"/>
              </a:rPr>
              <a:t>Descumprimento — Art. 24-A (Lei 14.994/2024):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6"/>
          <p:cNvSpPr/>
          <p:nvPr/>
        </p:nvSpPr>
        <p:spPr>
          <a:xfrm>
            <a:off x="548640" y="4343400"/>
            <a:ext cx="804672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Reclusão de 2 a 5 anos + multa. Descumprimento também autoriza prisão preventiva.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6"/>
          <p:cNvSpPr/>
          <p:nvPr/>
        </p:nvSpPr>
        <p:spPr>
          <a:xfrm>
            <a:off x="320040" y="4846320"/>
            <a:ext cx="850392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050"/>
              <a:buFont typeface="Calibri"/>
              <a:buNone/>
            </a:pPr>
            <a:r>
              <a:rPr lang="en-US" sz="1050" b="0" i="1" u="none" strike="noStrike" cap="none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Exemplos de MPU atípicas: proibição de publicar sobre a vítima em redes sociais · remoção de câmeras do agressor · bloqueio de contas digitais da vítima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17"/>
          <p:cNvSpPr/>
          <p:nvPr/>
        </p:nvSpPr>
        <p:spPr>
          <a:xfrm>
            <a:off x="502920" y="256032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2800"/>
              <a:buFont typeface="Cambria"/>
              <a:buNone/>
            </a:pPr>
            <a:r>
              <a:rPr lang="en-US" sz="2800" b="1" i="0" u="none" strike="noStrike" cap="none">
                <a:solidFill>
                  <a:srgbClr val="1C1F4A"/>
                </a:solidFill>
                <a:latin typeface="Cambria"/>
                <a:ea typeface="Cambria"/>
                <a:cs typeface="Cambria"/>
                <a:sym typeface="Cambria"/>
              </a:rPr>
              <a:t>O Que o Juiz Pode Determinar — Arts. 22, 23 e 24 da LMP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82" name="Google Shape;382;p17"/>
          <p:cNvCxnSpPr/>
          <p:nvPr/>
        </p:nvCxnSpPr>
        <p:spPr>
          <a:xfrm>
            <a:off x="502920" y="960120"/>
            <a:ext cx="8138160" cy="0"/>
          </a:xfrm>
          <a:prstGeom prst="straightConnector1">
            <a:avLst/>
          </a:prstGeom>
          <a:noFill/>
          <a:ln w="9525" cap="flat" cmpd="sng">
            <a:solidFill>
              <a:srgbClr val="D0D8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83" name="Google Shape;383;p17"/>
          <p:cNvSpPr/>
          <p:nvPr/>
        </p:nvSpPr>
        <p:spPr>
          <a:xfrm>
            <a:off x="320040" y="1097280"/>
            <a:ext cx="4206240" cy="3749040"/>
          </a:xfrm>
          <a:prstGeom prst="rect">
            <a:avLst/>
          </a:prstGeom>
          <a:solidFill>
            <a:srgbClr val="FFF0EE"/>
          </a:solidFill>
          <a:ln w="12700" cap="flat" cmpd="sng">
            <a:solidFill>
              <a:srgbClr val="FFF0EE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4" name="Google Shape;384;p17"/>
          <p:cNvSpPr/>
          <p:nvPr/>
        </p:nvSpPr>
        <p:spPr>
          <a:xfrm>
            <a:off x="320040" y="1097280"/>
            <a:ext cx="4206240" cy="365760"/>
          </a:xfrm>
          <a:prstGeom prst="rect">
            <a:avLst/>
          </a:prstGeom>
          <a:solidFill>
            <a:srgbClr val="8B1A1A"/>
          </a:solidFill>
          <a:ln w="12700" cap="flat" cmpd="sng">
            <a:solidFill>
              <a:srgbClr val="8B1A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17"/>
          <p:cNvSpPr/>
          <p:nvPr/>
        </p:nvSpPr>
        <p:spPr>
          <a:xfrm>
            <a:off x="457200" y="1133856"/>
            <a:ext cx="393192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AO AGRESSOR — Art. 22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6" name="Google Shape;386;p17"/>
          <p:cNvSpPr/>
          <p:nvPr/>
        </p:nvSpPr>
        <p:spPr>
          <a:xfrm>
            <a:off x="502920" y="1554480"/>
            <a:ext cx="384048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250"/>
              <a:buFont typeface="Calibri"/>
              <a:buChar char="•"/>
            </a:pPr>
            <a:r>
              <a:rPr lang="en-US" sz="12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Suspensão do porte de armas de fogo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rgbClr val="1C1F4A"/>
              </a:buClr>
              <a:buSzPts val="1250"/>
              <a:buFont typeface="Calibri"/>
              <a:buChar char="•"/>
            </a:pPr>
            <a:r>
              <a:rPr lang="en-US" sz="12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Afastamento do lar e proibição de aproximação (com distância mínima)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rgbClr val="1C1F4A"/>
              </a:buClr>
              <a:buSzPts val="1250"/>
              <a:buFont typeface="Calibri"/>
              <a:buChar char="•"/>
            </a:pPr>
            <a:r>
              <a:rPr lang="en-US" sz="12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Proibição de contato por qualquer meio de comunicação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rgbClr val="1C1F4A"/>
              </a:buClr>
              <a:buSzPts val="1250"/>
              <a:buFont typeface="Calibri"/>
              <a:buChar char="•"/>
            </a:pPr>
            <a:r>
              <a:rPr lang="en-US" sz="12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Restrição ou suspensão de visitas aos filhos menores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rgbClr val="1C1F4A"/>
              </a:buClr>
              <a:buSzPts val="1250"/>
              <a:buFont typeface="Calibri"/>
              <a:buChar char="•"/>
            </a:pPr>
            <a:r>
              <a:rPr lang="en-US" sz="12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Programas obrigatórios de reeducação e acompanhamento psicossocial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rgbClr val="1C1F4A"/>
              </a:buClr>
              <a:buSzPts val="1250"/>
              <a:buFont typeface="Calibri"/>
              <a:buChar char="•"/>
            </a:pPr>
            <a:r>
              <a:rPr lang="en-US" sz="12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Monitoração eletrônica — Lei 15.383/2026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87" name="Google Shape;387;p17"/>
          <p:cNvSpPr/>
          <p:nvPr/>
        </p:nvSpPr>
        <p:spPr>
          <a:xfrm>
            <a:off x="4754880" y="1097280"/>
            <a:ext cx="4069080" cy="3749040"/>
          </a:xfrm>
          <a:prstGeom prst="rect">
            <a:avLst/>
          </a:prstGeom>
          <a:solidFill>
            <a:srgbClr val="EEF2FF"/>
          </a:solidFill>
          <a:ln w="12700" cap="flat" cmpd="sng">
            <a:solidFill>
              <a:srgbClr val="EEF2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17"/>
          <p:cNvSpPr/>
          <p:nvPr/>
        </p:nvSpPr>
        <p:spPr>
          <a:xfrm>
            <a:off x="4754880" y="1097280"/>
            <a:ext cx="4069080" cy="365760"/>
          </a:xfrm>
          <a:prstGeom prst="rect">
            <a:avLst/>
          </a:prstGeom>
          <a:solidFill>
            <a:srgbClr val="2A3B7A"/>
          </a:solidFill>
          <a:ln w="12700" cap="flat" cmpd="sng">
            <a:solidFill>
              <a:srgbClr val="2A3B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9" name="Google Shape;389;p17"/>
          <p:cNvSpPr/>
          <p:nvPr/>
        </p:nvSpPr>
        <p:spPr>
          <a:xfrm>
            <a:off x="4892040" y="1133856"/>
            <a:ext cx="3749040" cy="274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Calibri"/>
              <a:buNone/>
            </a:pPr>
            <a:r>
              <a:rPr lang="en-US"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À OFENDIDA — Arts. 23 e 24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0" name="Google Shape;390;p17"/>
          <p:cNvSpPr/>
          <p:nvPr/>
        </p:nvSpPr>
        <p:spPr>
          <a:xfrm>
            <a:off x="4937760" y="1554480"/>
            <a:ext cx="3749040" cy="32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250"/>
              <a:buFont typeface="Calibri"/>
              <a:buChar char="•"/>
            </a:pPr>
            <a:r>
              <a:rPr lang="en-US" sz="12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Recondução ao domicílio após saída do agressor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rgbClr val="1C1F4A"/>
              </a:buClr>
              <a:buSzPts val="1250"/>
              <a:buFont typeface="Calibri"/>
              <a:buChar char="•"/>
            </a:pPr>
            <a:r>
              <a:rPr lang="en-US" sz="12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Afastamento do lar sem perda de bens, guarda ou pensão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rgbClr val="1C1F4A"/>
              </a:buClr>
              <a:buSzPts val="1250"/>
              <a:buFont typeface="Calibri"/>
              <a:buChar char="•"/>
            </a:pPr>
            <a:r>
              <a:rPr lang="en-US" sz="12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Separação de corpos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rgbClr val="1C1F4A"/>
              </a:buClr>
              <a:buSzPts val="1250"/>
              <a:buFont typeface="Calibri"/>
              <a:buChar char="•"/>
            </a:pPr>
            <a:r>
              <a:rPr lang="en-US" sz="12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Matrícula escolar dos filhos — independe de vagas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rgbClr val="1C1F4A"/>
              </a:buClr>
              <a:buSzPts val="1250"/>
              <a:buFont typeface="Calibri"/>
              <a:buChar char="•"/>
            </a:pPr>
            <a:r>
              <a:rPr lang="en-US" sz="12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Auxílio-aluguel por até 6 meses — Lei 14.674/2023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500"/>
              </a:spcBef>
              <a:spcAft>
                <a:spcPts val="0"/>
              </a:spcAft>
              <a:buClr>
                <a:srgbClr val="1C1F4A"/>
              </a:buClr>
              <a:buSzPts val="1250"/>
              <a:buFont typeface="Calibri"/>
              <a:buChar char="•"/>
            </a:pPr>
            <a:r>
              <a:rPr lang="en-US" sz="12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Proteção patrimonial e restituição de bens subtraídos</a:t>
            </a:r>
            <a:endParaRPr sz="12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91" name="Google Shape;391;p17"/>
          <p:cNvSpPr/>
          <p:nvPr/>
        </p:nvSpPr>
        <p:spPr>
          <a:xfrm>
            <a:off x="320040" y="4892040"/>
            <a:ext cx="850392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050"/>
              <a:buFont typeface="Calibri"/>
              <a:buNone/>
            </a:pPr>
            <a:r>
              <a:rPr lang="en-US" sz="1050" b="0" i="1" u="none" strike="noStrike" cap="none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A autoridade judicial pode aplicar as medidas de forma isolada ou cumulativa. A palavra da vítima tem valor probatório.</a:t>
            </a:r>
            <a:endParaRPr sz="10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B"/>
        </a:solidFill>
        <a:effectLst/>
      </p:bgPr>
    </p:bg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18"/>
          <p:cNvSpPr/>
          <p:nvPr/>
        </p:nvSpPr>
        <p:spPr>
          <a:xfrm>
            <a:off x="502920" y="256032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2800"/>
              <a:buFont typeface="Cambria"/>
              <a:buNone/>
            </a:pPr>
            <a:r>
              <a:rPr lang="en-US" sz="2800" b="1" i="0" u="none" strike="noStrike" cap="none">
                <a:solidFill>
                  <a:srgbClr val="1C1F4A"/>
                </a:solidFill>
                <a:latin typeface="Cambria"/>
                <a:ea typeface="Cambria"/>
                <a:cs typeface="Cambria"/>
                <a:sym typeface="Cambria"/>
              </a:rPr>
              <a:t>Monitoração Eletrônica — Lei 15.383/2026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98" name="Google Shape;398;p18"/>
          <p:cNvCxnSpPr/>
          <p:nvPr/>
        </p:nvCxnSpPr>
        <p:spPr>
          <a:xfrm>
            <a:off x="502920" y="960120"/>
            <a:ext cx="8138160" cy="0"/>
          </a:xfrm>
          <a:prstGeom prst="straightConnector1">
            <a:avLst/>
          </a:prstGeom>
          <a:noFill/>
          <a:ln w="9525" cap="flat" cmpd="sng">
            <a:solidFill>
              <a:srgbClr val="D0D8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399" name="Google Shape;399;p18"/>
          <p:cNvSpPr/>
          <p:nvPr/>
        </p:nvSpPr>
        <p:spPr>
          <a:xfrm>
            <a:off x="502920" y="987552"/>
            <a:ext cx="8229600" cy="237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A6A8A"/>
              </a:buClr>
              <a:buSzPts val="1150"/>
              <a:buFont typeface="Calibri"/>
              <a:buNone/>
            </a:pPr>
            <a:r>
              <a:rPr lang="en-US" sz="1150" b="0" i="1" u="none" strike="noStrike" cap="none">
                <a:solidFill>
                  <a:srgbClr val="5A6A8A"/>
                </a:solidFill>
                <a:latin typeface="Calibri"/>
                <a:ea typeface="Calibri"/>
                <a:cs typeface="Calibri"/>
                <a:sym typeface="Calibri"/>
              </a:rPr>
              <a:t>Agressor monitorado com alerta automático simultâneo à vítima e à unidade policial mais próxima ao romper o perímetro.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0" name="Google Shape;400;p18"/>
          <p:cNvSpPr/>
          <p:nvPr/>
        </p:nvSpPr>
        <p:spPr>
          <a:xfrm>
            <a:off x="320040" y="1325880"/>
            <a:ext cx="2743200" cy="292608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1" name="Google Shape;401;p18"/>
          <p:cNvSpPr/>
          <p:nvPr/>
        </p:nvSpPr>
        <p:spPr>
          <a:xfrm>
            <a:off x="320040" y="1325880"/>
            <a:ext cx="2743200" cy="594360"/>
          </a:xfrm>
          <a:prstGeom prst="rect">
            <a:avLst/>
          </a:prstGeom>
          <a:solidFill>
            <a:srgbClr val="2A3B7A"/>
          </a:solidFill>
          <a:ln w="12700" cap="flat" cmpd="sng">
            <a:solidFill>
              <a:srgbClr val="2A3B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18"/>
          <p:cNvSpPr/>
          <p:nvPr/>
        </p:nvSpPr>
        <p:spPr>
          <a:xfrm>
            <a:off x="429768" y="1362456"/>
            <a:ext cx="59436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01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3" name="Google Shape;403;p18"/>
          <p:cNvSpPr/>
          <p:nvPr/>
        </p:nvSpPr>
        <p:spPr>
          <a:xfrm>
            <a:off x="960120" y="1435608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Decisão Judicial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4" name="Google Shape;404;p18"/>
          <p:cNvSpPr/>
          <p:nvPr/>
        </p:nvSpPr>
        <p:spPr>
          <a:xfrm>
            <a:off x="457200" y="2029968"/>
            <a:ext cx="2487168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Juiz determina a medida. Em municípios sem sede de comarca, o Delegado pode aplicar e comunicar o juiz em até 24h.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5" name="Google Shape;405;p18"/>
          <p:cNvSpPr/>
          <p:nvPr/>
        </p:nvSpPr>
        <p:spPr>
          <a:xfrm>
            <a:off x="3273552" y="1325880"/>
            <a:ext cx="2743200" cy="292608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6" name="Google Shape;406;p18"/>
          <p:cNvSpPr/>
          <p:nvPr/>
        </p:nvSpPr>
        <p:spPr>
          <a:xfrm>
            <a:off x="3273552" y="1325880"/>
            <a:ext cx="2743200" cy="594360"/>
          </a:xfrm>
          <a:prstGeom prst="rect">
            <a:avLst/>
          </a:prstGeom>
          <a:solidFill>
            <a:srgbClr val="2A3B7A"/>
          </a:solidFill>
          <a:ln w="12700" cap="flat" cmpd="sng">
            <a:solidFill>
              <a:srgbClr val="2A3B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18"/>
          <p:cNvSpPr/>
          <p:nvPr/>
        </p:nvSpPr>
        <p:spPr>
          <a:xfrm>
            <a:off x="3383280" y="1362456"/>
            <a:ext cx="59436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02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18"/>
          <p:cNvSpPr/>
          <p:nvPr/>
        </p:nvSpPr>
        <p:spPr>
          <a:xfrm>
            <a:off x="3913632" y="1435608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Instalação e Perímetro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18"/>
          <p:cNvSpPr/>
          <p:nvPr/>
        </p:nvSpPr>
        <p:spPr>
          <a:xfrm>
            <a:off x="3410712" y="2029968"/>
            <a:ext cx="2487168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Define-se área de exclusão ao redor da residência, trabalho e rotas habituais da vítima. Agressor é instruído sobre as zonas proibidas.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18"/>
          <p:cNvSpPr/>
          <p:nvPr/>
        </p:nvSpPr>
        <p:spPr>
          <a:xfrm>
            <a:off x="6227064" y="1325880"/>
            <a:ext cx="2743200" cy="292608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18"/>
          <p:cNvSpPr/>
          <p:nvPr/>
        </p:nvSpPr>
        <p:spPr>
          <a:xfrm>
            <a:off x="6227064" y="1325880"/>
            <a:ext cx="2743200" cy="594360"/>
          </a:xfrm>
          <a:prstGeom prst="rect">
            <a:avLst/>
          </a:prstGeom>
          <a:solidFill>
            <a:srgbClr val="2A3B7A"/>
          </a:solidFill>
          <a:ln w="12700" cap="flat" cmpd="sng">
            <a:solidFill>
              <a:srgbClr val="2A3B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18"/>
          <p:cNvSpPr/>
          <p:nvPr/>
        </p:nvSpPr>
        <p:spPr>
          <a:xfrm>
            <a:off x="6336792" y="1362456"/>
            <a:ext cx="59436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mbria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03</a:t>
            </a:r>
            <a:endParaRPr sz="2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3" name="Google Shape;413;p18"/>
          <p:cNvSpPr/>
          <p:nvPr/>
        </p:nvSpPr>
        <p:spPr>
          <a:xfrm>
            <a:off x="6867144" y="1435608"/>
            <a:ext cx="20116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Alerta Automático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4" name="Google Shape;414;p18"/>
          <p:cNvSpPr/>
          <p:nvPr/>
        </p:nvSpPr>
        <p:spPr>
          <a:xfrm>
            <a:off x="6364224" y="2029968"/>
            <a:ext cx="2487168" cy="21031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200"/>
              <a:buFont typeface="Calibri"/>
              <a:buNone/>
            </a:pPr>
            <a:r>
              <a:rPr lang="en-US" sz="12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Ao romper o perímetro, disparo simultâneo para a vítima e a PM mais próxima — em tempo real, sem depender de ligação da vítima.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5" name="Google Shape;415;p18"/>
          <p:cNvSpPr/>
          <p:nvPr/>
        </p:nvSpPr>
        <p:spPr>
          <a:xfrm>
            <a:off x="320040" y="4407408"/>
            <a:ext cx="8503920" cy="621792"/>
          </a:xfrm>
          <a:prstGeom prst="rect">
            <a:avLst/>
          </a:prstGeom>
          <a:solidFill>
            <a:srgbClr val="FFF0EE"/>
          </a:solidFill>
          <a:ln w="12700" cap="flat" cmpd="sng">
            <a:solidFill>
              <a:srgbClr val="FFF0EE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6" name="Google Shape;416;p18"/>
          <p:cNvSpPr/>
          <p:nvPr/>
        </p:nvSpPr>
        <p:spPr>
          <a:xfrm>
            <a:off x="320040" y="4407408"/>
            <a:ext cx="50292" cy="621792"/>
          </a:xfrm>
          <a:prstGeom prst="rect">
            <a:avLst/>
          </a:prstGeom>
          <a:solidFill>
            <a:srgbClr val="8B1A1A"/>
          </a:solidFill>
          <a:ln w="12700" cap="flat" cmpd="sng">
            <a:solidFill>
              <a:srgbClr val="8B1A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18"/>
          <p:cNvSpPr/>
          <p:nvPr/>
        </p:nvSpPr>
        <p:spPr>
          <a:xfrm>
            <a:off x="548640" y="4471416"/>
            <a:ext cx="118872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B1A1A"/>
              </a:buClr>
              <a:buSzPts val="1200"/>
              <a:buFont typeface="Calibri"/>
              <a:buNone/>
            </a:pPr>
            <a:r>
              <a:rPr lang="en-US" sz="1200" b="1" i="0" u="none" strike="noStrike" cap="none">
                <a:solidFill>
                  <a:srgbClr val="8B1A1A"/>
                </a:solidFill>
                <a:latin typeface="Calibri"/>
                <a:ea typeface="Calibri"/>
                <a:cs typeface="Calibri"/>
                <a:sym typeface="Calibri"/>
              </a:rPr>
              <a:t>PRIORIDADE: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8" name="Google Shape;418;p18"/>
          <p:cNvSpPr/>
          <p:nvPr/>
        </p:nvSpPr>
        <p:spPr>
          <a:xfrm>
            <a:off x="1691640" y="4471416"/>
            <a:ext cx="6949440" cy="475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150"/>
              <a:buFont typeface="Calibri"/>
              <a:buNone/>
            </a:pPr>
            <a:r>
              <a:rPr lang="en-US" sz="11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Obrigatória quando há descumprimento de MPU anterior ou risco iminente. Decisão que não a aplicar deve ser expressamente fundamentada (Arts. 22 §§6º e 9º).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19"/>
          <p:cNvSpPr/>
          <p:nvPr/>
        </p:nvSpPr>
        <p:spPr>
          <a:xfrm>
            <a:off x="502920" y="256032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2800"/>
              <a:buFont typeface="Cambria"/>
              <a:buNone/>
            </a:pPr>
            <a:r>
              <a:rPr lang="en-US" sz="2800" b="1" i="0" u="none" strike="noStrike" cap="none">
                <a:solidFill>
                  <a:srgbClr val="1C1F4A"/>
                </a:solidFill>
                <a:latin typeface="Cambria"/>
                <a:ea typeface="Cambria"/>
                <a:cs typeface="Cambria"/>
                <a:sym typeface="Cambria"/>
              </a:rPr>
              <a:t>Programa Guardiã Maria da Penha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25" name="Google Shape;425;p19"/>
          <p:cNvCxnSpPr/>
          <p:nvPr/>
        </p:nvCxnSpPr>
        <p:spPr>
          <a:xfrm>
            <a:off x="502920" y="960120"/>
            <a:ext cx="8138160" cy="0"/>
          </a:xfrm>
          <a:prstGeom prst="straightConnector1">
            <a:avLst/>
          </a:prstGeom>
          <a:noFill/>
          <a:ln w="9525" cap="flat" cmpd="sng">
            <a:solidFill>
              <a:srgbClr val="D0D8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26" name="Google Shape;426;p19"/>
          <p:cNvSpPr/>
          <p:nvPr/>
        </p:nvSpPr>
        <p:spPr>
          <a:xfrm>
            <a:off x="320040" y="1097280"/>
            <a:ext cx="3200400" cy="3749040"/>
          </a:xfrm>
          <a:prstGeom prst="rect">
            <a:avLst/>
          </a:prstGeom>
          <a:solidFill>
            <a:srgbClr val="1C1F4A"/>
          </a:solidFill>
          <a:ln w="12700" cap="flat" cmpd="sng">
            <a:solidFill>
              <a:srgbClr val="1C1F4A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19"/>
          <p:cNvSpPr/>
          <p:nvPr/>
        </p:nvSpPr>
        <p:spPr>
          <a:xfrm>
            <a:off x="502920" y="1298448"/>
            <a:ext cx="283464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mbria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Proteção ativa por visitas domiciliares periódicas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8" name="Google Shape;428;p19"/>
          <p:cNvSpPr/>
          <p:nvPr/>
        </p:nvSpPr>
        <p:spPr>
          <a:xfrm>
            <a:off x="502920" y="2331720"/>
            <a:ext cx="283464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A0B8D8"/>
              </a:buClr>
              <a:buSzPts val="1150"/>
              <a:buFont typeface="Calibri"/>
              <a:buNone/>
            </a:pPr>
            <a:r>
              <a:rPr lang="en-US" sz="1150" b="0" i="0" u="none" strike="noStrike" cap="none">
                <a:solidFill>
                  <a:srgbClr val="A0B8D8"/>
                </a:solidFill>
                <a:latin typeface="Calibri"/>
                <a:ea typeface="Calibri"/>
                <a:cs typeface="Calibri"/>
                <a:sym typeface="Calibri"/>
              </a:rPr>
              <a:t>Integra tecnologia e presença humana. A confiança construída com a mulher não é replicável por tecnologia — Guardiã e monitoração eletrônica se complementam, não se substituem.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9" name="Google Shape;429;p19"/>
          <p:cNvSpPr/>
          <p:nvPr/>
        </p:nvSpPr>
        <p:spPr>
          <a:xfrm>
            <a:off x="3749040" y="1097280"/>
            <a:ext cx="5074920" cy="822960"/>
          </a:xfrm>
          <a:prstGeom prst="rect">
            <a:avLst/>
          </a:prstGeom>
          <a:solidFill>
            <a:srgbClr val="F4F6FB"/>
          </a:solidFill>
          <a:ln w="12700" cap="flat" cmpd="sng">
            <a:solidFill>
              <a:srgbClr val="F4F6FB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0" name="Google Shape;430;p19"/>
          <p:cNvSpPr/>
          <p:nvPr/>
        </p:nvSpPr>
        <p:spPr>
          <a:xfrm>
            <a:off x="3749040" y="1097280"/>
            <a:ext cx="50292" cy="822960"/>
          </a:xfrm>
          <a:prstGeom prst="rect">
            <a:avLst/>
          </a:prstGeom>
          <a:solidFill>
            <a:srgbClr val="2A3B7A"/>
          </a:solidFill>
          <a:ln w="12700" cap="flat" cmpd="sng">
            <a:solidFill>
              <a:srgbClr val="2A3B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1" name="Google Shape;431;p19"/>
          <p:cNvSpPr/>
          <p:nvPr/>
        </p:nvSpPr>
        <p:spPr>
          <a:xfrm>
            <a:off x="3977640" y="1170432"/>
            <a:ext cx="47548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3B7A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2A3B7A"/>
                </a:solidFill>
                <a:latin typeface="Calibri"/>
                <a:ea typeface="Calibri"/>
                <a:cs typeface="Calibri"/>
                <a:sym typeface="Calibri"/>
              </a:rPr>
              <a:t>Visitas Periódicas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2" name="Google Shape;432;p19"/>
          <p:cNvSpPr/>
          <p:nvPr/>
        </p:nvSpPr>
        <p:spPr>
          <a:xfrm>
            <a:off x="3977640" y="1444752"/>
            <a:ext cx="47548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Agentes visitam a mulher em horários variados para verificar o cumprimento das medidas e identificar novas ameaças antes que escalem.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3" name="Google Shape;433;p19"/>
          <p:cNvSpPr/>
          <p:nvPr/>
        </p:nvSpPr>
        <p:spPr>
          <a:xfrm>
            <a:off x="3749040" y="2057400"/>
            <a:ext cx="5074920" cy="822960"/>
          </a:xfrm>
          <a:prstGeom prst="rect">
            <a:avLst/>
          </a:prstGeom>
          <a:solidFill>
            <a:srgbClr val="F4F6FB"/>
          </a:solidFill>
          <a:ln w="12700" cap="flat" cmpd="sng">
            <a:solidFill>
              <a:srgbClr val="F4F6FB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19"/>
          <p:cNvSpPr/>
          <p:nvPr/>
        </p:nvSpPr>
        <p:spPr>
          <a:xfrm>
            <a:off x="3749040" y="2057400"/>
            <a:ext cx="50292" cy="822960"/>
          </a:xfrm>
          <a:prstGeom prst="rect">
            <a:avLst/>
          </a:prstGeom>
          <a:solidFill>
            <a:srgbClr val="2A3B7A"/>
          </a:solidFill>
          <a:ln w="12700" cap="flat" cmpd="sng">
            <a:solidFill>
              <a:srgbClr val="2A3B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5" name="Google Shape;435;p19"/>
          <p:cNvSpPr/>
          <p:nvPr/>
        </p:nvSpPr>
        <p:spPr>
          <a:xfrm>
            <a:off x="3977640" y="2130552"/>
            <a:ext cx="47548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3B7A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2A3B7A"/>
                </a:solidFill>
                <a:latin typeface="Calibri"/>
                <a:ea typeface="Calibri"/>
                <a:cs typeface="Calibri"/>
                <a:sym typeface="Calibri"/>
              </a:rPr>
              <a:t>Canal Direto de Contato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6" name="Google Shape;436;p19"/>
          <p:cNvSpPr/>
          <p:nvPr/>
        </p:nvSpPr>
        <p:spPr>
          <a:xfrm>
            <a:off x="3977640" y="2404872"/>
            <a:ext cx="47548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Vínculo de confiança entre a agente e a mulher. A vítima pode relatar ameaças ou descumprimentos sem precisar ir à delegacia.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7" name="Google Shape;437;p19"/>
          <p:cNvSpPr/>
          <p:nvPr/>
        </p:nvSpPr>
        <p:spPr>
          <a:xfrm>
            <a:off x="3749040" y="3017520"/>
            <a:ext cx="5074920" cy="822960"/>
          </a:xfrm>
          <a:prstGeom prst="rect">
            <a:avLst/>
          </a:prstGeom>
          <a:solidFill>
            <a:srgbClr val="F4F6FB"/>
          </a:solidFill>
          <a:ln w="12700" cap="flat" cmpd="sng">
            <a:solidFill>
              <a:srgbClr val="F4F6FB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8" name="Google Shape;438;p19"/>
          <p:cNvSpPr/>
          <p:nvPr/>
        </p:nvSpPr>
        <p:spPr>
          <a:xfrm>
            <a:off x="3749040" y="3017520"/>
            <a:ext cx="50292" cy="822960"/>
          </a:xfrm>
          <a:prstGeom prst="rect">
            <a:avLst/>
          </a:prstGeom>
          <a:solidFill>
            <a:srgbClr val="2A3B7A"/>
          </a:solidFill>
          <a:ln w="12700" cap="flat" cmpd="sng">
            <a:solidFill>
              <a:srgbClr val="2A3B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9" name="Google Shape;439;p19"/>
          <p:cNvSpPr/>
          <p:nvPr/>
        </p:nvSpPr>
        <p:spPr>
          <a:xfrm>
            <a:off x="3977640" y="3090672"/>
            <a:ext cx="47548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3B7A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2A3B7A"/>
                </a:solidFill>
                <a:latin typeface="Calibri"/>
                <a:ea typeface="Calibri"/>
                <a:cs typeface="Calibri"/>
                <a:sym typeface="Calibri"/>
              </a:rPr>
              <a:t>Acionamento da Rede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0" name="Google Shape;440;p19"/>
          <p:cNvSpPr/>
          <p:nvPr/>
        </p:nvSpPr>
        <p:spPr>
          <a:xfrm>
            <a:off x="3977640" y="3364992"/>
            <a:ext cx="47548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Ao identificar escalada, a equipe aciona delegacia, MP e CREAS de forma imediata.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1" name="Google Shape;441;p19"/>
          <p:cNvSpPr/>
          <p:nvPr/>
        </p:nvSpPr>
        <p:spPr>
          <a:xfrm>
            <a:off x="3749040" y="3977640"/>
            <a:ext cx="5074920" cy="822960"/>
          </a:xfrm>
          <a:prstGeom prst="rect">
            <a:avLst/>
          </a:prstGeom>
          <a:solidFill>
            <a:srgbClr val="F4F6FB"/>
          </a:solidFill>
          <a:ln w="12700" cap="flat" cmpd="sng">
            <a:solidFill>
              <a:srgbClr val="F4F6FB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19"/>
          <p:cNvSpPr/>
          <p:nvPr/>
        </p:nvSpPr>
        <p:spPr>
          <a:xfrm>
            <a:off x="3749040" y="3977640"/>
            <a:ext cx="50292" cy="822960"/>
          </a:xfrm>
          <a:prstGeom prst="rect">
            <a:avLst/>
          </a:prstGeom>
          <a:solidFill>
            <a:srgbClr val="2A3B7A"/>
          </a:solidFill>
          <a:ln w="12700" cap="flat" cmpd="sng">
            <a:solidFill>
              <a:srgbClr val="2A3B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3" name="Google Shape;443;p19"/>
          <p:cNvSpPr/>
          <p:nvPr/>
        </p:nvSpPr>
        <p:spPr>
          <a:xfrm>
            <a:off x="3977640" y="4050792"/>
            <a:ext cx="4754880" cy="256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3B7A"/>
              </a:buClr>
              <a:buSzPts val="1300"/>
              <a:buFont typeface="Calibri"/>
              <a:buNone/>
            </a:pPr>
            <a:r>
              <a:rPr lang="en-US" sz="1300" b="1" i="0" u="none" strike="noStrike" cap="none">
                <a:solidFill>
                  <a:srgbClr val="2A3B7A"/>
                </a:solidFill>
                <a:latin typeface="Calibri"/>
                <a:ea typeface="Calibri"/>
                <a:cs typeface="Calibri"/>
                <a:sym typeface="Calibri"/>
              </a:rPr>
              <a:t>Monitoramento das MPUs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19"/>
          <p:cNvSpPr/>
          <p:nvPr/>
        </p:nvSpPr>
        <p:spPr>
          <a:xfrm>
            <a:off x="3977640" y="4325112"/>
            <a:ext cx="4754880" cy="411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Auxilia no cumprimento de medidas protetivas: acompanha retirada de pertences, busca de filhos e deslocamento seguro da vítima.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B"/>
        </a:solidFill>
        <a:effectLst/>
      </p:bgPr>
    </p:bg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20"/>
          <p:cNvSpPr/>
          <p:nvPr/>
        </p:nvSpPr>
        <p:spPr>
          <a:xfrm>
            <a:off x="502920" y="256032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2800"/>
              <a:buFont typeface="Cambria"/>
              <a:buNone/>
            </a:pPr>
            <a:r>
              <a:rPr lang="en-US" sz="2800" b="1" i="0" u="none" strike="noStrike" cap="none">
                <a:solidFill>
                  <a:srgbClr val="1C1F4A"/>
                </a:solidFill>
                <a:latin typeface="Cambria"/>
                <a:ea typeface="Cambria"/>
                <a:cs typeface="Cambria"/>
                <a:sym typeface="Cambria"/>
              </a:rPr>
              <a:t>Como Solicitar Medidas Protetivas de Urgência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51" name="Google Shape;451;p20"/>
          <p:cNvCxnSpPr/>
          <p:nvPr/>
        </p:nvCxnSpPr>
        <p:spPr>
          <a:xfrm>
            <a:off x="502920" y="960120"/>
            <a:ext cx="8138160" cy="0"/>
          </a:xfrm>
          <a:prstGeom prst="straightConnector1">
            <a:avLst/>
          </a:prstGeom>
          <a:noFill/>
          <a:ln w="9525" cap="flat" cmpd="sng">
            <a:solidFill>
              <a:srgbClr val="D0D8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52" name="Google Shape;452;p20"/>
          <p:cNvSpPr/>
          <p:nvPr/>
        </p:nvSpPr>
        <p:spPr>
          <a:xfrm>
            <a:off x="320040" y="1097280"/>
            <a:ext cx="2743200" cy="16916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3" name="Google Shape;453;p20"/>
          <p:cNvSpPr/>
          <p:nvPr/>
        </p:nvSpPr>
        <p:spPr>
          <a:xfrm>
            <a:off x="457200" y="1261872"/>
            <a:ext cx="502920" cy="502920"/>
          </a:xfrm>
          <a:prstGeom prst="ellipse">
            <a:avLst/>
          </a:prstGeom>
          <a:solidFill>
            <a:srgbClr val="2A3B7A"/>
          </a:solidFill>
          <a:ln w="12700" cap="flat" cmpd="sng">
            <a:solidFill>
              <a:srgbClr val="2A3B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4" name="Google Shape;454;p20"/>
          <p:cNvSpPr/>
          <p:nvPr/>
        </p:nvSpPr>
        <p:spPr>
          <a:xfrm>
            <a:off x="457200" y="1261872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1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20"/>
          <p:cNvSpPr/>
          <p:nvPr/>
        </p:nvSpPr>
        <p:spPr>
          <a:xfrm>
            <a:off x="1097280" y="1261872"/>
            <a:ext cx="18745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3B7A"/>
              </a:buClr>
              <a:buSzPts val="1200"/>
              <a:buFont typeface="Calibri"/>
              <a:buNone/>
            </a:pPr>
            <a:r>
              <a:rPr lang="en-US" sz="1200" b="1" i="0" u="none" strike="noStrike" cap="none">
                <a:solidFill>
                  <a:srgbClr val="2A3B7A"/>
                </a:solidFill>
                <a:latin typeface="Calibri"/>
                <a:ea typeface="Calibri"/>
                <a:cs typeface="Calibri"/>
                <a:sym typeface="Calibri"/>
              </a:rPr>
              <a:t>Delegacia da Mulher (DDM)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6" name="Google Shape;456;p20"/>
          <p:cNvSpPr/>
          <p:nvPr/>
        </p:nvSpPr>
        <p:spPr>
          <a:xfrm>
            <a:off x="1097280" y="1664208"/>
            <a:ext cx="187452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Presencial ou DDM online. Registra B.O., preenche formulário de risco e requer a MPU.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7" name="Google Shape;457;p20"/>
          <p:cNvSpPr/>
          <p:nvPr/>
        </p:nvSpPr>
        <p:spPr>
          <a:xfrm>
            <a:off x="3273552" y="1097280"/>
            <a:ext cx="2743200" cy="16916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8" name="Google Shape;458;p20"/>
          <p:cNvSpPr/>
          <p:nvPr/>
        </p:nvSpPr>
        <p:spPr>
          <a:xfrm>
            <a:off x="3410712" y="1261872"/>
            <a:ext cx="502920" cy="502920"/>
          </a:xfrm>
          <a:prstGeom prst="ellipse">
            <a:avLst/>
          </a:prstGeom>
          <a:solidFill>
            <a:srgbClr val="8B1A1A"/>
          </a:solidFill>
          <a:ln w="12700" cap="flat" cmpd="sng">
            <a:solidFill>
              <a:srgbClr val="8B1A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9" name="Google Shape;459;p20"/>
          <p:cNvSpPr/>
          <p:nvPr/>
        </p:nvSpPr>
        <p:spPr>
          <a:xfrm>
            <a:off x="3410712" y="1261872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2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0" name="Google Shape;460;p20"/>
          <p:cNvSpPr/>
          <p:nvPr/>
        </p:nvSpPr>
        <p:spPr>
          <a:xfrm>
            <a:off x="4050792" y="1261872"/>
            <a:ext cx="18745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B1A1A"/>
              </a:buClr>
              <a:buSzPts val="1200"/>
              <a:buFont typeface="Calibri"/>
              <a:buNone/>
            </a:pPr>
            <a:r>
              <a:rPr lang="en-US" sz="1200" b="1" i="0" u="none" strike="noStrike" cap="none">
                <a:solidFill>
                  <a:srgbClr val="8B1A1A"/>
                </a:solidFill>
                <a:latin typeface="Calibri"/>
                <a:ea typeface="Calibri"/>
                <a:cs typeface="Calibri"/>
                <a:sym typeface="Calibri"/>
              </a:rPr>
              <a:t>Ministério Público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1" name="Google Shape;461;p20"/>
          <p:cNvSpPr/>
          <p:nvPr/>
        </p:nvSpPr>
        <p:spPr>
          <a:xfrm>
            <a:off x="4050792" y="1664208"/>
            <a:ext cx="187452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Quando já há B.O. sem pedido, ou quando a mulher não deseja registrá-lo. Atendimento presencial e via WhatsApp (11) 96600-8506.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20"/>
          <p:cNvSpPr/>
          <p:nvPr/>
        </p:nvSpPr>
        <p:spPr>
          <a:xfrm>
            <a:off x="6227064" y="1097280"/>
            <a:ext cx="2743200" cy="16916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3" name="Google Shape;463;p20"/>
          <p:cNvSpPr/>
          <p:nvPr/>
        </p:nvSpPr>
        <p:spPr>
          <a:xfrm>
            <a:off x="6364224" y="1261872"/>
            <a:ext cx="502920" cy="502920"/>
          </a:xfrm>
          <a:prstGeom prst="ellipse">
            <a:avLst/>
          </a:prstGeom>
          <a:solidFill>
            <a:srgbClr val="005A4A"/>
          </a:solidFill>
          <a:ln w="12700" cap="flat" cmpd="sng">
            <a:solidFill>
              <a:srgbClr val="005A4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4" name="Google Shape;464;p20"/>
          <p:cNvSpPr/>
          <p:nvPr/>
        </p:nvSpPr>
        <p:spPr>
          <a:xfrm>
            <a:off x="6364224" y="1261872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3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5" name="Google Shape;465;p20"/>
          <p:cNvSpPr/>
          <p:nvPr/>
        </p:nvSpPr>
        <p:spPr>
          <a:xfrm>
            <a:off x="7004304" y="1261872"/>
            <a:ext cx="18745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5A4A"/>
              </a:buClr>
              <a:buSzPts val="1200"/>
              <a:buFont typeface="Calibri"/>
              <a:buNone/>
            </a:pPr>
            <a:r>
              <a:rPr lang="en-US" sz="1200" b="1" i="0" u="none" strike="noStrike" cap="none">
                <a:solidFill>
                  <a:srgbClr val="005A4A"/>
                </a:solidFill>
                <a:latin typeface="Calibri"/>
                <a:ea typeface="Calibri"/>
                <a:cs typeface="Calibri"/>
                <a:sym typeface="Calibri"/>
              </a:rPr>
              <a:t>Defensoria Pública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6" name="Google Shape;466;p20"/>
          <p:cNvSpPr/>
          <p:nvPr/>
        </p:nvSpPr>
        <p:spPr>
          <a:xfrm>
            <a:off x="7004304" y="1664208"/>
            <a:ext cx="187452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Atendimento jurídico gratuito — orientação e representação processual da vítima.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7" name="Google Shape;467;p20"/>
          <p:cNvSpPr/>
          <p:nvPr/>
        </p:nvSpPr>
        <p:spPr>
          <a:xfrm>
            <a:off x="320040" y="2971800"/>
            <a:ext cx="2743200" cy="16916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8" name="Google Shape;468;p20"/>
          <p:cNvSpPr/>
          <p:nvPr/>
        </p:nvSpPr>
        <p:spPr>
          <a:xfrm>
            <a:off x="457200" y="3136392"/>
            <a:ext cx="502920" cy="502920"/>
          </a:xfrm>
          <a:prstGeom prst="ellipse">
            <a:avLst/>
          </a:prstGeom>
          <a:solidFill>
            <a:srgbClr val="7A4500"/>
          </a:solidFill>
          <a:ln w="12700" cap="flat" cmpd="sng">
            <a:solidFill>
              <a:srgbClr val="7A45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9" name="Google Shape;469;p20"/>
          <p:cNvSpPr/>
          <p:nvPr/>
        </p:nvSpPr>
        <p:spPr>
          <a:xfrm>
            <a:off x="457200" y="3136392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4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0" name="Google Shape;470;p20"/>
          <p:cNvSpPr/>
          <p:nvPr/>
        </p:nvSpPr>
        <p:spPr>
          <a:xfrm>
            <a:off x="1097280" y="3136392"/>
            <a:ext cx="18745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7A4500"/>
              </a:buClr>
              <a:buSzPts val="1200"/>
              <a:buFont typeface="Calibri"/>
              <a:buNone/>
            </a:pPr>
            <a:r>
              <a:rPr lang="en-US" sz="1200" b="1" i="0" u="none" strike="noStrike" cap="none">
                <a:solidFill>
                  <a:srgbClr val="7A4500"/>
                </a:solidFill>
                <a:latin typeface="Calibri"/>
                <a:ea typeface="Calibri"/>
                <a:cs typeface="Calibri"/>
                <a:sym typeface="Calibri"/>
              </a:rPr>
              <a:t>Advogado Constituído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1" name="Google Shape;471;p20"/>
          <p:cNvSpPr/>
          <p:nvPr/>
        </p:nvSpPr>
        <p:spPr>
          <a:xfrm>
            <a:off x="1097280" y="3538728"/>
            <a:ext cx="187452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Petição direta ao juízo competente de violência doméstica.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20"/>
          <p:cNvSpPr/>
          <p:nvPr/>
        </p:nvSpPr>
        <p:spPr>
          <a:xfrm>
            <a:off x="3273552" y="2971800"/>
            <a:ext cx="2743200" cy="16916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3" name="Google Shape;473;p20"/>
          <p:cNvSpPr/>
          <p:nvPr/>
        </p:nvSpPr>
        <p:spPr>
          <a:xfrm>
            <a:off x="3410712" y="3136392"/>
            <a:ext cx="502920" cy="502920"/>
          </a:xfrm>
          <a:prstGeom prst="ellipse">
            <a:avLst/>
          </a:prstGeom>
          <a:solidFill>
            <a:srgbClr val="2A3B7A"/>
          </a:solidFill>
          <a:ln w="12700" cap="flat" cmpd="sng">
            <a:solidFill>
              <a:srgbClr val="2A3B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4" name="Google Shape;474;p20"/>
          <p:cNvSpPr/>
          <p:nvPr/>
        </p:nvSpPr>
        <p:spPr>
          <a:xfrm>
            <a:off x="3410712" y="3136392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5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p20"/>
          <p:cNvSpPr/>
          <p:nvPr/>
        </p:nvSpPr>
        <p:spPr>
          <a:xfrm>
            <a:off x="4050792" y="3136392"/>
            <a:ext cx="18745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3B7A"/>
              </a:buClr>
              <a:buSzPts val="1200"/>
              <a:buFont typeface="Calibri"/>
              <a:buNone/>
            </a:pPr>
            <a:r>
              <a:rPr lang="en-US" sz="1200" b="1" i="0" u="none" strike="noStrike" cap="none">
                <a:solidFill>
                  <a:srgbClr val="2A3B7A"/>
                </a:solidFill>
                <a:latin typeface="Calibri"/>
                <a:ea typeface="Calibri"/>
                <a:cs typeface="Calibri"/>
                <a:sym typeface="Calibri"/>
              </a:rPr>
              <a:t>190 — PM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6" name="Google Shape;476;p20"/>
          <p:cNvSpPr/>
          <p:nvPr/>
        </p:nvSpPr>
        <p:spPr>
          <a:xfrm>
            <a:off x="4050792" y="3538728"/>
            <a:ext cx="187452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Quando a violência está acontecendo. A PM pode conduzir o agressor e acionar a DDM.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7" name="Google Shape;477;p20"/>
          <p:cNvSpPr/>
          <p:nvPr/>
        </p:nvSpPr>
        <p:spPr>
          <a:xfrm>
            <a:off x="6227064" y="2971800"/>
            <a:ext cx="2743200" cy="169164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20"/>
          <p:cNvSpPr/>
          <p:nvPr/>
        </p:nvSpPr>
        <p:spPr>
          <a:xfrm>
            <a:off x="6364224" y="3136392"/>
            <a:ext cx="502920" cy="502920"/>
          </a:xfrm>
          <a:prstGeom prst="ellipse">
            <a:avLst/>
          </a:prstGeom>
          <a:solidFill>
            <a:srgbClr val="8B1A1A"/>
          </a:solidFill>
          <a:ln w="12700" cap="flat" cmpd="sng">
            <a:solidFill>
              <a:srgbClr val="8B1A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9" name="Google Shape;479;p20"/>
          <p:cNvSpPr/>
          <p:nvPr/>
        </p:nvSpPr>
        <p:spPr>
          <a:xfrm>
            <a:off x="6364224" y="3136392"/>
            <a:ext cx="502920" cy="502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600"/>
              <a:buFont typeface="Cambria"/>
              <a:buNone/>
            </a:pPr>
            <a:r>
              <a:rPr lang="en-US" sz="1600" b="1" i="0" u="none" strike="noStrike" cap="none">
                <a:solidFill>
                  <a:srgbClr val="FFFFFF"/>
                </a:solidFill>
                <a:latin typeface="Cambria"/>
                <a:ea typeface="Cambria"/>
                <a:cs typeface="Cambria"/>
                <a:sym typeface="Cambria"/>
              </a:rPr>
              <a:t>6</a:t>
            </a: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0" name="Google Shape;480;p20"/>
          <p:cNvSpPr/>
          <p:nvPr/>
        </p:nvSpPr>
        <p:spPr>
          <a:xfrm>
            <a:off x="7004304" y="3136392"/>
            <a:ext cx="1874520" cy="3840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B1A1A"/>
              </a:buClr>
              <a:buSzPts val="1200"/>
              <a:buFont typeface="Calibri"/>
              <a:buNone/>
            </a:pPr>
            <a:r>
              <a:rPr lang="en-US" sz="1200" b="1" i="0" u="none" strike="noStrike" cap="none">
                <a:solidFill>
                  <a:srgbClr val="8B1A1A"/>
                </a:solidFill>
                <a:latin typeface="Calibri"/>
                <a:ea typeface="Calibri"/>
                <a:cs typeface="Calibri"/>
                <a:sym typeface="Calibri"/>
              </a:rPr>
              <a:t>Ligue 180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1" name="Google Shape;481;p20"/>
          <p:cNvSpPr/>
          <p:nvPr/>
        </p:nvSpPr>
        <p:spPr>
          <a:xfrm>
            <a:off x="7004304" y="3538728"/>
            <a:ext cx="1874520" cy="1005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100"/>
              <a:buFont typeface="Calibri"/>
              <a:buNone/>
            </a:pPr>
            <a:r>
              <a:rPr lang="en-US" sz="110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Central de atendimento à mulher. Denúncia de violência já ocorrida. WhatsApp: (61) 9610-0180.</a:t>
            </a:r>
            <a:endParaRPr sz="11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B"/>
        </a:solidFill>
        <a:effectLst/>
      </p:bgPr>
    </p:bg>
    <p:spTree>
      <p:nvGrpSpPr>
        <p:cNvPr id="1" name="Shape 5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7" name="Google Shape;527;p22"/>
          <p:cNvSpPr/>
          <p:nvPr/>
        </p:nvSpPr>
        <p:spPr>
          <a:xfrm>
            <a:off x="502920" y="256032"/>
            <a:ext cx="7772400" cy="6400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2800"/>
              <a:buFont typeface="Cambria"/>
              <a:buNone/>
            </a:pPr>
            <a:r>
              <a:rPr lang="en-US" sz="2800" b="1" i="0" u="none" strike="noStrike" cap="none">
                <a:solidFill>
                  <a:srgbClr val="1C1F4A"/>
                </a:solidFill>
                <a:latin typeface="Cambria"/>
                <a:ea typeface="Cambria"/>
                <a:cs typeface="Cambria"/>
                <a:sym typeface="Cambria"/>
              </a:rPr>
              <a:t>Papel do Ministério Público na Proteção da Mulher</a:t>
            </a:r>
            <a:endParaRPr sz="2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28" name="Google Shape;528;p22"/>
          <p:cNvCxnSpPr/>
          <p:nvPr/>
        </p:nvCxnSpPr>
        <p:spPr>
          <a:xfrm>
            <a:off x="502920" y="960120"/>
            <a:ext cx="8138160" cy="0"/>
          </a:xfrm>
          <a:prstGeom prst="straightConnector1">
            <a:avLst/>
          </a:prstGeom>
          <a:noFill/>
          <a:ln w="9525" cap="flat" cmpd="sng">
            <a:solidFill>
              <a:srgbClr val="D0D8F0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29" name="Google Shape;529;p22"/>
          <p:cNvSpPr/>
          <p:nvPr/>
        </p:nvSpPr>
        <p:spPr>
          <a:xfrm>
            <a:off x="320040" y="1097280"/>
            <a:ext cx="5029200" cy="3657600"/>
          </a:xfrm>
          <a:prstGeom prst="rect">
            <a:avLst/>
          </a:prstGeom>
          <a:solidFill>
            <a:srgbClr val="FFFFFF"/>
          </a:solidFill>
          <a:ln w="1270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0" name="Google Shape;530;p22"/>
          <p:cNvSpPr/>
          <p:nvPr/>
        </p:nvSpPr>
        <p:spPr>
          <a:xfrm>
            <a:off x="320040" y="1097280"/>
            <a:ext cx="50292" cy="3657600"/>
          </a:xfrm>
          <a:prstGeom prst="rect">
            <a:avLst/>
          </a:prstGeom>
          <a:solidFill>
            <a:srgbClr val="8B1A1A"/>
          </a:solidFill>
          <a:ln w="12700" cap="flat" cmpd="sng">
            <a:solidFill>
              <a:srgbClr val="8B1A1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1" name="Google Shape;531;p22"/>
          <p:cNvSpPr/>
          <p:nvPr/>
        </p:nvSpPr>
        <p:spPr>
          <a:xfrm>
            <a:off x="548640" y="1170432"/>
            <a:ext cx="4572000" cy="347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8B1A1A"/>
              </a:buClr>
              <a:buSzPts val="1400"/>
              <a:buFont typeface="Cambria"/>
              <a:buNone/>
            </a:pPr>
            <a:r>
              <a:rPr lang="en-US" sz="1400" b="1" i="0" u="none" strike="noStrike" cap="none">
                <a:solidFill>
                  <a:srgbClr val="8B1A1A"/>
                </a:solidFill>
                <a:latin typeface="Cambria"/>
                <a:ea typeface="Cambria"/>
                <a:cs typeface="Cambria"/>
                <a:sym typeface="Cambria"/>
              </a:rPr>
              <a:t>Atuação do MP — Arts. 25 e 26 da LMP</a:t>
            </a:r>
            <a:endParaRPr sz="1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2" name="Google Shape;532;p22"/>
          <p:cNvSpPr/>
          <p:nvPr/>
        </p:nvSpPr>
        <p:spPr>
          <a:xfrm>
            <a:off x="548640" y="1506508"/>
            <a:ext cx="4572000" cy="30632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200"/>
              <a:buFont typeface="Calibri"/>
              <a:buChar char="•"/>
            </a:pP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Titular da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Ação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Penal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200"/>
              <a:buFont typeface="Calibri"/>
              <a:buChar char="•"/>
            </a:pPr>
            <a:r>
              <a:rPr lang="en-US" sz="1200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Fiscalização</a:t>
            </a:r>
            <a:r>
              <a:rPr lang="en-US" sz="1200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dos </a:t>
            </a:r>
            <a:r>
              <a:rPr lang="en-US" sz="1200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equipamentos</a:t>
            </a:r>
            <a:r>
              <a:rPr lang="en-US" sz="1200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00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atendimentos</a:t>
            </a:r>
            <a:r>
              <a:rPr lang="en-US" sz="1200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as </a:t>
            </a:r>
            <a:r>
              <a:rPr lang="en-US" sz="1200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vítimas</a:t>
            </a:r>
            <a:r>
              <a:rPr lang="en-US" sz="1200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200"/>
              <a:buFont typeface="Calibri"/>
              <a:buChar char="•"/>
            </a:pP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Atendimento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vítimas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violência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doméstica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e familiar, com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encaminhamento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à rede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200"/>
              <a:buFont typeface="Calibri"/>
              <a:buChar char="•"/>
            </a:pP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Requerimento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medidas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protetivas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urgência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—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independe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de B.O.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200"/>
              <a:buFont typeface="Calibri"/>
              <a:buChar char="•"/>
            </a:pP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Atuação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como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fiscal da lei: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fiscalização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do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cumprimento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das MPUs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200"/>
              <a:buFont typeface="Calibri"/>
              <a:buChar char="•"/>
            </a:pP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Preenchimento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do FONAR (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Formulário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Nacional de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Avaliação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de Risco)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200"/>
              <a:buFont typeface="Calibri"/>
              <a:buChar char="•"/>
            </a:pP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Fomento à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autonomia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econômica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convênios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com SEBRAE, RME e outros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200"/>
              <a:buFont typeface="Calibri"/>
              <a:buChar char="•"/>
            </a:pP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Difusão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do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conhecimento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capacitação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de redes de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atendimento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200"/>
              <a:buFont typeface="Calibri"/>
              <a:buChar char="•"/>
            </a:pP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Atuação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presencial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e via WhatsApp: (11) 96600-8506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200"/>
              <a:buFont typeface="Calibri"/>
              <a:buChar char="•"/>
            </a:pP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Integração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Núcleo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de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Gênero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Ouvidoria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da Mulher, NAVV, GEVID,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Pacto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200" b="0" i="0" u="none" strike="noStrike" cap="none" dirty="0" err="1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Ninguém</a:t>
            </a:r>
            <a:r>
              <a:rPr lang="en-US" sz="1200" b="0" i="0" u="none" strike="noStrike" cap="none" dirty="0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 se Cala</a:t>
            </a:r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3" name="Google Shape;533;p22"/>
          <p:cNvSpPr/>
          <p:nvPr/>
        </p:nvSpPr>
        <p:spPr>
          <a:xfrm>
            <a:off x="5577840" y="1097280"/>
            <a:ext cx="3246120" cy="3657600"/>
          </a:xfrm>
          <a:prstGeom prst="rect">
            <a:avLst/>
          </a:prstGeom>
          <a:solidFill>
            <a:srgbClr val="EEF2FF"/>
          </a:solidFill>
          <a:ln w="12700" cap="flat" cmpd="sng">
            <a:solidFill>
              <a:srgbClr val="EEF2FF"/>
            </a:solidFill>
            <a:prstDash val="solid"/>
            <a:round/>
            <a:headEnd type="none" w="sm" len="sm"/>
            <a:tailEnd type="none" w="sm" len="sm"/>
          </a:ln>
          <a:effectLst>
            <a:outerShdw blurRad="63500" dist="25400" dir="8100000" algn="bl" rotWithShape="0">
              <a:srgbClr val="000000">
                <a:alpha val="10196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4" name="Google Shape;534;p22"/>
          <p:cNvSpPr/>
          <p:nvPr/>
        </p:nvSpPr>
        <p:spPr>
          <a:xfrm>
            <a:off x="5577840" y="1097280"/>
            <a:ext cx="50292" cy="3657600"/>
          </a:xfrm>
          <a:prstGeom prst="rect">
            <a:avLst/>
          </a:prstGeom>
          <a:solidFill>
            <a:srgbClr val="2A3B7A"/>
          </a:solidFill>
          <a:ln w="12700" cap="flat" cmpd="sng">
            <a:solidFill>
              <a:srgbClr val="2A3B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5" name="Google Shape;535;p22"/>
          <p:cNvSpPr/>
          <p:nvPr/>
        </p:nvSpPr>
        <p:spPr>
          <a:xfrm>
            <a:off x="5806440" y="1170432"/>
            <a:ext cx="2926080" cy="548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3B7A"/>
              </a:buClr>
              <a:buSzPts val="1300"/>
              <a:buFont typeface="Cambria"/>
              <a:buNone/>
            </a:pPr>
            <a:r>
              <a:rPr lang="en-US" sz="1300" b="1" i="0" u="none" strike="noStrike" cap="none">
                <a:solidFill>
                  <a:srgbClr val="2A3B7A"/>
                </a:solidFill>
                <a:latin typeface="Cambria"/>
                <a:ea typeface="Cambria"/>
                <a:cs typeface="Cambria"/>
                <a:sym typeface="Cambria"/>
              </a:rPr>
              <a:t>Quando Encaminhar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2A3B7A"/>
              </a:buClr>
              <a:buSzPts val="1300"/>
              <a:buFont typeface="Cambria"/>
              <a:buNone/>
            </a:pPr>
            <a:r>
              <a:rPr lang="en-US" sz="1300" b="1" i="0" u="none" strike="noStrike" cap="none">
                <a:solidFill>
                  <a:srgbClr val="2A3B7A"/>
                </a:solidFill>
                <a:latin typeface="Cambria"/>
                <a:ea typeface="Cambria"/>
                <a:cs typeface="Cambria"/>
                <a:sym typeface="Cambria"/>
              </a:rPr>
              <a:t>para a Promotoria da CMB</a:t>
            </a:r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6" name="Google Shape;536;p22"/>
          <p:cNvSpPr/>
          <p:nvPr/>
        </p:nvSpPr>
        <p:spPr>
          <a:xfrm>
            <a:off x="5806440" y="1783080"/>
            <a:ext cx="2926080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noAutofit/>
          </a:bodyPr>
          <a:lstStyle/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rgbClr val="1C1F4A"/>
              </a:buClr>
              <a:buSzPts val="1150"/>
              <a:buFont typeface="Calibri"/>
              <a:buChar char="•"/>
            </a:pPr>
            <a:r>
              <a:rPr lang="en-US" sz="11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Mulher tem B.O. e deseja pedir MPU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150"/>
              <a:buFont typeface="Calibri"/>
              <a:buChar char="•"/>
            </a:pPr>
            <a:r>
              <a:rPr lang="en-US" sz="11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Não deseja B.O., mas quer proteção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150"/>
              <a:buFont typeface="Calibri"/>
              <a:buChar char="•"/>
            </a:pPr>
            <a:r>
              <a:rPr lang="en-US" sz="11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Necessita inclusão no Programa Guardiã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150"/>
              <a:buFont typeface="Calibri"/>
              <a:buChar char="•"/>
            </a:pPr>
            <a:r>
              <a:rPr lang="en-US" sz="11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Deseja retirar pertences ou buscar filhos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150"/>
              <a:buFont typeface="Calibri"/>
              <a:buChar char="•"/>
            </a:pPr>
            <a:r>
              <a:rPr lang="en-US" sz="11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Questões sobre inquérito ou ação penal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400"/>
              </a:spcBef>
              <a:spcAft>
                <a:spcPts val="0"/>
              </a:spcAft>
              <a:buClr>
                <a:srgbClr val="1C1F4A"/>
              </a:buClr>
              <a:buSzPts val="1150"/>
              <a:buFont typeface="Calibri"/>
              <a:buChar char="•"/>
            </a:pPr>
            <a:r>
              <a:rPr lang="en-US" sz="1150" b="0" i="0" u="none" strike="noStrike" cap="none">
                <a:solidFill>
                  <a:srgbClr val="1C1F4A"/>
                </a:solidFill>
                <a:latin typeface="Calibri"/>
                <a:ea typeface="Calibri"/>
                <a:cs typeface="Calibri"/>
                <a:sym typeface="Calibri"/>
              </a:rPr>
              <a:t>Necessite de alojamento de passagem</a:t>
            </a:r>
            <a:endParaRPr sz="115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Auditório com cadeiras&#10;&#10;Descrição gerada automaticamente">
            <a:extLst>
              <a:ext uri="{FF2B5EF4-FFF2-40B4-BE49-F238E27FC236}">
                <a16:creationId xmlns:a16="http://schemas.microsoft.com/office/drawing/2014/main" id="{16FA223D-28FF-4055-A4DA-7758BABD95C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6" r="31973" b="-2"/>
          <a:stretch/>
        </p:blipFill>
        <p:spPr>
          <a:xfrm>
            <a:off x="151514" y="691747"/>
            <a:ext cx="3421026" cy="3606926"/>
          </a:xfrm>
          <a:prstGeom prst="rect">
            <a:avLst/>
          </a:prstGeom>
        </p:spPr>
      </p:pic>
      <p:pic>
        <p:nvPicPr>
          <p:cNvPr id="5" name="Imagem 4" descr="Pessoas sentadas em cadeiras&#10;&#10;Descrição gerada automaticamente">
            <a:extLst>
              <a:ext uri="{FF2B5EF4-FFF2-40B4-BE49-F238E27FC236}">
                <a16:creationId xmlns:a16="http://schemas.microsoft.com/office/drawing/2014/main" id="{186257AB-A8BE-406A-8EB6-0F20991256D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321" b="1823"/>
          <a:stretch/>
        </p:blipFill>
        <p:spPr>
          <a:xfrm>
            <a:off x="3671001" y="149487"/>
            <a:ext cx="2808385" cy="1534562"/>
          </a:xfrm>
          <a:prstGeom prst="rect">
            <a:avLst/>
          </a:prstGeom>
        </p:spPr>
      </p:pic>
      <p:pic>
        <p:nvPicPr>
          <p:cNvPr id="7" name="Imagem 6" descr="Grupo de pessoas em pé posando para foto&#10;&#10;Descrição gerada automaticamente">
            <a:extLst>
              <a:ext uri="{FF2B5EF4-FFF2-40B4-BE49-F238E27FC236}">
                <a16:creationId xmlns:a16="http://schemas.microsoft.com/office/drawing/2014/main" id="{F4C3E980-2CBF-4E56-B8EE-53132C8428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380" b="9425"/>
          <a:stretch/>
        </p:blipFill>
        <p:spPr>
          <a:xfrm>
            <a:off x="6172975" y="1457292"/>
            <a:ext cx="2808385" cy="1352143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35939CFD-2B70-A2E6-2E54-41E9EC3A70EB}"/>
              </a:ext>
            </a:extLst>
          </p:cNvPr>
          <p:cNvSpPr txBox="1"/>
          <p:nvPr/>
        </p:nvSpPr>
        <p:spPr>
          <a:xfrm>
            <a:off x="3989978" y="2829892"/>
            <a:ext cx="4573329" cy="19235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350" dirty="0">
                <a:ea typeface="Times New Roman" panose="02020603050405020304" pitchFamily="18" charset="0"/>
                <a:cs typeface="Times New Roman" panose="02020603050405020304" pitchFamily="18" charset="0"/>
              </a:rPr>
              <a:t>São oferecidos, ainda, programas de fomento a geração de renda, profissionalização, empreendedorismo e empregabilidade, sempre respeitando </a:t>
            </a:r>
            <a:r>
              <a:rPr lang="pt-BR" sz="1050" dirty="0">
                <a:ea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pt-BR" sz="1350" dirty="0">
                <a:ea typeface="Times New Roman" panose="02020603050405020304" pitchFamily="18" charset="0"/>
                <a:cs typeface="Times New Roman" panose="02020603050405020304" pitchFamily="18" charset="0"/>
              </a:rPr>
              <a:t>vontade da vítima, com o fim de viabilizar autonomia e independência. Sempre aproveitando os convênios firmados pelo MP com RME, Sebrae, dentre outros.</a:t>
            </a:r>
          </a:p>
        </p:txBody>
      </p:sp>
    </p:spTree>
    <p:extLst>
      <p:ext uri="{BB962C8B-B14F-4D97-AF65-F5344CB8AC3E}">
        <p14:creationId xmlns:p14="http://schemas.microsoft.com/office/powerpoint/2010/main" val="39228615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Grupo de pessoas sentadas ao redor de uma mesa&#10;&#10;O conteúdo gerado por IA pode estar incorreto.">
            <a:extLst>
              <a:ext uri="{FF2B5EF4-FFF2-40B4-BE49-F238E27FC236}">
                <a16:creationId xmlns:a16="http://schemas.microsoft.com/office/drawing/2014/main" id="{1884C660-FB74-8AC2-F19F-0ED76A34C61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2634" y="520704"/>
            <a:ext cx="4806492" cy="3621558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3E65D61-C692-C54E-CCAD-F98AAB227371}"/>
              </a:ext>
            </a:extLst>
          </p:cNvPr>
          <p:cNvSpPr txBox="1"/>
          <p:nvPr/>
        </p:nvSpPr>
        <p:spPr>
          <a:xfrm>
            <a:off x="1886666" y="4275117"/>
            <a:ext cx="15846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/>
              <a:t>Curso artesanato</a:t>
            </a:r>
          </a:p>
        </p:txBody>
      </p:sp>
    </p:spTree>
    <p:extLst>
      <p:ext uri="{BB962C8B-B14F-4D97-AF65-F5344CB8AC3E}">
        <p14:creationId xmlns:p14="http://schemas.microsoft.com/office/powerpoint/2010/main" val="40040441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oto editada de grupo de pessoas posando para foto&#10;&#10;O conteúdo gerado por IA pode estar incorreto.">
            <a:extLst>
              <a:ext uri="{FF2B5EF4-FFF2-40B4-BE49-F238E27FC236}">
                <a16:creationId xmlns:a16="http://schemas.microsoft.com/office/drawing/2014/main" id="{6A32D0E0-EC1A-231C-6A0B-3C104AEA81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353" y="693254"/>
            <a:ext cx="4363278" cy="3272459"/>
          </a:xfrm>
          <a:prstGeom prst="rect">
            <a:avLst/>
          </a:prstGeom>
        </p:spPr>
      </p:pic>
      <p:pic>
        <p:nvPicPr>
          <p:cNvPr id="5" name="Imagem 4" descr="Uma imagem contendo Texto&#10;&#10;O conteúdo gerado por IA pode estar incorreto.">
            <a:extLst>
              <a:ext uri="{FF2B5EF4-FFF2-40B4-BE49-F238E27FC236}">
                <a16:creationId xmlns:a16="http://schemas.microsoft.com/office/drawing/2014/main" id="{52420FE0-175F-65E0-22B4-022C0A61CB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227051" y="984906"/>
            <a:ext cx="3824081" cy="286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2112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>
            <a:extLst>
              <a:ext uri="{FF2B5EF4-FFF2-40B4-BE49-F238E27FC236}">
                <a16:creationId xmlns:a16="http://schemas.microsoft.com/office/drawing/2014/main" id="{A861745B-2D7A-311D-C811-E243C666E96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4781" r="-2" b="7255"/>
          <a:stretch>
            <a:fillRect/>
          </a:stretch>
        </p:blipFill>
        <p:spPr>
          <a:xfrm>
            <a:off x="3370077" y="183"/>
            <a:ext cx="5773923" cy="2510029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6451640" y="0"/>
                </a:lnTo>
                <a:lnTo>
                  <a:pt x="6451640" y="479"/>
                </a:lnTo>
                <a:lnTo>
                  <a:pt x="7698564" y="479"/>
                </a:lnTo>
                <a:lnTo>
                  <a:pt x="7698564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54DBE3CA-A5D9-C48A-CED1-F961E172691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36" r="-3" b="11666"/>
          <a:stretch>
            <a:fillRect/>
          </a:stretch>
        </p:blipFill>
        <p:spPr>
          <a:xfrm>
            <a:off x="15" y="8"/>
            <a:ext cx="4394833" cy="2510021"/>
          </a:xfrm>
          <a:custGeom>
            <a:avLst/>
            <a:gdLst/>
            <a:ahLst/>
            <a:cxnLst/>
            <a:rect l="l" t="t" r="r" b="b"/>
            <a:pathLst>
              <a:path w="5859797" h="3346705">
                <a:moveTo>
                  <a:pt x="0" y="0"/>
                </a:moveTo>
                <a:lnTo>
                  <a:pt x="5859797" y="0"/>
                </a:lnTo>
                <a:lnTo>
                  <a:pt x="4309834" y="3346705"/>
                </a:lnTo>
                <a:lnTo>
                  <a:pt x="4304257" y="3346705"/>
                </a:lnTo>
                <a:lnTo>
                  <a:pt x="3238029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7" name="Imagem 6" descr="Grupo de pessoas com roupas coloridas&#10;&#10;O conteúdo gerado por IA pode estar incorreto.">
            <a:extLst>
              <a:ext uri="{FF2B5EF4-FFF2-40B4-BE49-F238E27FC236}">
                <a16:creationId xmlns:a16="http://schemas.microsoft.com/office/drawing/2014/main" id="{3964762E-A4DD-94F3-31B7-5F04B26ADF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" b="23617"/>
          <a:stretch>
            <a:fillRect/>
          </a:stretch>
        </p:blipFill>
        <p:spPr>
          <a:xfrm>
            <a:off x="4762567" y="2633472"/>
            <a:ext cx="4381433" cy="2510029"/>
          </a:xfrm>
          <a:custGeom>
            <a:avLst/>
            <a:gdLst/>
            <a:ahLst/>
            <a:cxnLst/>
            <a:rect l="l" t="t" r="r" b="b"/>
            <a:pathLst>
              <a:path w="5841911" h="3346705">
                <a:moveTo>
                  <a:pt x="1549963" y="0"/>
                </a:moveTo>
                <a:lnTo>
                  <a:pt x="1555540" y="0"/>
                </a:lnTo>
                <a:lnTo>
                  <a:pt x="2621768" y="0"/>
                </a:lnTo>
                <a:lnTo>
                  <a:pt x="5841911" y="0"/>
                </a:lnTo>
                <a:lnTo>
                  <a:pt x="5841911" y="3346705"/>
                </a:lnTo>
                <a:lnTo>
                  <a:pt x="0" y="3346705"/>
                </a:lnTo>
                <a:close/>
              </a:path>
            </a:pathLst>
          </a:custGeom>
        </p:spPr>
      </p:pic>
      <p:pic>
        <p:nvPicPr>
          <p:cNvPr id="5" name="Imagem 4" descr="Grupo de pessoas sentadas ao redor de uma mala de viagem&#10;&#10;O conteúdo gerado por IA pode estar incorreto.">
            <a:extLst>
              <a:ext uri="{FF2B5EF4-FFF2-40B4-BE49-F238E27FC236}">
                <a16:creationId xmlns:a16="http://schemas.microsoft.com/office/drawing/2014/main" id="{37CFE39B-8B3D-D795-B7A2-04DD73615BF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946" r="-2" b="11090"/>
          <a:stretch>
            <a:fillRect/>
          </a:stretch>
        </p:blipFill>
        <p:spPr>
          <a:xfrm>
            <a:off x="15" y="2633472"/>
            <a:ext cx="5773908" cy="2510029"/>
          </a:xfrm>
          <a:custGeom>
            <a:avLst/>
            <a:gdLst/>
            <a:ahLst/>
            <a:cxnLst/>
            <a:rect l="l" t="t" r="r" b="b"/>
            <a:pathLst>
              <a:path w="7698564" h="3346705">
                <a:moveTo>
                  <a:pt x="0" y="0"/>
                </a:moveTo>
                <a:lnTo>
                  <a:pt x="7698564" y="0"/>
                </a:lnTo>
                <a:lnTo>
                  <a:pt x="6148601" y="3346705"/>
                </a:lnTo>
                <a:lnTo>
                  <a:pt x="6143024" y="3346705"/>
                </a:lnTo>
                <a:lnTo>
                  <a:pt x="5076796" y="3346705"/>
                </a:lnTo>
                <a:lnTo>
                  <a:pt x="1246924" y="3346705"/>
                </a:lnTo>
                <a:lnTo>
                  <a:pt x="1246924" y="3346226"/>
                </a:lnTo>
                <a:lnTo>
                  <a:pt x="0" y="334622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595258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 descr="FrGrupo de pessoas sentadas ao redor de uma mesa com cadeiras">
            <a:extLst>
              <a:ext uri="{FF2B5EF4-FFF2-40B4-BE49-F238E27FC236}">
                <a16:creationId xmlns:a16="http://schemas.microsoft.com/office/drawing/2014/main" id="{66F8031A-8FAF-70A3-3B46-98D5C1BEAF5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007" y="378856"/>
            <a:ext cx="3610206" cy="3812597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40B6D581-5537-8473-D42A-ABFD9DB339DF}"/>
              </a:ext>
            </a:extLst>
          </p:cNvPr>
          <p:cNvSpPr txBox="1"/>
          <p:nvPr/>
        </p:nvSpPr>
        <p:spPr>
          <a:xfrm>
            <a:off x="324365" y="4191453"/>
            <a:ext cx="2559105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/>
              <a:t>Free </a:t>
            </a:r>
            <a:r>
              <a:rPr lang="pt-BR" sz="1050" dirty="0" err="1"/>
              <a:t>free</a:t>
            </a:r>
            <a:r>
              <a:rPr lang="pt-BR" sz="1050" dirty="0"/>
              <a:t> com mulheres acolhidas</a:t>
            </a:r>
          </a:p>
        </p:txBody>
      </p:sp>
      <p:pic>
        <p:nvPicPr>
          <p:cNvPr id="6" name="Imagem 5" descr="Grupo de pessoas sentadas em cadeiras&#10;&#10;O conteúdo gerado por IA pode estar incorreto.">
            <a:extLst>
              <a:ext uri="{FF2B5EF4-FFF2-40B4-BE49-F238E27FC236}">
                <a16:creationId xmlns:a16="http://schemas.microsoft.com/office/drawing/2014/main" id="{7B678F99-2625-F2FA-6A6F-33361A3DC1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6730" y="700267"/>
            <a:ext cx="4369320" cy="327699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3F118010-9755-ECC4-8BB6-CFF66526C1CE}"/>
              </a:ext>
            </a:extLst>
          </p:cNvPr>
          <p:cNvSpPr txBox="1"/>
          <p:nvPr/>
        </p:nvSpPr>
        <p:spPr>
          <a:xfrm>
            <a:off x="4399674" y="4191453"/>
            <a:ext cx="295638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50" dirty="0"/>
              <a:t>Free </a:t>
            </a:r>
            <a:r>
              <a:rPr lang="pt-BR" sz="1050" dirty="0" err="1"/>
              <a:t>free</a:t>
            </a:r>
            <a:r>
              <a:rPr lang="pt-BR" sz="1050" dirty="0"/>
              <a:t> com </a:t>
            </a:r>
            <a:r>
              <a:rPr lang="pt-BR" sz="1050" dirty="0" err="1"/>
              <a:t>GCMs</a:t>
            </a:r>
            <a:r>
              <a:rPr lang="pt-BR" sz="1050" dirty="0"/>
              <a:t> e colaboradoras</a:t>
            </a:r>
          </a:p>
        </p:txBody>
      </p:sp>
    </p:spTree>
    <p:extLst>
      <p:ext uri="{BB962C8B-B14F-4D97-AF65-F5344CB8AC3E}">
        <p14:creationId xmlns:p14="http://schemas.microsoft.com/office/powerpoint/2010/main" val="24599953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2F7457330DC5A44F91D604C3D2D15D46" ma:contentTypeVersion="17" ma:contentTypeDescription="Crie um novo documento." ma:contentTypeScope="" ma:versionID="c05e775a4c3c5345ffb3d6ff6ef38c74">
  <xsd:schema xmlns:xsd="http://www.w3.org/2001/XMLSchema" xmlns:xs="http://www.w3.org/2001/XMLSchema" xmlns:p="http://schemas.microsoft.com/office/2006/metadata/properties" xmlns:ns2="3ba803d4-51af-4dac-be18-4a7143f05773" xmlns:ns3="88c5a5bf-295a-44a4-9719-d47370c0d719" targetNamespace="http://schemas.microsoft.com/office/2006/metadata/properties" ma:root="true" ma:fieldsID="5a5b4afc4205a6b96f96a5a1a1cfc3bc" ns2:_="" ns3:_="">
    <xsd:import namespace="3ba803d4-51af-4dac-be18-4a7143f05773"/>
    <xsd:import namespace="88c5a5bf-295a-44a4-9719-d47370c0d7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a803d4-51af-4dac-be18-4a7143f057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Marcações de imagem" ma:readOnly="false" ma:fieldId="{5cf76f15-5ced-4ddc-b409-7134ff3c332f}" ma:taxonomyMulti="true" ma:sspId="20ff8261-d968-4d0c-aa0f-bd47b821ade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c5a5bf-295a-44a4-9719-d47370c0d7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fd1f9136-36d3-466e-ba56-36740059945b}" ma:internalName="TaxCatchAll" ma:showField="CatchAllData" ma:web="88c5a5bf-295a-44a4-9719-d47370c0d7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3ba803d4-51af-4dac-be18-4a7143f05773">
      <Terms xmlns="http://schemas.microsoft.com/office/infopath/2007/PartnerControls"/>
    </lcf76f155ced4ddcb4097134ff3c332f>
    <TaxCatchAll xmlns="88c5a5bf-295a-44a4-9719-d47370c0d719" xsi:nil="true"/>
  </documentManagement>
</p:properties>
</file>

<file path=customXml/itemProps1.xml><?xml version="1.0" encoding="utf-8"?>
<ds:datastoreItem xmlns:ds="http://schemas.openxmlformats.org/officeDocument/2006/customXml" ds:itemID="{73ED0A14-50D5-45B4-B686-EA9FFF57AAD3}"/>
</file>

<file path=customXml/itemProps2.xml><?xml version="1.0" encoding="utf-8"?>
<ds:datastoreItem xmlns:ds="http://schemas.openxmlformats.org/officeDocument/2006/customXml" ds:itemID="{98DA0206-302B-4566-AB18-79CB13C06AC7}"/>
</file>

<file path=customXml/itemProps3.xml><?xml version="1.0" encoding="utf-8"?>
<ds:datastoreItem xmlns:ds="http://schemas.openxmlformats.org/officeDocument/2006/customXml" ds:itemID="{85770592-967E-4912-9BAB-FF9804E93648}"/>
</file>

<file path=docProps/app.xml><?xml version="1.0" encoding="utf-8"?>
<Properties xmlns="http://schemas.openxmlformats.org/officeDocument/2006/extended-properties" xmlns:vt="http://schemas.openxmlformats.org/officeDocument/2006/docPropsVTypes">
  <TotalTime>833</TotalTime>
  <Words>1672</Words>
  <Application>Microsoft Office PowerPoint</Application>
  <PresentationFormat>Apresentação na tela (16:9)</PresentationFormat>
  <Paragraphs>247</Paragraphs>
  <Slides>19</Slides>
  <Notes>14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19</vt:i4>
      </vt:variant>
    </vt:vector>
  </HeadingPairs>
  <TitlesOfParts>
    <vt:vector size="24" baseType="lpstr">
      <vt:lpstr>Arial</vt:lpstr>
      <vt:lpstr>Calibri</vt:lpstr>
      <vt:lpstr>Cambria</vt:lpstr>
      <vt:lpstr>Times New Roman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Juliana M Gentil</cp:lastModifiedBy>
  <cp:revision>5</cp:revision>
  <dcterms:modified xsi:type="dcterms:W3CDTF">2026-08-14T15:30:29Z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0x0101002F7457330DC5A44F91D604C3D2D15D46</vt:lpwstr>
  </property>
</Properties>
</file>