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3" r:id="rId6"/>
    <p:sldId id="268" r:id="rId7"/>
    <p:sldId id="270" r:id="rId8"/>
    <p:sldId id="273" r:id="rId9"/>
    <p:sldId id="264" r:id="rId10"/>
    <p:sldId id="267" r:id="rId11"/>
    <p:sldId id="275" r:id="rId12"/>
    <p:sldId id="272" r:id="rId13"/>
    <p:sldId id="266" r:id="rId14"/>
    <p:sldId id="276" r:id="rId15"/>
    <p:sldId id="269" r:id="rId16"/>
    <p:sldId id="277" r:id="rId17"/>
    <p:sldId id="278" r:id="rId18"/>
    <p:sldId id="260" r:id="rId19"/>
    <p:sldId id="274" r:id="rId20"/>
    <p:sldId id="25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8BBA8-05C6-D482-FA4F-9EDF662C4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BFB657A-631F-5530-85B2-7DB09ED82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F2D6A5-D54C-3FC2-78F9-9153B340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1FCB89-D031-F41A-5AE3-8D0FC059A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5FE940-52B4-9769-AF5C-AEDA6F55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91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15CB23-6B4E-05D5-933B-BD0E4353C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FB1E62-840C-D8A9-9BD0-7DCF9DC7E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1A5346-4834-B120-22AA-C152595F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9A31B-4B07-0A79-7B2E-ECCA49A7D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6D7152-F67D-C799-4192-668627C68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835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8E9BD-B6D0-B321-C2CF-A89D6AA3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1114A8D-7CD3-001A-3BC0-7881C3C75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713DD5-FB13-231B-9206-4897775B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B28E20-230E-90C3-FD4F-2AEBA9BBB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9D7486-5F3A-7497-0661-C02C3E16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7564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2C9E43-35ED-F8DB-90ED-36C18543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EF01D-FB42-6D83-BCC3-7CB508691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7F3F08-99F9-369C-8B94-3919474AE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7F2D1C-0400-9C9B-F6FB-08B9BF7ED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2B679E-3B4F-AFB1-3326-BD1FDA70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9CD868-FC9A-F6B7-F40C-8CE41F27B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441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11EFC-E11D-5E6D-8115-E95B7C90F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905053-FDF5-B689-BD64-A50D02A8A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DA1FA9-D605-66D4-C13A-B3B4BF2F6B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745C12C-760E-2CFE-1F30-DC61727C6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4046322-493F-4949-53D4-40B4950FB6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90FFE04-A7A5-95B2-6C5F-DCAC8668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01F43C4-98D9-1CDD-D0E8-8DF2DFBED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D9326E-5F86-AFF1-F45F-74E05B3FF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606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91323-2A40-C440-BB4B-DD3604AA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8162707-ECB5-79A4-0D00-5E70617C6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7031BB-622E-94C8-356F-E2BC5331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700CF6A-B43F-73C8-C42D-F911FED56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458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0EB0C50-F57D-7ACA-1D1F-AB15003D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F76C2B-6BC3-90A3-1BB7-48241A69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EC959DC-A084-BBEF-5CB1-D5102755D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983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5CD414-FA3D-7C3F-1AE6-85136C6AE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966659-B6ED-0D76-B2A4-55B771E37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AF18CD-7B0A-381A-FCD4-6C63FA9348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7FD262-7E02-7D7D-DFE8-9E41FAC5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0979F3F-B24F-3F9E-EF09-C3D0A59C3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6CAABE-5083-3B9F-A602-21BBF8EE0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6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C9D584-F6D7-151B-7AB4-F12964A09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52DD8DF-388B-C4E8-0A54-7D0AA82EF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7F74C3-EC1B-917D-C86C-378FBFBE7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BA1950-700D-815D-FF73-28FADEC53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149220-FEF1-343B-15BC-6B41E393A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FCFA170-5745-03A1-91C2-200F049C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338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DEEB-D23E-3B0D-6CC5-3A434C60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BD7FF0-72A8-0C50-1784-736AF46C97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953258-29D5-7A0E-B5EB-6F4ED7B8E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3D8860-6B82-B0B1-2FA8-0F129D530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F043E9-B923-F3F7-78C8-7ED5437BF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76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6C634D6-F241-5E86-31B1-8FE2CECE35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A72B04-C9CA-68AF-15C3-DAE9446D3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B759BB-B06B-8FB5-5BB9-34D30E24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013FFF-D576-7738-50F8-4FB9A4959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17E1E-C37A-1B5C-D4CD-1A0E20A0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21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1BA9FBC-1E5E-13D4-AC48-2CD14274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7B32BEA-F846-5D99-B677-CFF216152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B3C4BB-73AA-A461-E1C7-94BEBAAF39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39C3DC-902F-4255-A740-CA60194244D8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27191A-86DE-2EF9-2ADA-9E8EFE6FC4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FEF8D2-D342-5B82-B181-8AF54C1539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6F246F-C3E1-4748-A0E0-C5F6D7A339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41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CE2DF87E-4AA4-DC25-BFE1-109B3050092E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4" y="5948218"/>
            <a:ext cx="2593196" cy="4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4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85BA-A2EA-98DD-4E09-2D7E5B62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6264E37-E35E-6B60-7572-1B4D529F3019}"/>
              </a:ext>
            </a:extLst>
          </p:cNvPr>
          <p:cNvSpPr txBox="1"/>
          <p:nvPr/>
        </p:nvSpPr>
        <p:spPr>
          <a:xfrm>
            <a:off x="2141034" y="1226633"/>
            <a:ext cx="883176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b="1" dirty="0">
                <a:latin typeface="Arial Black" panose="020B0A04020102020204" pitchFamily="34" charset="0"/>
              </a:rPr>
              <a:t>MEDIDAS  PROTETIVAS DE URGÊNCIA E ESPECIFICIDADES EM RELAÇÃO A </a:t>
            </a:r>
            <a:r>
              <a:rPr lang="da-DK" sz="5000" b="1" dirty="0">
                <a:solidFill>
                  <a:srgbClr val="FF0000"/>
                </a:solidFill>
                <a:latin typeface="Arial Black" panose="020B0A04020102020204" pitchFamily="34" charset="0"/>
              </a:rPr>
              <a:t>MULHERES INDÍGENAS</a:t>
            </a:r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738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6155DD-D409-FDEA-47D8-7C9794E31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0045111-DF11-E443-ED62-49FD9161A17D}"/>
              </a:ext>
            </a:extLst>
          </p:cNvPr>
          <p:cNvSpPr txBox="1"/>
          <p:nvPr/>
        </p:nvSpPr>
        <p:spPr>
          <a:xfrm>
            <a:off x="1951464" y="278780"/>
            <a:ext cx="90213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a-DK" sz="3500" b="1" dirty="0">
                <a:latin typeface="Arial Black" panose="020B0A04020102020204" pitchFamily="34" charset="0"/>
              </a:rPr>
              <a:t>POPULAÇÃO INDÍGENA DE MATO GROSSO DO SUL</a:t>
            </a:r>
            <a:endParaRPr lang="pt-BR" sz="3500" b="1" dirty="0"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CE045A2-E27E-BD6B-E0C1-828AC8556A76}"/>
              </a:ext>
            </a:extLst>
          </p:cNvPr>
          <p:cNvSpPr txBox="1"/>
          <p:nvPr/>
        </p:nvSpPr>
        <p:spPr>
          <a:xfrm>
            <a:off x="1806499" y="1338147"/>
            <a:ext cx="9980340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ETNIAS ORIGINÁRIAS (8) </a:t>
            </a:r>
          </a:p>
          <a:p>
            <a:endParaRPr lang="pt-B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GUARANI KAIOWÁ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GUARANI ÑANDEVA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TERENA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KADIWÉU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KINIKINAU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GUATÓ 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OFAIÉ-XAVANTE</a:t>
            </a: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ATIKUM            </a:t>
            </a:r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</a:t>
            </a:r>
          </a:p>
          <a:p>
            <a:endParaRPr lang="pt-B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https://www.sec.ms.gov.br/com-3a-maior-populacao-indigena-do-pais-ms-revela-quem-sao-seus-povos-originarios-em-painel-inedito/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AB00B85-B23D-594A-016B-D5BC5E4AB3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990" y="1040548"/>
            <a:ext cx="3891216" cy="477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3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3B6AAD-5F70-DC38-D3C0-B9DE6E486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ADC2BA6-F8C1-2BA4-B1A3-A495BD0792E5}"/>
              </a:ext>
            </a:extLst>
          </p:cNvPr>
          <p:cNvSpPr txBox="1"/>
          <p:nvPr/>
        </p:nvSpPr>
        <p:spPr>
          <a:xfrm>
            <a:off x="1951464" y="278780"/>
            <a:ext cx="90213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POPULAÇÃO INDÍGENA DE MATO GROSSO DO SUL</a:t>
            </a:r>
            <a:endParaRPr lang="pt-BR" sz="3500" b="1" dirty="0"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EE4538-7AC5-4A39-C7A4-1363A350E2C5}"/>
              </a:ext>
            </a:extLst>
          </p:cNvPr>
          <p:cNvSpPr txBox="1"/>
          <p:nvPr/>
        </p:nvSpPr>
        <p:spPr>
          <a:xfrm>
            <a:off x="308610" y="4725114"/>
            <a:ext cx="47663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Dados IBGE 2022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https://www.sec.ms.gov.br/com-3a-maior-populacao-indigena-do-pais-ms-revela-quem-sao-seus-povos-originarios-em-painel-inedito/</a:t>
            </a:r>
          </a:p>
          <a:p>
            <a:endParaRPr lang="pt-B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3C76CC7-1B3B-06C3-2684-06CF84CBF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165" y="1629525"/>
            <a:ext cx="7545525" cy="359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7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E0606-1408-DD54-C3A5-72577EC00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60742E7-0E8D-EAD4-4450-88254CC837C0}"/>
              </a:ext>
            </a:extLst>
          </p:cNvPr>
          <p:cNvSpPr txBox="1"/>
          <p:nvPr/>
        </p:nvSpPr>
        <p:spPr>
          <a:xfrm>
            <a:off x="1951464" y="278780"/>
            <a:ext cx="90213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RESERVA INDÍGENA DE DOURADOS</a:t>
            </a:r>
            <a:endParaRPr lang="pt-BR" sz="3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4FAE0C-C2B4-F0A0-D7A2-6058C092E7A2}"/>
              </a:ext>
            </a:extLst>
          </p:cNvPr>
          <p:cNvSpPr txBox="1"/>
          <p:nvPr/>
        </p:nvSpPr>
        <p:spPr>
          <a:xfrm>
            <a:off x="308610" y="4725114"/>
            <a:ext cx="476631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03029C-5508-C1DE-8E32-28E5F952A6FF}"/>
              </a:ext>
            </a:extLst>
          </p:cNvPr>
          <p:cNvSpPr txBox="1"/>
          <p:nvPr/>
        </p:nvSpPr>
        <p:spPr>
          <a:xfrm>
            <a:off x="175653" y="2137410"/>
            <a:ext cx="5087724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 ALDEIA URBANA DO BRASIL</a:t>
            </a:r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 – AO MENOS 20.000 INDÍGENAS (1917)</a:t>
            </a:r>
          </a:p>
          <a:p>
            <a:endParaRPr lang="pt-B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COMPREENDE </a:t>
            </a:r>
            <a:r>
              <a:rPr lang="pt-BR" sz="2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ALDEIAS </a:t>
            </a:r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JAGUAPIRÚ E BORORÓ</a:t>
            </a:r>
          </a:p>
          <a:p>
            <a:r>
              <a:rPr lang="pt-BR" sz="25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ETNIAS</a:t>
            </a:r>
            <a:r>
              <a:rPr lang="pt-BR" sz="2500" b="1" dirty="0">
                <a:latin typeface="Arial" panose="020B0604020202020204" pitchFamily="34" charset="0"/>
                <a:cs typeface="Arial" panose="020B0604020202020204" pitchFamily="34" charset="0"/>
              </a:rPr>
              <a:t> GUARANI KAIOWÁ/GUARANI ÑANDEVA/TERENA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963DAA4F-C66B-5FB8-A4EC-F4550D1E1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377" y="1255723"/>
            <a:ext cx="6752970" cy="4589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EF87ED-0ED8-1FAD-751E-11236C508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E0467E2-F78F-78D8-9885-F94F2C735289}"/>
              </a:ext>
            </a:extLst>
          </p:cNvPr>
          <p:cNvSpPr txBox="1"/>
          <p:nvPr/>
        </p:nvSpPr>
        <p:spPr>
          <a:xfrm>
            <a:off x="189571" y="1616927"/>
            <a:ext cx="623027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*Falta de </a:t>
            </a:r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acesso</a:t>
            </a:r>
            <a:r>
              <a:rPr lang="da-DK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a serviços básicos (água, saneamento, energia, internet, segurança)</a:t>
            </a:r>
          </a:p>
          <a:p>
            <a:pPr algn="ctr"/>
            <a:r>
              <a:rPr lang="da-DK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*Insegurança alimentar</a:t>
            </a: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DDE8D7C-28C3-A99F-B42A-6A3143149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077" y="2565321"/>
            <a:ext cx="5463927" cy="305079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8979206-C396-3076-BDF9-8CF84D24E503}"/>
              </a:ext>
            </a:extLst>
          </p:cNvPr>
          <p:cNvSpPr txBox="1"/>
          <p:nvPr/>
        </p:nvSpPr>
        <p:spPr>
          <a:xfrm>
            <a:off x="2096429" y="378203"/>
            <a:ext cx="941929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REALIDADE DAS MULHERES INDÍGENAS DO MS</a:t>
            </a:r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39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A4B4A8-62F5-167C-8EB2-19474C5B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B9B8EDF-350B-7560-D826-9C40BE169997}"/>
              </a:ext>
            </a:extLst>
          </p:cNvPr>
          <p:cNvSpPr txBox="1"/>
          <p:nvPr/>
        </p:nvSpPr>
        <p:spPr>
          <a:xfrm>
            <a:off x="161924" y="2333624"/>
            <a:ext cx="568642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EXTREMA POBREZA </a:t>
            </a:r>
            <a:r>
              <a:rPr lang="da-DK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E ALTOS INDÍCES DE CRIMES E VIOLÊNCIA - Conflitos entre indígenas e produtores rurais (retomadas)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059E8DB-90F9-FDD6-C218-DE0878628B2F}"/>
              </a:ext>
            </a:extLst>
          </p:cNvPr>
          <p:cNvSpPr txBox="1"/>
          <p:nvPr/>
        </p:nvSpPr>
        <p:spPr>
          <a:xfrm>
            <a:off x="2096429" y="378203"/>
            <a:ext cx="46389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REALIDADE DAS MULHERES INDÍGENAS DO MS </a:t>
            </a:r>
            <a:endParaRPr lang="pt-BR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D8F4F5E-10C5-929B-470B-741C41BE4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8695" y="219070"/>
            <a:ext cx="4208606" cy="293751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690A84F-CA1B-C73E-A52C-E72D099A4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738" y="3223255"/>
            <a:ext cx="4493535" cy="315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21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15E63-7465-614C-7968-149AD845E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7EB5FE-DB3C-2162-BFAC-D75C7D77486A}"/>
              </a:ext>
            </a:extLst>
          </p:cNvPr>
          <p:cNvSpPr txBox="1"/>
          <p:nvPr/>
        </p:nvSpPr>
        <p:spPr>
          <a:xfrm>
            <a:off x="1676400" y="1600200"/>
            <a:ext cx="9667875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000" b="1" dirty="0">
                <a:latin typeface="Arial Black" panose="020B0A04020102020204" pitchFamily="34" charset="0"/>
              </a:rPr>
              <a:t>NA ETNIA GUARANI E KAIOWÁ AS MULHERES E HOMENS SÃO VISTOS COMO SERES QUE SE COMPLEMENTAM. AS TAREFAS DE HOMENS E MULHERES POSSUEM O MESMO </a:t>
            </a:r>
            <a:r>
              <a:rPr lang="da-DK" sz="3000" b="1" i="1" dirty="0">
                <a:latin typeface="Arial Black" panose="020B0A04020102020204" pitchFamily="34" charset="0"/>
              </a:rPr>
              <a:t>STATUS</a:t>
            </a:r>
            <a:r>
              <a:rPr lang="da-DK" sz="3000" b="1" dirty="0">
                <a:latin typeface="Arial Black" panose="020B0A04020102020204" pitchFamily="34" charset="0"/>
              </a:rPr>
              <a:t>. 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NÃO HÁ HIERARQUIA DE GÊNERO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just"/>
            <a:endParaRPr lang="da-DK" dirty="0">
              <a:latin typeface="Arial Black" panose="020B0A04020102020204" pitchFamily="34" charset="0"/>
            </a:endParaRPr>
          </a:p>
          <a:p>
            <a:pPr algn="just"/>
            <a:r>
              <a:rPr lang="da-DK" dirty="0">
                <a:latin typeface="Arial Black" panose="020B0A04020102020204" pitchFamily="34" charset="0"/>
              </a:rPr>
              <a:t>”MULHERES GUARANI E KAIOWÁ modos de existir e produzir territórios”, volume IV. Editora Appris.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947E36-EF9F-8525-D6E4-470DC81C3395}"/>
              </a:ext>
            </a:extLst>
          </p:cNvPr>
          <p:cNvSpPr txBox="1"/>
          <p:nvPr/>
        </p:nvSpPr>
        <p:spPr>
          <a:xfrm>
            <a:off x="2330605" y="144967"/>
            <a:ext cx="92109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VIOLÊNCIA CONTRA MULHERES E MENINAS INDÍGENAS</a:t>
            </a:r>
            <a:endParaRPr lang="pt-BR" sz="3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88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A9C263-D1FE-AA5D-DC4D-A10FD4C80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4741F36-0896-068E-3F11-FF68ABD5DFD8}"/>
              </a:ext>
            </a:extLst>
          </p:cNvPr>
          <p:cNvSpPr txBox="1"/>
          <p:nvPr/>
        </p:nvSpPr>
        <p:spPr>
          <a:xfrm>
            <a:off x="1460811" y="1494263"/>
            <a:ext cx="950316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BOLETINS DE OCORRÊNCIA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642 registros em 2025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258 registros em 2026 </a:t>
            </a:r>
          </a:p>
          <a:p>
            <a:pPr algn="ctr"/>
            <a:endParaRPr lang="da-DK" sz="3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FEMINICÍDIOS – 7 casos 2025/2026 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3 casos em Dourados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C3DE08F-6EC4-FBCB-9686-D2D4724980E0}"/>
              </a:ext>
            </a:extLst>
          </p:cNvPr>
          <p:cNvSpPr txBox="1"/>
          <p:nvPr/>
        </p:nvSpPr>
        <p:spPr>
          <a:xfrm>
            <a:off x="2038350" y="144967"/>
            <a:ext cx="950316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VIOLÊNCIA CONTRA MULHERES E MENINAS INDÍGENAS</a:t>
            </a:r>
            <a:endParaRPr lang="pt-BR" sz="3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481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027C04-A3D1-99B2-855D-6740A115B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C0B2D2C-C9BF-4CB0-85DC-285BE1CF6957}"/>
              </a:ext>
            </a:extLst>
          </p:cNvPr>
          <p:cNvSpPr txBox="1"/>
          <p:nvPr/>
        </p:nvSpPr>
        <p:spPr>
          <a:xfrm>
            <a:off x="1650380" y="669073"/>
            <a:ext cx="10069552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DESAFIOS</a:t>
            </a:r>
          </a:p>
          <a:p>
            <a:pPr algn="ctr"/>
            <a:r>
              <a:rPr lang="da-DK" sz="3500" b="1" dirty="0">
                <a:solidFill>
                  <a:srgbClr val="FF0000"/>
                </a:solidFill>
                <a:latin typeface="Arial Black" panose="020B0A04020102020204" pitchFamily="34" charset="0"/>
              </a:rPr>
              <a:t>SUBNOTIFICAÇÃO DOS CASOS DE VIOLÊNCIA</a:t>
            </a:r>
          </a:p>
          <a:p>
            <a:pPr algn="ctr"/>
            <a:endParaRPr lang="da-DK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BARREIRAS LINGUÍSTICAS (AUSÊNCIA DE INTÉRPRETES)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DISTÂNCIA FÍSICA E ISOLAMENTO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AUSÊNCIA DE SERVIÇOS ESPECIALIZADOS</a:t>
            </a:r>
          </a:p>
          <a:p>
            <a:pPr algn="ctr"/>
            <a:r>
              <a:rPr lang="da-DK" sz="3500" b="1" dirty="0">
                <a:latin typeface="Arial Black" panose="020B0A04020102020204" pitchFamily="34" charset="0"/>
              </a:rPr>
              <a:t>PRECONCEITO</a:t>
            </a: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33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E46B3-604B-8D13-B815-7D2DF6D3B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966E2A3-43E0-8686-4BA2-7BA3D7A22F44}"/>
              </a:ext>
            </a:extLst>
          </p:cNvPr>
          <p:cNvSpPr txBox="1"/>
          <p:nvPr/>
        </p:nvSpPr>
        <p:spPr>
          <a:xfrm>
            <a:off x="1728438" y="334537"/>
            <a:ext cx="9991493" cy="794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50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(POUCA)EFICÁCIA DAS MEDIDAS PROTETIVAS </a:t>
            </a:r>
          </a:p>
          <a:p>
            <a:pPr algn="ctr"/>
            <a:endParaRPr lang="da-DK" sz="5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Questõs culturais</a:t>
            </a:r>
          </a:p>
          <a:p>
            <a:pPr algn="ctr"/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Pouco acesso à informação </a:t>
            </a:r>
            <a:r>
              <a:rPr lang="da-DK" sz="3000" b="1" dirty="0">
                <a:latin typeface="Arial Black" panose="020B0A04020102020204" pitchFamily="34" charset="0"/>
              </a:rPr>
              <a:t>na língua materna</a:t>
            </a:r>
          </a:p>
          <a:p>
            <a:pPr algn="ctr"/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Ausência</a:t>
            </a:r>
            <a:r>
              <a:rPr lang="da-DK" sz="3000" b="1" dirty="0">
                <a:latin typeface="Arial Black" panose="020B0A04020102020204" pitchFamily="34" charset="0"/>
              </a:rPr>
              <a:t> de serviços especializados dentro dos territórios indígenas</a:t>
            </a:r>
          </a:p>
          <a:p>
            <a:pPr algn="ctr"/>
            <a:r>
              <a:rPr lang="da-DK" sz="3000" b="1" dirty="0">
                <a:latin typeface="Arial Black" panose="020B0A04020102020204" pitchFamily="34" charset="0"/>
              </a:rPr>
              <a:t>Ausência de agentes da </a:t>
            </a:r>
            <a:r>
              <a:rPr lang="da-DK" sz="3000" b="1" dirty="0">
                <a:solidFill>
                  <a:srgbClr val="FF0000"/>
                </a:solidFill>
                <a:latin typeface="Arial Black" panose="020B0A04020102020204" pitchFamily="34" charset="0"/>
              </a:rPr>
              <a:t>segurança pública </a:t>
            </a:r>
            <a:r>
              <a:rPr lang="da-DK" sz="3000" b="1" dirty="0">
                <a:latin typeface="Arial Black" panose="020B0A04020102020204" pitchFamily="34" charset="0"/>
              </a:rPr>
              <a:t>nos territórios indígenas</a:t>
            </a:r>
          </a:p>
          <a:p>
            <a:pPr algn="ctr"/>
            <a:r>
              <a:rPr lang="da-DK" sz="3000" b="1" dirty="0">
                <a:latin typeface="Arial Black" panose="020B0A04020102020204" pitchFamily="34" charset="0"/>
              </a:rPr>
              <a:t>Baixa efetividade da monitoração eletrônica </a:t>
            </a:r>
          </a:p>
          <a:p>
            <a:pPr algn="ctr"/>
            <a:endParaRPr lang="da-DK" sz="3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endParaRPr lang="da-DK" sz="3500" b="1" dirty="0">
              <a:latin typeface="Arial Black" panose="020B0A04020102020204" pitchFamily="34" charset="0"/>
            </a:endParaRPr>
          </a:p>
          <a:p>
            <a:pPr algn="ctr"/>
            <a:endParaRPr lang="pt-BR" sz="35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da-DK" sz="5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237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B0924F-1BAB-3C30-3C8E-3FED13A35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0DA083-FF3E-584D-2A3B-DE9214ED9681}"/>
              </a:ext>
            </a:extLst>
          </p:cNvPr>
          <p:cNvSpPr txBox="1"/>
          <p:nvPr/>
        </p:nvSpPr>
        <p:spPr>
          <a:xfrm>
            <a:off x="1918011" y="669076"/>
            <a:ext cx="9367023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COMO TORNAR EFETIVA A MPU EM SITUAÇÕES DE ALDEAMENTO OU RESERVAS INDÍGENAS?</a:t>
            </a:r>
          </a:p>
          <a:p>
            <a:pPr algn="ctr"/>
            <a:endParaRPr lang="da-DK" sz="4500" b="1" dirty="0">
              <a:latin typeface="Arial Black" panose="020B0A04020102020204" pitchFamily="34" charset="0"/>
            </a:endParaRPr>
          </a:p>
          <a:p>
            <a:pPr algn="ctr"/>
            <a:endParaRPr lang="da-DK" sz="3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da-DK" sz="3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COMO APLICAR A LEI MARIA RESPEITANDO O MODO DE SER E PENSAR DA MULHER INDÍGENA?</a:t>
            </a:r>
          </a:p>
          <a:p>
            <a:pPr algn="ctr"/>
            <a:endParaRPr lang="pt-BR" sz="66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da-DK" sz="5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141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3A384E-C18C-CAA7-A961-D7204827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12AC961-06FE-1C09-1D60-31C3D962CF35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CC369A-2C54-C837-A984-E335000583DD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4322BE1-74A4-DD74-95B2-A18E71CD7110}"/>
              </a:ext>
            </a:extLst>
          </p:cNvPr>
          <p:cNvSpPr txBox="1"/>
          <p:nvPr/>
        </p:nvSpPr>
        <p:spPr>
          <a:xfrm>
            <a:off x="5841381" y="1193180"/>
            <a:ext cx="60783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/>
              <a:t>  PROJETO FORTALECER PARA CUIDAR</a:t>
            </a:r>
          </a:p>
          <a:p>
            <a:endParaRPr lang="pt-BR" sz="2500" b="1" dirty="0"/>
          </a:p>
          <a:p>
            <a:pPr algn="ctr"/>
            <a:r>
              <a:rPr lang="pt-BR" sz="2500" b="1" dirty="0">
                <a:solidFill>
                  <a:srgbClr val="FF0000"/>
                </a:solidFill>
              </a:rPr>
              <a:t>Atendimento</a:t>
            </a:r>
            <a:r>
              <a:rPr lang="pt-BR" sz="2500" b="1" dirty="0"/>
              <a:t> às mulheres indígenas da Aldeia </a:t>
            </a:r>
            <a:r>
              <a:rPr lang="pt-BR" sz="2500" b="1" dirty="0" err="1"/>
              <a:t>TeyKuê</a:t>
            </a:r>
            <a:r>
              <a:rPr lang="pt-BR" sz="2500" b="1" dirty="0"/>
              <a:t> (Caarapó) </a:t>
            </a:r>
          </a:p>
          <a:p>
            <a:pPr algn="ctr"/>
            <a:endParaRPr lang="pt-BR" sz="2500" b="1" dirty="0"/>
          </a:p>
          <a:p>
            <a:pPr algn="ctr"/>
            <a:r>
              <a:rPr lang="pt-BR" sz="2500" b="1" dirty="0"/>
              <a:t>Redução da violência doméstica e desenvolvimento de </a:t>
            </a:r>
            <a:r>
              <a:rPr lang="pt-BR" sz="2500" b="1" dirty="0">
                <a:solidFill>
                  <a:srgbClr val="FF0000"/>
                </a:solidFill>
              </a:rPr>
              <a:t>protocolo de atendimento específico</a:t>
            </a:r>
            <a:r>
              <a:rPr lang="pt-BR" sz="2500" b="1" dirty="0"/>
              <a:t>, para garantir acesso facilitado aos canais e denúncia e  resposta dos órgãos de proteção.</a:t>
            </a:r>
          </a:p>
          <a:p>
            <a:pPr algn="ctr"/>
            <a:endParaRPr lang="pt-BR" sz="2500" b="1" dirty="0"/>
          </a:p>
          <a:p>
            <a:pPr algn="ctr"/>
            <a:r>
              <a:rPr lang="pt-BR" sz="2500" b="1" dirty="0"/>
              <a:t>Idealizadora – Fernanda </a:t>
            </a:r>
            <a:r>
              <a:rPr lang="pt-BR" sz="2500" b="1" dirty="0" err="1"/>
              <a:t>Rotili</a:t>
            </a:r>
            <a:r>
              <a:rPr lang="pt-BR" sz="2500" b="1" dirty="0"/>
              <a:t> Dias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739FF98-612C-CC66-18B9-80B3903E7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81" y="2195231"/>
            <a:ext cx="5257800" cy="330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74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E75600-7843-6E26-7637-A5F186676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E243C7F-8996-9659-7EAB-1EB1FF5CA76F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0C6B39B-4F5C-3613-EE48-FA78ADCE6BC7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880F2DF-C5EA-8D2D-8B00-CA1356A6717C}"/>
              </a:ext>
            </a:extLst>
          </p:cNvPr>
          <p:cNvSpPr txBox="1"/>
          <p:nvPr/>
        </p:nvSpPr>
        <p:spPr>
          <a:xfrm>
            <a:off x="5865541" y="1115123"/>
            <a:ext cx="6054160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/>
              <a:t>               PROJETO GIRASSOL </a:t>
            </a:r>
          </a:p>
          <a:p>
            <a:endParaRPr lang="pt-BR" dirty="0"/>
          </a:p>
          <a:p>
            <a:pPr algn="ctr"/>
            <a:r>
              <a:rPr lang="pt-BR" sz="2500" b="1" dirty="0">
                <a:solidFill>
                  <a:srgbClr val="FF0000"/>
                </a:solidFill>
              </a:rPr>
              <a:t>Interação com a comunidade indígena </a:t>
            </a:r>
            <a:r>
              <a:rPr lang="pt-BR" sz="2500" b="1" dirty="0" err="1">
                <a:solidFill>
                  <a:srgbClr val="FF0000"/>
                </a:solidFill>
              </a:rPr>
              <a:t>Pirakuá</a:t>
            </a:r>
            <a:r>
              <a:rPr lang="pt-BR" sz="2500" b="1" dirty="0">
                <a:solidFill>
                  <a:srgbClr val="FF0000"/>
                </a:solidFill>
              </a:rPr>
              <a:t>, através de Círculos de Paz, palestras e rodas de diálogos</a:t>
            </a:r>
            <a:r>
              <a:rPr lang="pt-BR" sz="2500" b="1" dirty="0"/>
              <a:t>.</a:t>
            </a:r>
          </a:p>
          <a:p>
            <a:pPr algn="ctr"/>
            <a:r>
              <a:rPr lang="pt-BR" sz="2500" b="1" dirty="0"/>
              <a:t>Eixo – violência doméstica </a:t>
            </a:r>
          </a:p>
          <a:p>
            <a:pPr algn="ctr"/>
            <a:r>
              <a:rPr lang="pt-BR" sz="2500" b="1" dirty="0"/>
              <a:t>·Conscientização e fortalecimento dos indivíduos; Meios de proteção; ·Principais demandas de um grupo; ·Aspectos legais.</a:t>
            </a:r>
          </a:p>
          <a:p>
            <a:pPr algn="ctr"/>
            <a:endParaRPr lang="pt-BR" sz="2500" b="1" dirty="0"/>
          </a:p>
          <a:p>
            <a:pPr algn="ctr"/>
            <a:r>
              <a:rPr lang="pt-BR" sz="2500" b="1" dirty="0"/>
              <a:t>Idealizadores – Dafne Sabag e Gabriel Lima</a:t>
            </a:r>
          </a:p>
          <a:p>
            <a:pPr algn="ctr"/>
            <a:endParaRPr lang="pt-BR" sz="2500" b="1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CA32AD4-C894-387A-8312-C128C5C3F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030" y="1448773"/>
            <a:ext cx="5179810" cy="418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07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FA0D1C-9E70-8E4C-CA17-769AD53BC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054211D-71E3-4A1A-83C0-88026753D82C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DE4158C-9524-F19B-7613-809300AC44C4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472A30A-C233-0574-A488-ADDF89C430DB}"/>
              </a:ext>
            </a:extLst>
          </p:cNvPr>
          <p:cNvSpPr txBox="1"/>
          <p:nvPr/>
        </p:nvSpPr>
        <p:spPr>
          <a:xfrm>
            <a:off x="6096001" y="1170878"/>
            <a:ext cx="5823700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/>
              <a:t>PROJETO VOZES</a:t>
            </a:r>
          </a:p>
          <a:p>
            <a:endParaRPr lang="pt-BR" sz="2500" dirty="0"/>
          </a:p>
          <a:p>
            <a:pPr algn="ctr"/>
            <a:r>
              <a:rPr lang="pt-BR" sz="2800" b="1" dirty="0"/>
              <a:t>Formar </a:t>
            </a:r>
            <a:r>
              <a:rPr lang="pt-BR" sz="2800" b="1" dirty="0">
                <a:solidFill>
                  <a:srgbClr val="FF0000"/>
                </a:solidFill>
              </a:rPr>
              <a:t>multiplicadores de conhecimento sobre a Lei Maria da Penha</a:t>
            </a:r>
            <a:r>
              <a:rPr lang="pt-BR" sz="2800" b="1" dirty="0"/>
              <a:t> nas aldeias de Campo Grande</a:t>
            </a:r>
            <a:r>
              <a:rPr lang="pt-BR" sz="2800" dirty="0"/>
              <a:t>.</a:t>
            </a:r>
          </a:p>
          <a:p>
            <a:pPr algn="ctr"/>
            <a:endParaRPr lang="pt-BR" sz="2800" dirty="0"/>
          </a:p>
          <a:p>
            <a:pPr algn="ctr"/>
            <a:endParaRPr lang="pt-BR" sz="2800" b="1" dirty="0"/>
          </a:p>
          <a:p>
            <a:pPr algn="ctr"/>
            <a:r>
              <a:rPr lang="pt-BR" sz="2800" b="1" dirty="0"/>
              <a:t>Idealizadora – Luciana Amaral Rabelo</a:t>
            </a:r>
          </a:p>
          <a:p>
            <a:pPr algn="ctr"/>
            <a:endParaRPr lang="pt-BR" sz="2500" b="1" dirty="0">
              <a:solidFill>
                <a:srgbClr val="FF000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092B09-03F1-66FA-1AE2-E507E1531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768" y="1435503"/>
            <a:ext cx="4500422" cy="44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6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01464A-BC44-163A-EEC3-89B1FF34E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35019B7-033D-3B2D-83D1-83E39D0B17B5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88F0E4-8602-53CF-6225-6858A4553C07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04D04AA-12B8-AB3F-DABD-2570ADCFF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18" y="1967062"/>
            <a:ext cx="5797682" cy="40611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6F50D65-EA49-BECF-3652-6BDB81DDD34F}"/>
              </a:ext>
            </a:extLst>
          </p:cNvPr>
          <p:cNvSpPr txBox="1"/>
          <p:nvPr/>
        </p:nvSpPr>
        <p:spPr>
          <a:xfrm>
            <a:off x="6423101" y="1784196"/>
            <a:ext cx="549659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/>
              <a:t>Subsecretaria de Estado de Políticas Públicas para Mulheres /TJMS </a:t>
            </a:r>
          </a:p>
          <a:p>
            <a:pPr algn="ctr"/>
            <a:endParaRPr lang="pt-BR" sz="2500" b="1" dirty="0"/>
          </a:p>
          <a:p>
            <a:endParaRPr lang="pt-BR" sz="2500" dirty="0"/>
          </a:p>
          <a:p>
            <a:pPr algn="ctr"/>
            <a:r>
              <a:rPr lang="pt-BR" sz="2500" b="1" dirty="0">
                <a:solidFill>
                  <a:srgbClr val="FF0000"/>
                </a:solidFill>
              </a:rPr>
              <a:t>Divulgação de conteúdos informativos e de orientações</a:t>
            </a:r>
            <a:r>
              <a:rPr lang="pt-BR" sz="2500" b="1" dirty="0"/>
              <a:t> sobre violência de gênero, Lei Maria da Penha e a rede de enfrentamento e atendimento, </a:t>
            </a:r>
            <a:r>
              <a:rPr lang="pt-BR" sz="2500" b="1" dirty="0">
                <a:solidFill>
                  <a:srgbClr val="FF0000"/>
                </a:solidFill>
              </a:rPr>
              <a:t>gravados em línguas indígenas – LÍNGUA GUARANI</a:t>
            </a:r>
          </a:p>
        </p:txBody>
      </p:sp>
    </p:spTree>
    <p:extLst>
      <p:ext uri="{BB962C8B-B14F-4D97-AF65-F5344CB8AC3E}">
        <p14:creationId xmlns:p14="http://schemas.microsoft.com/office/powerpoint/2010/main" val="3270097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CE9CED-F945-C784-B696-A17A09520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7491CE9-2D51-8EC1-51B1-F9B0F79C179F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77EAC2D-2EC2-EEC2-091B-B45DFD3384EE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C3F42DB-7563-84EC-2F5C-44311A1198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318" y="1967062"/>
            <a:ext cx="5797682" cy="4061178"/>
          </a:xfrm>
          <a:prstGeom prst="rect">
            <a:avLst/>
          </a:prstGeom>
        </p:spPr>
      </p:pic>
      <p:pic>
        <p:nvPicPr>
          <p:cNvPr id="3" name="WhatsApp Video 2026-08-12 at 6.57.23 PM (1) (online-audio-converter.com)">
            <a:hlinkClick r:id="" action="ppaction://media"/>
            <a:extLst>
              <a:ext uri="{FF2B5EF4-FFF2-40B4-BE49-F238E27FC236}">
                <a16:creationId xmlns:a16="http://schemas.microsoft.com/office/drawing/2014/main" id="{2DD9F490-1E86-0E77-31A0-4860285D63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32654" y="1967062"/>
            <a:ext cx="3648166" cy="364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6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5585BA-A2EA-98DD-4E09-2D7E5B62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32785FD-0172-5A97-98E1-BF31A4AC5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50" y="815441"/>
            <a:ext cx="8952190" cy="522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22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919514-4148-8ABD-6D51-6F7DDE026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31B0BC2-7B1F-FD9B-988C-64063C7DC4DA}"/>
              </a:ext>
            </a:extLst>
          </p:cNvPr>
          <p:cNvSpPr txBox="1"/>
          <p:nvPr/>
        </p:nvSpPr>
        <p:spPr>
          <a:xfrm>
            <a:off x="1984916" y="1967062"/>
            <a:ext cx="962350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da-DK" sz="4000" b="1" dirty="0">
              <a:latin typeface="Arial Black" panose="020B0A04020102020204" pitchFamily="34" charset="0"/>
            </a:endParaRPr>
          </a:p>
          <a:p>
            <a:pPr algn="ctr"/>
            <a:endParaRPr lang="pt-BR" sz="5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2683F84-1F89-E1BE-6AE7-13E24367AC2E}"/>
              </a:ext>
            </a:extLst>
          </p:cNvPr>
          <p:cNvSpPr txBox="1"/>
          <p:nvPr/>
        </p:nvSpPr>
        <p:spPr>
          <a:xfrm>
            <a:off x="1740619" y="160020"/>
            <a:ext cx="795164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45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SOLUÇÕES</a:t>
            </a:r>
            <a:endParaRPr lang="pt-BR" sz="45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AF3A41-F9A5-1074-BC4C-41CF298430B6}"/>
              </a:ext>
            </a:extLst>
          </p:cNvPr>
          <p:cNvSpPr txBox="1"/>
          <p:nvPr/>
        </p:nvSpPr>
        <p:spPr>
          <a:xfrm>
            <a:off x="1984916" y="836342"/>
            <a:ext cx="975731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500" b="1" dirty="0"/>
              <a:t>   </a:t>
            </a:r>
          </a:p>
          <a:p>
            <a:pPr algn="just"/>
            <a:r>
              <a:rPr lang="pt-BR" sz="2500" b="1" dirty="0"/>
              <a:t> </a:t>
            </a:r>
            <a:r>
              <a:rPr lang="pt-BR" sz="2300" b="1" dirty="0"/>
              <a:t>* TRADUTORES NOS ATENDIMENTOS (ACOLHIMENTO) E AUDIÊNCIAS JUDICIAIS – CASA DA MULHER BRASILEIRA </a:t>
            </a:r>
            <a:r>
              <a:rPr lang="pt-BR" sz="2300" b="1" dirty="0">
                <a:solidFill>
                  <a:srgbClr val="FF0000"/>
                </a:solidFill>
              </a:rPr>
              <a:t>(INTÉRPRETE DA ETNIA TERENA) E CASA DA MULHER BRASILEIRA (DOURADOS)</a:t>
            </a:r>
          </a:p>
          <a:p>
            <a:pPr algn="just"/>
            <a:r>
              <a:rPr lang="pt-BR" sz="2300" b="1" dirty="0"/>
              <a:t>*ATENDIMENTO PSICOSSOCIAL ESPECIALIZADO, PRESTADO POR PROFISSIONAIS QUE COMPREENDAM A REALIDADE DA MULHER INDÍGENA</a:t>
            </a:r>
          </a:p>
          <a:p>
            <a:pPr algn="just"/>
            <a:r>
              <a:rPr lang="pt-BR" sz="2300" b="1" dirty="0"/>
              <a:t>*GRUPO REFLEXIVO PARA HOMENS INDÍGENAS - PROMUSE</a:t>
            </a:r>
          </a:p>
          <a:p>
            <a:pPr algn="just"/>
            <a:r>
              <a:rPr lang="pt-BR" sz="2300" b="1" dirty="0"/>
              <a:t>* SUPERAÇÃO DAS DISTÂNCIAS:</a:t>
            </a:r>
          </a:p>
          <a:p>
            <a:pPr algn="just"/>
            <a:r>
              <a:rPr lang="pt-BR" sz="2300" b="1" dirty="0"/>
              <a:t>REGISTRO DE BOLETIM DE OCORRÊNCIA DE FORMA REMOTA (BELA VISTA)</a:t>
            </a:r>
          </a:p>
          <a:p>
            <a:pPr algn="just"/>
            <a:r>
              <a:rPr lang="pt-BR" sz="2300" b="1" dirty="0"/>
              <a:t>PID  (DOURADOS)</a:t>
            </a:r>
          </a:p>
          <a:p>
            <a:pPr algn="just"/>
            <a:r>
              <a:rPr lang="pt-BR" sz="2300" b="1" dirty="0"/>
              <a:t>PROPOSTA DE LINHA DE ÔNIBUS ENTRE RESERVA INDÍGENA E CIDADE (CAARAPÓ)</a:t>
            </a:r>
          </a:p>
          <a:p>
            <a:pPr algn="just"/>
            <a:endParaRPr lang="pt-BR" sz="2300" b="1" dirty="0"/>
          </a:p>
          <a:p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1180307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1BB94-0D8E-55A7-5A79-6D8646B0C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0F57656B-935E-32AE-F559-C380B2FD55C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402" y="4858720"/>
            <a:ext cx="2593196" cy="40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2086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BBA801A9-F446-4667-BA04-A09FB3570007}"/>
</file>

<file path=customXml/itemProps2.xml><?xml version="1.0" encoding="utf-8"?>
<ds:datastoreItem xmlns:ds="http://schemas.openxmlformats.org/officeDocument/2006/customXml" ds:itemID="{649D8D9E-5DC8-4BCA-ABEB-A2FA3F40345F}"/>
</file>

<file path=customXml/itemProps3.xml><?xml version="1.0" encoding="utf-8"?>
<ds:datastoreItem xmlns:ds="http://schemas.openxmlformats.org/officeDocument/2006/customXml" ds:itemID="{452CE6DC-72DA-4C73-904B-F63F59BD5763}"/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585</Words>
  <Application>Microsoft Office PowerPoint</Application>
  <PresentationFormat>Widescreen</PresentationFormat>
  <Paragraphs>109</Paragraphs>
  <Slides>20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Arial Black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Rafael Matos Vilharba</dc:creator>
  <cp:lastModifiedBy>Clarissa Carlotto Torres</cp:lastModifiedBy>
  <cp:revision>20</cp:revision>
  <dcterms:created xsi:type="dcterms:W3CDTF">2026-07-03T14:29:07Z</dcterms:created>
  <dcterms:modified xsi:type="dcterms:W3CDTF">2026-08-13T17:42:07Z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</Properties>
</file>