
<file path=[Content_Types].xml><?xml version="1.0" encoding="utf-8"?>
<Types xmlns="http://schemas.openxmlformats.org/package/2006/content-types"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5075" cx="9144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hl4ImLwpHO/hq/loAeKti6bARv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slide" Target="slides/slide16.xml"/><Relationship Id="rId34" Type="http://customschemas.google.com/relationships/presentationmetadata" Target="metadata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33" Type="http://schemas.openxmlformats.org/officeDocument/2006/relationships/slide" Target="slides/slide28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0" Type="http://schemas.openxmlformats.org/officeDocument/2006/relationships/slide" Target="slides/slide15.xml"/><Relationship Id="rId2" Type="http://schemas.openxmlformats.org/officeDocument/2006/relationships/presProps" Target="presProps.xml"/><Relationship Id="rId29" Type="http://schemas.openxmlformats.org/officeDocument/2006/relationships/slide" Target="slides/slide24.xml"/><Relationship Id="rId16" Type="http://schemas.openxmlformats.org/officeDocument/2006/relationships/slide" Target="slides/slide11.xml"/><Relationship Id="rId24" Type="http://schemas.openxmlformats.org/officeDocument/2006/relationships/slide" Target="slides/slide19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customXml" Target="../customXml/item3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customXml" Target="../customXml/item2.xml"/><Relationship Id="rId31" Type="http://schemas.openxmlformats.org/officeDocument/2006/relationships/slide" Target="slides/slide2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14" Type="http://schemas.openxmlformats.org/officeDocument/2006/relationships/slide" Target="slides/slide9.xml"/><Relationship Id="rId35" Type="http://schemas.openxmlformats.org/officeDocument/2006/relationships/customXml" Target="../customXml/item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" name="Google Shape;49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6" name="Google Shape;56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09b1420e50_0_22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3" name="Google Shape;63;g409b1420e50_0_22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09b1420e50_0_119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0" name="Google Shape;70;g409b1420e50_0_119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09b1420e50_0_45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409b1420e50_0_455:notes"/>
          <p:cNvSpPr/>
          <p:nvPr>
            <p:ph idx="2" type="sldImg"/>
          </p:nvPr>
        </p:nvSpPr>
        <p:spPr>
          <a:xfrm>
            <a:off x="1260946" y="801875"/>
            <a:ext cx="50385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09b1420e50_0_47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409b1420e50_0_476:notes"/>
          <p:cNvSpPr/>
          <p:nvPr>
            <p:ph idx="2" type="sldImg"/>
          </p:nvPr>
        </p:nvSpPr>
        <p:spPr>
          <a:xfrm>
            <a:off x="1260946" y="801875"/>
            <a:ext cx="50385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09b1420e50_0_75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g409b1420e50_0_75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09b209d495_0_19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g409b209d495_0_19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9b1420e50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g409b1420e50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09b1420e50_0_49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409b1420e50_0_492:notes"/>
          <p:cNvSpPr/>
          <p:nvPr>
            <p:ph idx="2" type="sldImg"/>
          </p:nvPr>
        </p:nvSpPr>
        <p:spPr>
          <a:xfrm>
            <a:off x="1260946" y="801875"/>
            <a:ext cx="50385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09b1420e50_0_42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409b1420e50_0_425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09b1c20a62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409b1c20a62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409b1420e50_0_652:notes"/>
          <p:cNvSpPr/>
          <p:nvPr>
            <p:ph idx="2" type="sldImg"/>
          </p:nvPr>
        </p:nvSpPr>
        <p:spPr>
          <a:xfrm>
            <a:off x="421341" y="801885"/>
            <a:ext cx="67176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0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409b1420e50_0_652:notes"/>
          <p:cNvSpPr txBox="1"/>
          <p:nvPr>
            <p:ph idx="1" type="body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409b1420e50_0_54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409b1420e50_0_546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3" name="Google Shape;233;p2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09b209d495_0_1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g409b209d495_0_1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09b209d495_0_108:notes"/>
          <p:cNvSpPr/>
          <p:nvPr>
            <p:ph idx="2" type="sldImg"/>
          </p:nvPr>
        </p:nvSpPr>
        <p:spPr>
          <a:xfrm>
            <a:off x="421341" y="801885"/>
            <a:ext cx="67176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0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409b209d495_0_108:notes"/>
          <p:cNvSpPr txBox="1"/>
          <p:nvPr>
            <p:ph idx="1" type="body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09b209d495_0_114:notes"/>
          <p:cNvSpPr/>
          <p:nvPr>
            <p:ph idx="2" type="sldImg"/>
          </p:nvPr>
        </p:nvSpPr>
        <p:spPr>
          <a:xfrm>
            <a:off x="421341" y="801885"/>
            <a:ext cx="67176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0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409b209d495_0_114:notes"/>
          <p:cNvSpPr txBox="1"/>
          <p:nvPr>
            <p:ph idx="1" type="body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09b209d495_0_120:notes"/>
          <p:cNvSpPr/>
          <p:nvPr>
            <p:ph idx="2" type="sldImg"/>
          </p:nvPr>
        </p:nvSpPr>
        <p:spPr>
          <a:xfrm>
            <a:off x="421341" y="801885"/>
            <a:ext cx="67176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0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409b209d495_0_120:notes"/>
          <p:cNvSpPr txBox="1"/>
          <p:nvPr>
            <p:ph idx="1" type="body"/>
          </p:nvPr>
        </p:nvSpPr>
        <p:spPr>
          <a:xfrm>
            <a:off x="755968" y="5078605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409b1420e50_0_56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409b1420e50_0_562:notes"/>
          <p:cNvSpPr/>
          <p:nvPr>
            <p:ph idx="2" type="sldImg"/>
          </p:nvPr>
        </p:nvSpPr>
        <p:spPr>
          <a:xfrm>
            <a:off x="1260946" y="801875"/>
            <a:ext cx="50385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31"/>
          <p:cNvSpPr txBox="1"/>
          <p:nvPr>
            <p:ph idx="1"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31"/>
          <p:cNvSpPr txBox="1"/>
          <p:nvPr>
            <p:ph idx="12" type="sldNum"/>
          </p:nvPr>
        </p:nvSpPr>
        <p:spPr>
          <a:xfrm>
            <a:off x="8472600" y="4663440"/>
            <a:ext cx="547560" cy="3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TITLE_1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409b1420e50_0_542"/>
          <p:cNvSpPr txBox="1"/>
          <p:nvPr>
            <p:ph type="title"/>
          </p:nvPr>
        </p:nvSpPr>
        <p:spPr>
          <a:xfrm>
            <a:off x="311760" y="744708"/>
            <a:ext cx="8519100" cy="205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  <a:defRPr b="0" i="0" sz="5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g409b1420e50_0_542"/>
          <p:cNvSpPr txBox="1"/>
          <p:nvPr>
            <p:ph idx="12" type="sldNum"/>
          </p:nvPr>
        </p:nvSpPr>
        <p:spPr>
          <a:xfrm>
            <a:off x="8472600" y="4664508"/>
            <a:ext cx="547200" cy="3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16;g409b1420e50_0_542"/>
          <p:cNvSpPr txBox="1"/>
          <p:nvPr>
            <p:ph idx="1" type="body"/>
          </p:nvPr>
        </p:nvSpPr>
        <p:spPr>
          <a:xfrm>
            <a:off x="457200" y="1203849"/>
            <a:ext cx="82281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68605" lvl="0" marL="457200" marR="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5275" lvl="1" marL="914400" marR="0" algn="l">
              <a:lnSpc>
                <a:spcPct val="100000"/>
              </a:lnSpc>
              <a:spcBef>
                <a:spcPts val="1134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68605" lvl="2" marL="1371600" marR="0" algn="l">
              <a:lnSpc>
                <a:spcPct val="100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algn="l">
              <a:lnSpc>
                <a:spcPct val="100000"/>
              </a:lnSpc>
              <a:spcBef>
                <a:spcPts val="567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Noto Sans Symbols"/>
              <a:buChar char="−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algn="l">
              <a:lnSpc>
                <a:spcPct val="10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algn="l">
              <a:lnSpc>
                <a:spcPct val="10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algn="l">
              <a:lnSpc>
                <a:spcPct val="100000"/>
              </a:lnSpc>
              <a:spcBef>
                <a:spcPts val="283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409b1420e50_0_716"/>
          <p:cNvSpPr txBox="1"/>
          <p:nvPr>
            <p:ph type="title"/>
          </p:nvPr>
        </p:nvSpPr>
        <p:spPr>
          <a:xfrm>
            <a:off x="279350" y="1035717"/>
            <a:ext cx="85206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g409b1420e50_0_716"/>
          <p:cNvSpPr txBox="1"/>
          <p:nvPr>
            <p:ph idx="1" type="body"/>
          </p:nvPr>
        </p:nvSpPr>
        <p:spPr>
          <a:xfrm>
            <a:off x="279350" y="1808103"/>
            <a:ext cx="3999900" cy="29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g409b1420e50_0_716"/>
          <p:cNvSpPr txBox="1"/>
          <p:nvPr>
            <p:ph idx="2" type="body"/>
          </p:nvPr>
        </p:nvSpPr>
        <p:spPr>
          <a:xfrm>
            <a:off x="4800050" y="1808103"/>
            <a:ext cx="3999900" cy="29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g409b1420e50_0_716"/>
          <p:cNvSpPr txBox="1"/>
          <p:nvPr>
            <p:ph idx="12" type="sldNum"/>
          </p:nvPr>
        </p:nvSpPr>
        <p:spPr>
          <a:xfrm>
            <a:off x="8472458" y="466464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/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" type="subTitle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2" type="sldNum"/>
          </p:nvPr>
        </p:nvSpPr>
        <p:spPr>
          <a:xfrm>
            <a:off x="8472600" y="4663440"/>
            <a:ext cx="547920" cy="392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409b1420e50_0_647"/>
          <p:cNvSpPr txBox="1"/>
          <p:nvPr>
            <p:ph type="title"/>
          </p:nvPr>
        </p:nvSpPr>
        <p:spPr>
          <a:xfrm>
            <a:off x="279350" y="1035717"/>
            <a:ext cx="85206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g409b1420e50_0_647"/>
          <p:cNvSpPr txBox="1"/>
          <p:nvPr>
            <p:ph idx="1" type="body"/>
          </p:nvPr>
        </p:nvSpPr>
        <p:spPr>
          <a:xfrm>
            <a:off x="279350" y="1808103"/>
            <a:ext cx="3999900" cy="29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g409b1420e50_0_647"/>
          <p:cNvSpPr txBox="1"/>
          <p:nvPr>
            <p:ph idx="2" type="body"/>
          </p:nvPr>
        </p:nvSpPr>
        <p:spPr>
          <a:xfrm>
            <a:off x="4800050" y="1808103"/>
            <a:ext cx="3999900" cy="29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g409b1420e50_0_647"/>
          <p:cNvSpPr txBox="1"/>
          <p:nvPr>
            <p:ph idx="12" type="sldNum"/>
          </p:nvPr>
        </p:nvSpPr>
        <p:spPr>
          <a:xfrm>
            <a:off x="8472458" y="466464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" type="twoObj">
  <p:cSld name="TWO_OBJEC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409b209d495_0_103"/>
          <p:cNvSpPr txBox="1"/>
          <p:nvPr>
            <p:ph type="title"/>
          </p:nvPr>
        </p:nvSpPr>
        <p:spPr>
          <a:xfrm>
            <a:off x="279360" y="1035677"/>
            <a:ext cx="851970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g409b209d495_0_103"/>
          <p:cNvSpPr txBox="1"/>
          <p:nvPr>
            <p:ph idx="1" type="body"/>
          </p:nvPr>
        </p:nvSpPr>
        <p:spPr>
          <a:xfrm>
            <a:off x="279360" y="1808113"/>
            <a:ext cx="3999300" cy="29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g409b209d495_0_103"/>
          <p:cNvSpPr txBox="1"/>
          <p:nvPr>
            <p:ph idx="2" type="body"/>
          </p:nvPr>
        </p:nvSpPr>
        <p:spPr>
          <a:xfrm>
            <a:off x="4799880" y="1808113"/>
            <a:ext cx="3999300" cy="29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g409b209d495_0_103"/>
          <p:cNvSpPr txBox="1"/>
          <p:nvPr>
            <p:ph idx="12" type="sldNum"/>
          </p:nvPr>
        </p:nvSpPr>
        <p:spPr>
          <a:xfrm>
            <a:off x="8472600" y="4664508"/>
            <a:ext cx="5478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0"/>
          <p:cNvSpPr txBox="1"/>
          <p:nvPr>
            <p:ph idx="12" type="sldNum"/>
          </p:nvPr>
        </p:nvSpPr>
        <p:spPr>
          <a:xfrm>
            <a:off x="8472600" y="4663440"/>
            <a:ext cx="547560" cy="3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30"/>
          <p:cNvSpPr txBox="1"/>
          <p:nvPr>
            <p:ph idx="1"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8472600" y="4663440"/>
            <a:ext cx="547920" cy="392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25;p32"/>
          <p:cNvSpPr txBox="1"/>
          <p:nvPr>
            <p:ph idx="1" type="body"/>
          </p:nvPr>
        </p:nvSpPr>
        <p:spPr>
          <a:xfrm>
            <a:off x="457200" y="1203840"/>
            <a:ext cx="8229240" cy="2983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  <p:sldLayoutId id="2147483654" r:id="rId2"/>
    <p:sldLayoutId id="2147483655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jp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4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7.jp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1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17.jpg"/><Relationship Id="rId5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Relationship Id="rId4" Type="http://schemas.openxmlformats.org/officeDocument/2006/relationships/image" Target="../media/image5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2.jpg"/><Relationship Id="rId4" Type="http://schemas.openxmlformats.org/officeDocument/2006/relationships/image" Target="../media/image41.jpg"/><Relationship Id="rId5" Type="http://schemas.openxmlformats.org/officeDocument/2006/relationships/image" Target="../media/image45.jpg"/><Relationship Id="rId6" Type="http://schemas.openxmlformats.org/officeDocument/2006/relationships/image" Target="../media/image4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jpg"/><Relationship Id="rId4" Type="http://schemas.openxmlformats.org/officeDocument/2006/relationships/image" Target="../media/image3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jpg"/><Relationship Id="rId4" Type="http://schemas.openxmlformats.org/officeDocument/2006/relationships/image" Target="../media/image4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9.jpg"/><Relationship Id="rId6" Type="http://schemas.openxmlformats.org/officeDocument/2006/relationships/image" Target="../media/image3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 txBox="1"/>
          <p:nvPr>
            <p:ph idx="1" type="subTitle"/>
          </p:nvPr>
        </p:nvSpPr>
        <p:spPr>
          <a:xfrm>
            <a:off x="5740900" y="133725"/>
            <a:ext cx="3279300" cy="38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lang="pt-BR" sz="2600">
                <a:solidFill>
                  <a:srgbClr val="C00000"/>
                </a:solidFill>
              </a:rPr>
              <a:t>Medidas Protetivas de Urgência e </a:t>
            </a:r>
            <a:r>
              <a:rPr b="1" lang="pt-BR" sz="2600">
                <a:solidFill>
                  <a:srgbClr val="C00000"/>
                </a:solidFill>
              </a:rPr>
              <a:t>Especificidades em Relação a</a:t>
            </a:r>
            <a:endParaRPr b="1" sz="2600">
              <a:solidFill>
                <a:srgbClr val="C00000"/>
              </a:solidFill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b="1" lang="pt-BR" sz="2600">
                <a:solidFill>
                  <a:srgbClr val="C00000"/>
                </a:solidFill>
              </a:rPr>
              <a:t>Mulheres Negras e Quilombolas</a:t>
            </a:r>
            <a:endParaRPr b="1" sz="2600">
              <a:solidFill>
                <a:srgbClr val="C00000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t/>
            </a:r>
            <a:endParaRPr b="1" sz="2600">
              <a:solidFill>
                <a:srgbClr val="C00000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lang="pt-BR" sz="2600">
                <a:solidFill>
                  <a:srgbClr val="C00000"/>
                </a:solidFill>
              </a:rPr>
              <a:t>Maísa Oliveira</a:t>
            </a:r>
            <a:endParaRPr sz="2600">
              <a:solidFill>
                <a:srgbClr val="C00000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b="1" lang="pt-BR" sz="2600">
                <a:solidFill>
                  <a:srgbClr val="C00000"/>
                </a:solidFill>
              </a:rPr>
              <a:t>MPPE</a:t>
            </a:r>
            <a:endParaRPr sz="2600">
              <a:solidFill>
                <a:schemeClr val="dk1"/>
              </a:solidFill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lang="pt-BR" sz="2600">
                <a:solidFill>
                  <a:srgbClr val="C00000"/>
                </a:solidFill>
              </a:rPr>
              <a:t>Agosto/2026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336223" cy="514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0900" y="3738440"/>
            <a:ext cx="3279240" cy="1098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 txBox="1"/>
          <p:nvPr>
            <p:ph type="title"/>
          </p:nvPr>
        </p:nvSpPr>
        <p:spPr>
          <a:xfrm>
            <a:off x="341640" y="228600"/>
            <a:ext cx="8674200" cy="843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600"/>
              <a:buFont typeface="Arial"/>
              <a:buNone/>
            </a:pPr>
            <a:r>
              <a:rPr b="1" lang="pt-BR" sz="36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Constituição da República de 1988</a:t>
            </a:r>
            <a:endParaRPr b="0" sz="3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 txBox="1"/>
          <p:nvPr>
            <p:ph idx="1" type="subTitle"/>
          </p:nvPr>
        </p:nvSpPr>
        <p:spPr>
          <a:xfrm>
            <a:off x="263000" y="1071715"/>
            <a:ext cx="4400400" cy="25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lang="pt-BR" sz="2100">
                <a:solidFill>
                  <a:srgbClr val="50150D"/>
                </a:solidFill>
              </a:rPr>
              <a:t>Atuação decisiva das mulheres</a:t>
            </a:r>
            <a:endParaRPr sz="2100">
              <a:solidFill>
                <a:srgbClr val="50150D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50150D"/>
              </a:solidFill>
            </a:endParaRPr>
          </a:p>
          <a:p>
            <a:pPr indent="-3175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Dignidade da pessoa humana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lang="pt-BR" sz="2100">
                <a:solidFill>
                  <a:srgbClr val="50150D"/>
                </a:solidFill>
              </a:rPr>
              <a:t>S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ociedade livre, justa e solidária;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Promo</a:t>
            </a:r>
            <a:r>
              <a:rPr lang="pt-BR" sz="2100">
                <a:solidFill>
                  <a:srgbClr val="50150D"/>
                </a:solidFill>
              </a:rPr>
              <a:t>ção d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o bem de todos, sem preconceitos de origem, raça, sexo, cor, idade e quaisquer outras formas de discriminação</a:t>
            </a:r>
            <a:endParaRPr b="0" i="0" sz="2100" u="none" cap="none" strike="noStrike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50150D"/>
              </a:solidFill>
            </a:endParaRPr>
          </a:p>
          <a:p>
            <a:pPr indent="-3175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150D"/>
              </a:buClr>
              <a:buSzPts val="2100"/>
              <a:buChar char="•"/>
            </a:pPr>
            <a:r>
              <a:rPr lang="pt-BR" sz="2100">
                <a:solidFill>
                  <a:srgbClr val="50150D"/>
                </a:solidFill>
              </a:rPr>
              <a:t>Políticas sociais universais</a:t>
            </a:r>
            <a:endParaRPr sz="2100">
              <a:solidFill>
                <a:srgbClr val="50150D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7320" y="1440000"/>
            <a:ext cx="4252680" cy="25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title"/>
          </p:nvPr>
        </p:nvSpPr>
        <p:spPr>
          <a:xfrm>
            <a:off x="341640" y="228600"/>
            <a:ext cx="8674200" cy="843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200"/>
              <a:buFont typeface="Arial"/>
              <a:buNone/>
            </a:pPr>
            <a:r>
              <a:rPr b="1" lang="pt-BR" sz="32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Perspectiva de Gênero (Protocolo CNJ)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6"/>
          <p:cNvSpPr txBox="1"/>
          <p:nvPr>
            <p:ph idx="1" type="subTitle"/>
          </p:nvPr>
        </p:nvSpPr>
        <p:spPr>
          <a:xfrm>
            <a:off x="341650" y="873725"/>
            <a:ext cx="4275900" cy="4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lang="pt-BR" sz="2100">
                <a:solidFill>
                  <a:srgbClr val="50150D"/>
                </a:solidFill>
              </a:rPr>
              <a:t>Reconhece que </a:t>
            </a:r>
            <a:r>
              <a:rPr b="1" i="0" lang="pt-BR" sz="2100" u="none" cap="none" strike="noStrike">
                <a:solidFill>
                  <a:srgbClr val="50150D"/>
                </a:solidFill>
              </a:rPr>
              <a:t>as desigualdades 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históricas </a:t>
            </a:r>
            <a:r>
              <a:rPr b="1" i="0" lang="pt-BR" sz="2100" u="none" cap="none" strike="noStrike">
                <a:solidFill>
                  <a:srgbClr val="50150D"/>
                </a:solidFill>
              </a:rPr>
              <a:t>influenciam na proteção das mulheres</a:t>
            </a:r>
            <a:endParaRPr b="1" i="0" sz="2100" u="none" cap="none" strike="noStrike">
              <a:solidFill>
                <a:srgbClr val="000000"/>
              </a:solidFill>
            </a:endParaRPr>
          </a:p>
          <a:p>
            <a:pPr indent="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9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Arial"/>
              <a:buChar char="•"/>
            </a:pP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Medidas </a:t>
            </a:r>
            <a:r>
              <a:rPr lang="pt-BR" sz="2100">
                <a:solidFill>
                  <a:srgbClr val="50150D"/>
                </a:solidFill>
              </a:rPr>
              <a:t>par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a reduzir o impacto do patriarcado, do machismo</a:t>
            </a:r>
            <a:r>
              <a:rPr lang="pt-BR" sz="2100">
                <a:solidFill>
                  <a:srgbClr val="50150D"/>
                </a:solidFill>
              </a:rPr>
              <a:t> e 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b="1" i="0" lang="pt-BR" sz="2100" u="none" cap="none" strike="noStrike">
                <a:solidFill>
                  <a:srgbClr val="50150D"/>
                </a:solidFill>
              </a:rPr>
              <a:t>racismo</a:t>
            </a:r>
            <a:r>
              <a:rPr b="0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pt-BR" sz="21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não repetição de estereótipos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7550" y="1170475"/>
            <a:ext cx="4398176" cy="280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09b1420e50_0_228"/>
          <p:cNvSpPr txBox="1"/>
          <p:nvPr/>
        </p:nvSpPr>
        <p:spPr>
          <a:xfrm>
            <a:off x="476250" y="476250"/>
            <a:ext cx="81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Interseccionalidades e Atuação do MP</a:t>
            </a:r>
            <a:endParaRPr b="1" sz="28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g409b1420e50_0_228"/>
          <p:cNvSpPr txBox="1"/>
          <p:nvPr/>
        </p:nvSpPr>
        <p:spPr>
          <a:xfrm>
            <a:off x="476250" y="1403675"/>
            <a:ext cx="3974400" cy="29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Abordagem Integrada</a:t>
            </a:r>
            <a:endParaRPr b="1" sz="26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125"/>
              </a:spcBef>
              <a:spcAft>
                <a:spcPts val="0"/>
              </a:spcAft>
              <a:buNone/>
            </a:pPr>
            <a:r>
              <a:rPr b="0" lang="pt-BR" sz="200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Respostas institucionais capazes de </a:t>
            </a:r>
            <a:r>
              <a:rPr b="1" lang="pt-BR" sz="20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reconhecer diferentes contextos de vulnerabilidade</a:t>
            </a:r>
            <a:r>
              <a:rPr b="0" lang="pt-BR" sz="200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e de promover uma proteção efetivamente adequada às necessidades de cada mulher.</a:t>
            </a:r>
            <a:endParaRPr b="0" sz="2000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g409b1420e50_0_228" title="52559268014_fbb89911de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2750" y="1470288"/>
            <a:ext cx="4267899" cy="284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09b1420e50_0_119"/>
          <p:cNvSpPr txBox="1"/>
          <p:nvPr/>
        </p:nvSpPr>
        <p:spPr>
          <a:xfrm>
            <a:off x="164250" y="181275"/>
            <a:ext cx="8815500" cy="6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O Ministério Público no Enfrentamento ao Racismo</a:t>
            </a:r>
            <a:endParaRPr b="1" sz="28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1" sz="1550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g409b1420e50_0_119"/>
          <p:cNvGrpSpPr/>
          <p:nvPr/>
        </p:nvGrpSpPr>
        <p:grpSpPr>
          <a:xfrm>
            <a:off x="5146850" y="963675"/>
            <a:ext cx="3905250" cy="3132113"/>
            <a:chOff x="0" y="-84037"/>
            <a:chExt cx="3905250" cy="3132113"/>
          </a:xfrm>
        </p:grpSpPr>
        <p:grpSp>
          <p:nvGrpSpPr>
            <p:cNvPr id="74" name="Google Shape;74;g409b1420e50_0_119"/>
            <p:cNvGrpSpPr/>
            <p:nvPr/>
          </p:nvGrpSpPr>
          <p:grpSpPr>
            <a:xfrm>
              <a:off x="0" y="-84037"/>
              <a:ext cx="3905250" cy="619200"/>
              <a:chOff x="0" y="-84037"/>
              <a:chExt cx="3905250" cy="619200"/>
            </a:xfrm>
          </p:grpSpPr>
          <p:sp>
            <p:nvSpPr>
              <p:cNvPr id="75" name="Google Shape;75;g409b1420e50_0_119"/>
              <p:cNvSpPr txBox="1"/>
              <p:nvPr/>
            </p:nvSpPr>
            <p:spPr>
              <a:xfrm>
                <a:off x="0" y="3505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>
                    <a:solidFill>
                      <a:srgbClr val="BD1818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forum</a:t>
                </a:r>
                <a:endParaRPr sz="24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76" name="Google Shape;76;g409b1420e50_0_119"/>
              <p:cNvSpPr txBox="1"/>
              <p:nvPr/>
            </p:nvSpPr>
            <p:spPr>
              <a:xfrm>
                <a:off x="476250" y="-84037"/>
                <a:ext cx="3429000" cy="6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Efetiva discussão e compreensão do racismo</a:t>
                </a:r>
                <a:endParaRPr b="1" sz="17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7" name="Google Shape;77;g409b1420e50_0_119"/>
            <p:cNvGrpSpPr/>
            <p:nvPr/>
          </p:nvGrpSpPr>
          <p:grpSpPr>
            <a:xfrm>
              <a:off x="0" y="809637"/>
              <a:ext cx="3905250" cy="619200"/>
              <a:chOff x="0" y="12"/>
              <a:chExt cx="3905250" cy="619200"/>
            </a:xfrm>
          </p:grpSpPr>
          <p:sp>
            <p:nvSpPr>
              <p:cNvPr id="78" name="Google Shape;78;g409b1420e50_0_119"/>
              <p:cNvSpPr txBox="1"/>
              <p:nvPr/>
            </p:nvSpPr>
            <p:spPr>
              <a:xfrm>
                <a:off x="0" y="3505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>
                    <a:solidFill>
                      <a:srgbClr val="BD1818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psychology</a:t>
                </a:r>
                <a:endParaRPr sz="24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79" name="Google Shape;79;g409b1420e50_0_119"/>
              <p:cNvSpPr txBox="1"/>
              <p:nvPr/>
            </p:nvSpPr>
            <p:spPr>
              <a:xfrm>
                <a:off x="476250" y="12"/>
                <a:ext cx="3429000" cy="6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Racismo institucional: rec</a:t>
                </a: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onhecer para enfrentar</a:t>
                </a:r>
                <a:endParaRPr b="1" sz="17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7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" name="Google Shape;80;g409b1420e50_0_119"/>
            <p:cNvGrpSpPr/>
            <p:nvPr/>
          </p:nvGrpSpPr>
          <p:grpSpPr>
            <a:xfrm>
              <a:off x="0" y="1535200"/>
              <a:ext cx="3905250" cy="619200"/>
              <a:chOff x="0" y="-84050"/>
              <a:chExt cx="3905250" cy="619200"/>
            </a:xfrm>
          </p:grpSpPr>
          <p:sp>
            <p:nvSpPr>
              <p:cNvPr id="81" name="Google Shape;81;g409b1420e50_0_119"/>
              <p:cNvSpPr txBox="1"/>
              <p:nvPr/>
            </p:nvSpPr>
            <p:spPr>
              <a:xfrm>
                <a:off x="0" y="3505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>
                    <a:solidFill>
                      <a:srgbClr val="BD1818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gavel</a:t>
                </a:r>
                <a:endParaRPr sz="24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82" name="Google Shape;82;g409b1420e50_0_119"/>
              <p:cNvSpPr txBox="1"/>
              <p:nvPr/>
            </p:nvSpPr>
            <p:spPr>
              <a:xfrm>
                <a:off x="476250" y="-84050"/>
                <a:ext cx="3429000" cy="6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Conhecimento e divulgação da legislação específica</a:t>
                </a:r>
                <a:endParaRPr b="1" sz="17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" name="Google Shape;83;g409b1420e50_0_119"/>
            <p:cNvGrpSpPr/>
            <p:nvPr/>
          </p:nvGrpSpPr>
          <p:grpSpPr>
            <a:xfrm>
              <a:off x="0" y="2428875"/>
              <a:ext cx="3905250" cy="619200"/>
              <a:chOff x="0" y="0"/>
              <a:chExt cx="3905250" cy="619200"/>
            </a:xfrm>
          </p:grpSpPr>
          <p:sp>
            <p:nvSpPr>
              <p:cNvPr id="84" name="Google Shape;84;g409b1420e50_0_119"/>
              <p:cNvSpPr txBox="1"/>
              <p:nvPr/>
            </p:nvSpPr>
            <p:spPr>
              <a:xfrm>
                <a:off x="0" y="3505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400">
                    <a:solidFill>
                      <a:srgbClr val="BD1818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verified_user</a:t>
                </a:r>
                <a:endParaRPr sz="24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85" name="Google Shape;85;g409b1420e50_0_119"/>
              <p:cNvSpPr txBox="1"/>
              <p:nvPr/>
            </p:nvSpPr>
            <p:spPr>
              <a:xfrm>
                <a:off x="476250" y="0"/>
                <a:ext cx="3429000" cy="6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Institucionalizar a </a:t>
                </a:r>
                <a:r>
                  <a:rPr b="1" lang="pt-BR" sz="1750">
                    <a:solidFill>
                      <a:srgbClr val="50150D"/>
                    </a:solidFill>
                    <a:latin typeface="Arial"/>
                    <a:ea typeface="Arial"/>
                    <a:cs typeface="Arial"/>
                    <a:sym typeface="Arial"/>
                  </a:rPr>
                  <a:t>Prática Antirracista</a:t>
                </a:r>
                <a:endParaRPr b="1" sz="17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86" name="Google Shape;86;g409b1420e50_0_119" title="52559518803_47cfd4647d_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75" y="983650"/>
            <a:ext cx="4503552" cy="317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409b1420e50_0_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9576" y="2059913"/>
            <a:ext cx="2436275" cy="2951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9b1420e50_0_455"/>
          <p:cNvSpPr txBox="1"/>
          <p:nvPr>
            <p:ph type="title"/>
          </p:nvPr>
        </p:nvSpPr>
        <p:spPr>
          <a:xfrm>
            <a:off x="381000" y="381117"/>
            <a:ext cx="8382000" cy="66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2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Atuação Interseccional</a:t>
            </a:r>
            <a:endParaRPr b="1" i="0" sz="32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g409b1420e50_0_455"/>
          <p:cNvGrpSpPr/>
          <p:nvPr/>
        </p:nvGrpSpPr>
        <p:grpSpPr>
          <a:xfrm>
            <a:off x="381000" y="1048379"/>
            <a:ext cx="8382000" cy="3708730"/>
            <a:chOff x="381000" y="1333500"/>
            <a:chExt cx="8382000" cy="3238500"/>
          </a:xfrm>
        </p:grpSpPr>
        <p:sp>
          <p:nvSpPr>
            <p:cNvPr id="94" name="Google Shape;94;g409b1420e50_0_455"/>
            <p:cNvSpPr/>
            <p:nvPr/>
          </p:nvSpPr>
          <p:spPr>
            <a:xfrm>
              <a:off x="381000" y="1333500"/>
              <a:ext cx="2667000" cy="3238500"/>
            </a:xfrm>
            <a:prstGeom prst="roundRect">
              <a:avLst>
                <a:gd fmla="val 4285" name="adj"/>
              </a:avLst>
            </a:prstGeom>
            <a:solidFill>
              <a:srgbClr val="FFFDFB">
                <a:alpha val="8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g409b1420e50_0_455"/>
            <p:cNvSpPr txBox="1"/>
            <p:nvPr/>
          </p:nvSpPr>
          <p:spPr>
            <a:xfrm>
              <a:off x="571500" y="1524000"/>
              <a:ext cx="22860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20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b="1" sz="22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pt-BR" sz="1700">
                  <a:solidFill>
                    <a:srgbClr val="3A0F0A"/>
                  </a:solidFill>
                  <a:latin typeface="Arial"/>
                  <a:ea typeface="Arial"/>
                  <a:cs typeface="Arial"/>
                  <a:sym typeface="Arial"/>
                </a:rPr>
                <a:t>Perspectivas</a:t>
              </a:r>
              <a:endParaRPr b="1" sz="1700">
                <a:solidFill>
                  <a:srgbClr val="3A0F0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A </a:t>
              </a:r>
              <a:r>
                <a:rPr lang="pt-BR" sz="1850">
                  <a:solidFill>
                    <a:srgbClr val="50150D"/>
                  </a:solidFill>
                </a:rPr>
                <a:t>promoção dos direitos d</a:t>
              </a: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as mulheres </a:t>
              </a:r>
              <a:r>
                <a:rPr lang="pt-BR" sz="1850">
                  <a:solidFill>
                    <a:srgbClr val="50150D"/>
                  </a:solidFill>
                </a:rPr>
                <a:t>deve contemplar as perspectivas </a:t>
              </a:r>
              <a:r>
                <a:rPr b="1" lang="pt-BR" sz="185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racial e social</a:t>
              </a: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8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t/>
              </a:r>
              <a:endParaRPr sz="18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g409b1420e50_0_455"/>
            <p:cNvSpPr/>
            <p:nvPr/>
          </p:nvSpPr>
          <p:spPr>
            <a:xfrm>
              <a:off x="3238500" y="1333500"/>
              <a:ext cx="2667000" cy="3238500"/>
            </a:xfrm>
            <a:prstGeom prst="roundRect">
              <a:avLst>
                <a:gd fmla="val 4285" name="adj"/>
              </a:avLst>
            </a:prstGeom>
            <a:solidFill>
              <a:srgbClr val="FFFDFB">
                <a:alpha val="8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g409b1420e50_0_455"/>
            <p:cNvSpPr txBox="1"/>
            <p:nvPr/>
          </p:nvSpPr>
          <p:spPr>
            <a:xfrm>
              <a:off x="3429000" y="1524000"/>
              <a:ext cx="22860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00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b="1" sz="20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pt-BR" sz="1700">
                  <a:solidFill>
                    <a:srgbClr val="3A0F0A"/>
                  </a:solidFill>
                  <a:latin typeface="Arial"/>
                  <a:ea typeface="Arial"/>
                  <a:cs typeface="Arial"/>
                  <a:sym typeface="Arial"/>
                </a:rPr>
                <a:t>Acolhimento</a:t>
              </a:r>
              <a:endParaRPr b="1" sz="1700">
                <a:solidFill>
                  <a:srgbClr val="3A0F0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pt-BR" sz="16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Sensibilização de toda a rede de proteção para a </a:t>
              </a:r>
              <a:r>
                <a:rPr b="1" lang="pt-BR" sz="165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não revitimização</a:t>
              </a:r>
              <a:r>
                <a:rPr lang="pt-BR" sz="16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pt-BR" sz="1650">
                  <a:solidFill>
                    <a:srgbClr val="50150D"/>
                  </a:solidFill>
                </a:rPr>
                <a:t>T</a:t>
              </a:r>
              <a:r>
                <a:rPr lang="pt-BR" sz="16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ratamento humanizado, acolhedor</a:t>
              </a:r>
              <a:r>
                <a:rPr lang="pt-BR" sz="1650">
                  <a:solidFill>
                    <a:srgbClr val="50150D"/>
                  </a:solidFill>
                </a:rPr>
                <a:t>,</a:t>
              </a:r>
              <a:r>
                <a:rPr lang="pt-BR" sz="16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BR" sz="1650">
                  <a:solidFill>
                    <a:srgbClr val="50150D"/>
                  </a:solidFill>
                </a:rPr>
                <a:t>com informação e autonomia</a:t>
              </a:r>
              <a:endParaRPr sz="16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50">
                <a:solidFill>
                  <a:srgbClr val="50150D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50">
                  <a:solidFill>
                    <a:srgbClr val="50150D"/>
                  </a:solidFill>
                </a:rPr>
                <a:t>Capacitação continuada</a:t>
              </a:r>
              <a:endParaRPr sz="1650">
                <a:solidFill>
                  <a:srgbClr val="50150D"/>
                </a:solidFill>
              </a:endParaRPr>
            </a:p>
          </p:txBody>
        </p:sp>
        <p:sp>
          <p:nvSpPr>
            <p:cNvPr id="98" name="Google Shape;98;g409b1420e50_0_455"/>
            <p:cNvSpPr/>
            <p:nvPr/>
          </p:nvSpPr>
          <p:spPr>
            <a:xfrm>
              <a:off x="6096000" y="1333500"/>
              <a:ext cx="2667000" cy="3238500"/>
            </a:xfrm>
            <a:prstGeom prst="roundRect">
              <a:avLst>
                <a:gd fmla="val 4285" name="adj"/>
              </a:avLst>
            </a:prstGeom>
            <a:solidFill>
              <a:srgbClr val="FFFDFB">
                <a:alpha val="8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g409b1420e50_0_455"/>
            <p:cNvSpPr txBox="1"/>
            <p:nvPr/>
          </p:nvSpPr>
          <p:spPr>
            <a:xfrm>
              <a:off x="6286500" y="1524000"/>
              <a:ext cx="2286000" cy="285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30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b="1" sz="23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pt-BR" sz="1800">
                  <a:solidFill>
                    <a:srgbClr val="3A0F0A"/>
                  </a:solidFill>
                  <a:latin typeface="Arial"/>
                  <a:ea typeface="Arial"/>
                  <a:cs typeface="Arial"/>
                  <a:sym typeface="Arial"/>
                </a:rPr>
                <a:t>Estruturação</a:t>
              </a:r>
              <a:endParaRPr b="1" sz="1800">
                <a:solidFill>
                  <a:srgbClr val="3A0F0A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Compreensão profunda do </a:t>
              </a:r>
              <a:r>
                <a:rPr b="1" lang="pt-BR" sz="185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ciclo da violência</a:t>
              </a: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 e</a:t>
              </a:r>
              <a:r>
                <a:rPr lang="pt-BR" sz="1850">
                  <a:solidFill>
                    <a:srgbClr val="50150D"/>
                  </a:solidFill>
                </a:rPr>
                <a:t>m </a:t>
              </a: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cada atendimento.</a:t>
              </a:r>
              <a:endParaRPr sz="18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Adequação da rede para contemplar </a:t>
              </a:r>
              <a:r>
                <a:rPr lang="pt-BR" sz="1850">
                  <a:solidFill>
                    <a:srgbClr val="50150D"/>
                  </a:solidFill>
                </a:rPr>
                <a:t>toda </a:t>
              </a:r>
              <a:r>
                <a:rPr lang="pt-BR" sz="1850">
                  <a:solidFill>
                    <a:srgbClr val="50150D"/>
                  </a:solidFill>
                  <a:latin typeface="Arial"/>
                  <a:ea typeface="Arial"/>
                  <a:cs typeface="Arial"/>
                  <a:sym typeface="Arial"/>
                </a:rPr>
                <a:t> a diversidade de demandas.</a:t>
              </a:r>
              <a:endParaRPr sz="18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09b1420e50_0_476"/>
          <p:cNvSpPr txBox="1"/>
          <p:nvPr/>
        </p:nvSpPr>
        <p:spPr>
          <a:xfrm>
            <a:off x="3905250" y="666954"/>
            <a:ext cx="47625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BD1818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format_quote</a:t>
            </a:r>
            <a:endParaRPr sz="4800">
              <a:solidFill>
                <a:srgbClr val="BD1818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A0F0A"/>
                </a:solidFill>
                <a:latin typeface="Arial"/>
                <a:ea typeface="Arial"/>
                <a:cs typeface="Arial"/>
                <a:sym typeface="Arial"/>
              </a:rPr>
              <a:t>Racismo e discriminações correlatas levam a uma deterioração da condição de vida de meninas e mulheres, à pobreza, à violência, à limitação ou negação de seus direitos humanos.</a:t>
            </a:r>
            <a:endParaRPr b="1" sz="2000">
              <a:solidFill>
                <a:srgbClr val="3A0F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i="1" lang="pt-BR" sz="13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III Conferência Mundial contra o Racismo</a:t>
            </a:r>
            <a:endParaRPr b="1" i="1" sz="13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1125"/>
              </a:spcAft>
              <a:buNone/>
            </a:pPr>
            <a:r>
              <a:rPr lang="pt-BR" sz="1100">
                <a:solidFill>
                  <a:srgbClr val="7F2D23"/>
                </a:solidFill>
                <a:latin typeface="Arial"/>
                <a:ea typeface="Arial"/>
                <a:cs typeface="Arial"/>
                <a:sym typeface="Arial"/>
              </a:rPr>
              <a:t>Parágrafo 69 (adaptado)</a:t>
            </a:r>
            <a:endParaRPr sz="1100">
              <a:solidFill>
                <a:srgbClr val="7F2D2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g409b1420e50_0_4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25" y="97267"/>
            <a:ext cx="2395050" cy="494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409b1420e50_0_476"/>
          <p:cNvSpPr txBox="1"/>
          <p:nvPr>
            <p:ph type="title"/>
          </p:nvPr>
        </p:nvSpPr>
        <p:spPr>
          <a:xfrm>
            <a:off x="341640" y="228600"/>
            <a:ext cx="86742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200"/>
              <a:buFont typeface="Arial"/>
              <a:buNone/>
            </a:pPr>
            <a:r>
              <a:rPr b="1" lang="pt-BR" sz="3200">
                <a:solidFill>
                  <a:srgbClr val="BD1818"/>
                </a:solidFill>
              </a:rPr>
              <a:t>Racismo </a:t>
            </a:r>
            <a:r>
              <a:rPr b="1" lang="pt-BR" sz="32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e Gênero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09b1420e50_0_751"/>
          <p:cNvSpPr txBox="1"/>
          <p:nvPr>
            <p:ph type="title"/>
          </p:nvPr>
        </p:nvSpPr>
        <p:spPr>
          <a:xfrm>
            <a:off x="341640" y="228600"/>
            <a:ext cx="86742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200"/>
              <a:buFont typeface="Arial"/>
              <a:buNone/>
            </a:pPr>
            <a:r>
              <a:rPr b="1" lang="pt-BR" sz="32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Violência de Gênero contra as Mulheres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409b1420e50_0_751"/>
          <p:cNvSpPr txBox="1"/>
          <p:nvPr>
            <p:ph idx="1" type="subTitle"/>
          </p:nvPr>
        </p:nvSpPr>
        <p:spPr>
          <a:xfrm>
            <a:off x="107280" y="998640"/>
            <a:ext cx="8532000" cy="3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13709"/>
              </a:buClr>
              <a:buSzPts val="1600"/>
              <a:buFont typeface="Verdana"/>
              <a:buNone/>
            </a:pPr>
            <a:r>
              <a:rPr b="0" i="0" lang="pt-BR" sz="16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“O machismo rege o sistema de justiça criminal fazendo com que as demandas das mulheres em situação de violência diante dele sejam submetidas a uma intensa ‘</a:t>
            </a:r>
            <a:r>
              <a:rPr b="1" i="0" lang="pt-BR" sz="16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hermenêutica da suspeita</a:t>
            </a:r>
            <a:r>
              <a:rPr b="0" i="0" lang="pt-BR" sz="16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’” (Natália Cordeiro, 2023)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-"/>
            </a:pPr>
            <a:r>
              <a:rPr b="1" i="0" lang="pt-BR" sz="16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Vasculha a moralidade/sexualidade da vítima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84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Noto Sans Symbols"/>
              <a:buChar char="-"/>
            </a:pPr>
            <a:r>
              <a:rPr b="1" i="0" lang="pt-BR" sz="16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Construção seletiva do status de vítima/merecedora</a:t>
            </a:r>
            <a:endParaRPr b="1" i="0" sz="1600" u="none" cap="none" strike="noStrike">
              <a:solidFill>
                <a:srgbClr val="81370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81370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584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13709"/>
              </a:buClr>
              <a:buSzPts val="1600"/>
              <a:buFont typeface="Verdana"/>
              <a:buChar char="-"/>
            </a:pPr>
            <a:r>
              <a:rPr b="1" lang="pt-BR" sz="1600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Perspectiva racial</a:t>
            </a:r>
            <a:endParaRPr b="1" sz="1600">
              <a:solidFill>
                <a:srgbClr val="813709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2183"/>
              </a:spcBef>
              <a:spcAft>
                <a:spcPts val="0"/>
              </a:spcAft>
              <a:buClr>
                <a:srgbClr val="813709"/>
              </a:buClr>
              <a:buSzPts val="1000"/>
              <a:buFont typeface="Verdana"/>
              <a:buNone/>
            </a:pPr>
            <a:r>
              <a:rPr b="0" i="0" lang="pt-BR" sz="1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GUIMARÃES, Natália Cordeiro. </a:t>
            </a:r>
            <a:r>
              <a:rPr b="1" i="0" lang="pt-BR" sz="1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(Re)produção de desigualdades na implementação de políticas de enfrentamento à violência contra as mulheres sob uma perspectiva interseccional.</a:t>
            </a:r>
            <a:r>
              <a:rPr b="0" i="0" lang="pt-BR" sz="1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 2023. Tese (Doutorado em Ciência Política) – Universidade Federal de Pernambuco, Recife, 2023. Disponível em: https://repositorio.ufpe.br/handle/123456789/51290</a:t>
            </a:r>
            <a:r>
              <a:rPr b="1" i="0" lang="pt-BR" sz="1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g409b1420e50_0_7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-1811401">
            <a:off x="8345160" y="270000"/>
            <a:ext cx="671040" cy="115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/>
          <p:nvPr>
            <p:ph type="title"/>
          </p:nvPr>
        </p:nvSpPr>
        <p:spPr>
          <a:xfrm>
            <a:off x="341640" y="228600"/>
            <a:ext cx="8674200" cy="843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200"/>
              <a:buFont typeface="Arial"/>
              <a:buNone/>
            </a:pPr>
            <a:r>
              <a:rPr b="1" lang="pt-BR" sz="32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Violência de Gênero contra as Mulheres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"/>
          <p:cNvSpPr txBox="1"/>
          <p:nvPr>
            <p:ph idx="1" type="subTitle"/>
          </p:nvPr>
        </p:nvSpPr>
        <p:spPr>
          <a:xfrm>
            <a:off x="341640" y="873720"/>
            <a:ext cx="7577640" cy="3861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13709"/>
              </a:buClr>
              <a:buSzPts val="2000"/>
              <a:buFont typeface="Verdana"/>
              <a:buNone/>
            </a:pPr>
            <a:r>
              <a:rPr b="1" i="0" lang="pt-BR" sz="2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“A interpretação da violência depende de um contexto sócio-político favorável para que a pessoa violentada possa enunciar a violência que sofre e ser legitimada nas instituições estatais de proteção e controle”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8584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13709"/>
              </a:buClr>
              <a:buSzPts val="2000"/>
              <a:buFont typeface="Verdana"/>
              <a:buNone/>
            </a:pPr>
            <a:r>
              <a:rPr b="1" i="0" lang="pt-BR" sz="2000" u="none" cap="none" strike="noStrike">
                <a:solidFill>
                  <a:srgbClr val="813709"/>
                </a:solidFill>
                <a:latin typeface="Verdana"/>
                <a:ea typeface="Verdana"/>
                <a:cs typeface="Verdana"/>
                <a:sym typeface="Verdana"/>
              </a:rPr>
              <a:t>(Angelim e Diniz, 2009)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18200">
            <a:off x="8144640" y="183960"/>
            <a:ext cx="544680" cy="12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1811400">
            <a:off x="8100000" y="1162800"/>
            <a:ext cx="671040" cy="115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 txBox="1"/>
          <p:nvPr>
            <p:ph type="title"/>
          </p:nvPr>
        </p:nvSpPr>
        <p:spPr>
          <a:xfrm>
            <a:off x="127080" y="185040"/>
            <a:ext cx="8674200" cy="8431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3200"/>
              <a:buFont typeface="Arial"/>
              <a:buNone/>
            </a:pPr>
            <a:r>
              <a:rPr b="1" lang="pt-BR" sz="32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Direito das Mulheres Vítimas</a:t>
            </a:r>
            <a:endParaRPr b="0" sz="32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9"/>
          <p:cNvSpPr txBox="1"/>
          <p:nvPr>
            <p:ph idx="1" type="subTitle"/>
          </p:nvPr>
        </p:nvSpPr>
        <p:spPr>
          <a:xfrm>
            <a:off x="341640" y="873720"/>
            <a:ext cx="7679520" cy="4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Proteção Integral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Direitos da personalidade: </a:t>
            </a:r>
            <a:r>
              <a:rPr lang="pt-BR" sz="2000">
                <a:solidFill>
                  <a:srgbClr val="50150D"/>
                </a:solidFill>
              </a:rPr>
              <a:t>N</a:t>
            </a: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ome, imagem, intimidade e privacidade.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Perspectiva de Gênero: dever de observância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Prevenção de danos materiais e morais e da violência simbólica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Direito à Informação e ao Consentimento quanto à condução do seu caso, nas esferas da saúde, da segurança pública e do sistema de justiça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18200">
            <a:off x="8346960" y="916560"/>
            <a:ext cx="544680" cy="124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1811400">
            <a:off x="8195400" y="1947240"/>
            <a:ext cx="671040" cy="1155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409b209d495_0_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0075"/>
            <a:ext cx="4806951" cy="341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409b209d495_0_1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0200" y="2992425"/>
            <a:ext cx="5481533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409b209d495_0_1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6950" y="310350"/>
            <a:ext cx="416560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409b209d495_0_1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9250" y="889000"/>
            <a:ext cx="4813299" cy="20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8960" y="383760"/>
            <a:ext cx="731160" cy="175068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2"/>
          <p:cNvSpPr/>
          <p:nvPr/>
        </p:nvSpPr>
        <p:spPr>
          <a:xfrm>
            <a:off x="342000" y="471600"/>
            <a:ext cx="7651200" cy="8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Atuação do MP com Perspectiva de Gênero</a:t>
            </a:r>
            <a:r>
              <a:rPr b="1" lang="pt-BR" sz="2400">
                <a:solidFill>
                  <a:srgbClr val="BD1818"/>
                </a:solidFill>
              </a:rPr>
              <a:t>:</a:t>
            </a:r>
            <a:endParaRPr b="1" i="0" sz="2400" u="none" cap="none" strike="noStrike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pt-BR" sz="2400">
                <a:solidFill>
                  <a:srgbClr val="BD1818"/>
                </a:solidFill>
              </a:rPr>
              <a:t>Efetividade das Medidas Protetivas de Urgência</a:t>
            </a:r>
            <a:endParaRPr b="1" sz="2400">
              <a:solidFill>
                <a:srgbClr val="BD1818"/>
              </a:solidFill>
            </a:endParaRPr>
          </a:p>
        </p:txBody>
      </p:sp>
      <p:sp>
        <p:nvSpPr>
          <p:cNvPr id="144" name="Google Shape;144;p12"/>
          <p:cNvSpPr/>
          <p:nvPr/>
        </p:nvSpPr>
        <p:spPr>
          <a:xfrm>
            <a:off x="342000" y="1315200"/>
            <a:ext cx="5895300" cy="35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Autofit/>
          </a:bodyPr>
          <a:lstStyle/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Proteção da Vítima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Responsabilização do Agressor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Fortalecimento da Rede de Proteção</a:t>
            </a:r>
            <a:endParaRPr b="1" sz="2000">
              <a:solidFill>
                <a:srgbClr val="50150D"/>
              </a:solidFill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150D"/>
              </a:buClr>
              <a:buSzPts val="2000"/>
              <a:buChar char="•"/>
            </a:pPr>
            <a:r>
              <a:rPr lang="pt-BR" sz="2000">
                <a:solidFill>
                  <a:srgbClr val="50150D"/>
                </a:solidFill>
              </a:rPr>
              <a:t>Fiscalização e </a:t>
            </a: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Indução das políticas públicas</a:t>
            </a:r>
            <a:endParaRPr sz="2000">
              <a:solidFill>
                <a:srgbClr val="50150D"/>
              </a:solidFill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150D"/>
              </a:buClr>
              <a:buSzPts val="2000"/>
              <a:buChar char="•"/>
            </a:pPr>
            <a:r>
              <a:rPr lang="pt-BR" sz="2000">
                <a:solidFill>
                  <a:srgbClr val="50150D"/>
                </a:solidFill>
              </a:rPr>
              <a:t>Garantia do acesso à justiça (NAVs e Promotorias)</a:t>
            </a:r>
            <a:endParaRPr sz="2000">
              <a:solidFill>
                <a:srgbClr val="50150D"/>
              </a:solidFill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Projetos e programas institucionais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Atuação extra</a:t>
            </a:r>
            <a:r>
              <a:rPr lang="pt-BR" sz="2000">
                <a:solidFill>
                  <a:srgbClr val="50150D"/>
                </a:solidFill>
              </a:rPr>
              <a:t>judicial</a:t>
            </a: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000">
                <a:solidFill>
                  <a:srgbClr val="50150D"/>
                </a:solidFill>
              </a:rPr>
              <a:t>na </a:t>
            </a: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Cidadania (Saúde</a:t>
            </a:r>
            <a:r>
              <a:rPr lang="pt-BR" sz="2000">
                <a:solidFill>
                  <a:srgbClr val="50150D"/>
                </a:solidFill>
              </a:rPr>
              <a:t>,</a:t>
            </a: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Direitos Humanos)</a:t>
            </a:r>
            <a:endParaRPr b="0" i="0" sz="2000" u="none" cap="none" strike="noStrike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540" lvl="0" marL="2858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150D"/>
              </a:buClr>
              <a:buSzPts val="2000"/>
              <a:buChar char="•"/>
            </a:pPr>
            <a:r>
              <a:rPr lang="pt-BR" sz="2000">
                <a:solidFill>
                  <a:srgbClr val="50150D"/>
                </a:solidFill>
              </a:rPr>
              <a:t>Respostas institucionais adequadas às diferentes realidades territoriais, culturais, raciais e sociais</a:t>
            </a:r>
            <a:endParaRPr sz="2000">
              <a:solidFill>
                <a:srgbClr val="50150D"/>
              </a:solidFill>
            </a:endParaRPr>
          </a:p>
        </p:txBody>
      </p:sp>
      <p:pic>
        <p:nvPicPr>
          <p:cNvPr id="145" name="Google Shape;14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7300" y="1596737"/>
            <a:ext cx="2835200" cy="3355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/>
          <p:nvPr/>
        </p:nvSpPr>
        <p:spPr>
          <a:xfrm>
            <a:off x="476250" y="96925"/>
            <a:ext cx="81915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Diretrizes de Atuação </a:t>
            </a:r>
            <a:r>
              <a:rPr b="1" lang="pt-BR" sz="24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no Enfrentamento ao Racismo</a:t>
            </a:r>
            <a:endParaRPr b="1" sz="2400">
              <a:solidFill>
                <a:srgbClr val="BD181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476250" y="763825"/>
            <a:ext cx="4626000" cy="4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Combater o Racismo Institucional</a:t>
            </a:r>
            <a:endParaRPr b="1" sz="1650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pt-BR" sz="1550">
                <a:solidFill>
                  <a:schemeClr val="dk1"/>
                </a:solidFill>
              </a:rPr>
              <a:t>V</a:t>
            </a:r>
            <a:r>
              <a:rPr lang="pt-BR" sz="15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er, admitir e capacitar continuamente o MP</a:t>
            </a:r>
            <a:r>
              <a:rPr lang="pt-BR" sz="155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55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pt-BR" sz="16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Ações Afirmativas</a:t>
            </a:r>
            <a:endParaRPr b="1" sz="1650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pt-BR" sz="155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pt-BR" sz="15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nduzir e fiscalizar políticas </a:t>
            </a:r>
            <a:r>
              <a:rPr lang="pt-BR" sz="1550">
                <a:solidFill>
                  <a:schemeClr val="dk1"/>
                </a:solidFill>
              </a:rPr>
              <a:t>de equidade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50"/>
              </a:spcBef>
              <a:spcAft>
                <a:spcPts val="0"/>
              </a:spcAft>
              <a:buNone/>
            </a:pPr>
            <a:r>
              <a:rPr b="1" lang="pt-BR" sz="1650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Articulação e Diálogo</a:t>
            </a:r>
            <a:endParaRPr b="1" sz="1650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lang="pt-BR" sz="15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Interface direta com o Movimento Negro e gestores </a:t>
            </a:r>
            <a:endParaRPr sz="15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b="1" lang="pt-BR" sz="1650">
                <a:solidFill>
                  <a:schemeClr val="dk1"/>
                </a:solidFill>
              </a:rPr>
              <a:t>Visitas realizadas a comunidades</a:t>
            </a:r>
            <a:r>
              <a:rPr lang="pt-BR" sz="1650">
                <a:solidFill>
                  <a:schemeClr val="dk1"/>
                </a:solidFill>
              </a:rPr>
              <a:t> como Negros do Osso, em Pesqueira, Onze Negras, no Cabo de Santo Agostinho, e Ilha de Mercês, em Ipojuca: verificada a dificuldade de acesso às políticas públicas mais básicas, bem como a suscetibilidade às mais diversas formas de discriminação e violência</a:t>
            </a:r>
            <a:endParaRPr sz="165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solidFill>
                <a:srgbClr val="666666"/>
              </a:solidFill>
            </a:endParaRPr>
          </a:p>
        </p:txBody>
      </p:sp>
      <p:pic>
        <p:nvPicPr>
          <p:cNvPr id="152" name="Google Shape;15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2675" y="3785275"/>
            <a:ext cx="3641450" cy="10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" title="52558519742_40acd66f82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2675" y="849375"/>
            <a:ext cx="3641452" cy="275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g409b1420e50_0_0"/>
          <p:cNvGrpSpPr/>
          <p:nvPr/>
        </p:nvGrpSpPr>
        <p:grpSpPr>
          <a:xfrm>
            <a:off x="4731900" y="2191538"/>
            <a:ext cx="4286175" cy="762000"/>
            <a:chOff x="0" y="0"/>
            <a:chExt cx="4286175" cy="762000"/>
          </a:xfrm>
        </p:grpSpPr>
        <p:sp>
          <p:nvSpPr>
            <p:cNvPr id="159" name="Google Shape;159;g409b1420e50_0_0"/>
            <p:cNvSpPr txBox="1"/>
            <p:nvPr/>
          </p:nvSpPr>
          <p:spPr>
            <a:xfrm>
              <a:off x="0" y="40894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search</a:t>
              </a:r>
              <a:endParaRPr sz="2800">
                <a:solidFill>
                  <a:srgbClr val="BD1818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60" name="Google Shape;160;g409b1420e50_0_0"/>
            <p:cNvSpPr txBox="1"/>
            <p:nvPr/>
          </p:nvSpPr>
          <p:spPr>
            <a:xfrm>
              <a:off x="523875" y="0"/>
              <a:ext cx="37623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60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Mapeamento das comunidades tradicionais e suas lideranças</a:t>
              </a:r>
              <a:endParaRPr b="1" sz="16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sz="1700">
                <a:solidFill>
                  <a:srgbClr val="50150D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rgbClr val="50150D"/>
                </a:solidFill>
              </a:endParaRPr>
            </a:p>
          </p:txBody>
        </p:sp>
      </p:grpSp>
      <p:grpSp>
        <p:nvGrpSpPr>
          <p:cNvPr id="161" name="Google Shape;161;g409b1420e50_0_0"/>
          <p:cNvGrpSpPr/>
          <p:nvPr/>
        </p:nvGrpSpPr>
        <p:grpSpPr>
          <a:xfrm>
            <a:off x="4731888" y="3311163"/>
            <a:ext cx="4286175" cy="762000"/>
            <a:chOff x="0" y="0"/>
            <a:chExt cx="4286175" cy="762000"/>
          </a:xfrm>
        </p:grpSpPr>
        <p:sp>
          <p:nvSpPr>
            <p:cNvPr id="162" name="Google Shape;162;g409b1420e50_0_0"/>
            <p:cNvSpPr txBox="1"/>
            <p:nvPr/>
          </p:nvSpPr>
          <p:spPr>
            <a:xfrm>
              <a:off x="0" y="40894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gavel</a:t>
              </a:r>
              <a:endParaRPr sz="2800">
                <a:solidFill>
                  <a:srgbClr val="BD1818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63" name="Google Shape;163;g409b1420e50_0_0"/>
            <p:cNvSpPr txBox="1"/>
            <p:nvPr/>
          </p:nvSpPr>
          <p:spPr>
            <a:xfrm>
              <a:off x="523875" y="0"/>
              <a:ext cx="37623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60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Articulação e Diálogo</a:t>
              </a:r>
              <a:endParaRPr b="1" sz="16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pt-BR" sz="1700">
                  <a:solidFill>
                    <a:srgbClr val="50150D"/>
                  </a:solidFill>
                </a:rPr>
                <a:t>MP</a:t>
              </a:r>
              <a:endParaRPr sz="1700">
                <a:solidFill>
                  <a:srgbClr val="50150D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>
                  <a:solidFill>
                    <a:srgbClr val="50150D"/>
                  </a:solidFill>
                </a:rPr>
                <a:t>Comunidades Tradicionais</a:t>
              </a:r>
              <a:endParaRPr sz="1700">
                <a:solidFill>
                  <a:srgbClr val="50150D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700">
                  <a:solidFill>
                    <a:srgbClr val="50150D"/>
                  </a:solidFill>
                </a:rPr>
                <a:t>Agentes de políticas Públicas</a:t>
              </a:r>
              <a:endParaRPr sz="1700">
                <a:solidFill>
                  <a:srgbClr val="50150D"/>
                </a:solidFill>
              </a:endParaRPr>
            </a:p>
          </p:txBody>
        </p:sp>
      </p:grpSp>
      <p:grpSp>
        <p:nvGrpSpPr>
          <p:cNvPr id="164" name="Google Shape;164;g409b1420e50_0_0"/>
          <p:cNvGrpSpPr/>
          <p:nvPr/>
        </p:nvGrpSpPr>
        <p:grpSpPr>
          <a:xfrm>
            <a:off x="4731900" y="786013"/>
            <a:ext cx="4286175" cy="1047900"/>
            <a:chOff x="0" y="0"/>
            <a:chExt cx="4286175" cy="1047900"/>
          </a:xfrm>
        </p:grpSpPr>
        <p:sp>
          <p:nvSpPr>
            <p:cNvPr id="165" name="Google Shape;165;g409b1420e50_0_0"/>
            <p:cNvSpPr txBox="1"/>
            <p:nvPr/>
          </p:nvSpPr>
          <p:spPr>
            <a:xfrm>
              <a:off x="0" y="40894"/>
              <a:ext cx="4287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>
                  <a:solidFill>
                    <a:srgbClr val="BD1818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diversity_3</a:t>
              </a:r>
              <a:endParaRPr sz="2800">
                <a:solidFill>
                  <a:srgbClr val="BD1818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66" name="Google Shape;166;g409b1420e50_0_0"/>
            <p:cNvSpPr txBox="1"/>
            <p:nvPr/>
          </p:nvSpPr>
          <p:spPr>
            <a:xfrm>
              <a:off x="523875" y="0"/>
              <a:ext cx="37623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68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P</a:t>
              </a:r>
              <a:r>
                <a:rPr b="1" lang="pt-BR" sz="1680">
                  <a:solidFill>
                    <a:srgbClr val="BD1818"/>
                  </a:solidFill>
                  <a:latin typeface="Arial"/>
                  <a:ea typeface="Arial"/>
                  <a:cs typeface="Arial"/>
                  <a:sym typeface="Arial"/>
                </a:rPr>
                <a:t>reservação ativa dos direitos das comunidades tradicionais (quilombolas, indígenas, de terreiros  e ciganas)</a:t>
              </a:r>
              <a:endParaRPr b="1" sz="168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8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sz="1703">
                <a:solidFill>
                  <a:srgbClr val="50150D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703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203">
                <a:solidFill>
                  <a:srgbClr val="50150D"/>
                </a:solidFill>
              </a:endParaRPr>
            </a:p>
          </p:txBody>
        </p:sp>
      </p:grpSp>
      <p:pic>
        <p:nvPicPr>
          <p:cNvPr id="167" name="Google Shape;167;g409b1420e50_0_0" title="53626621357_6a4ed3c6b7_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600" y="1991025"/>
            <a:ext cx="4286177" cy="2858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409b1420e50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600" y="118925"/>
            <a:ext cx="4286175" cy="238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650" y="2636175"/>
            <a:ext cx="4476173" cy="238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589651" cy="282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 txBox="1"/>
          <p:nvPr/>
        </p:nvSpPr>
        <p:spPr>
          <a:xfrm>
            <a:off x="831700" y="3449725"/>
            <a:ext cx="3158400" cy="13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BD1818"/>
                </a:solidFill>
              </a:rPr>
              <a:t>Escuta Ativa</a:t>
            </a:r>
            <a:endParaRPr b="1" sz="2800">
              <a:solidFill>
                <a:srgbClr val="BD181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BD1818"/>
              </a:solidFill>
            </a:endParaRPr>
          </a:p>
        </p:txBody>
      </p:sp>
      <p:pic>
        <p:nvPicPr>
          <p:cNvPr id="176" name="Google Shape;17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9650" y="32425"/>
            <a:ext cx="4476176" cy="282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409b1420e50_0_492"/>
          <p:cNvSpPr txBox="1"/>
          <p:nvPr>
            <p:ph type="title"/>
          </p:nvPr>
        </p:nvSpPr>
        <p:spPr>
          <a:xfrm>
            <a:off x="341640" y="222908"/>
            <a:ext cx="8082300" cy="8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2800"/>
              <a:buFont typeface="Arial"/>
              <a:buNone/>
            </a:pPr>
            <a:r>
              <a:rPr b="1" lang="pt-BR" sz="28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Lei Maria da Penha (Lei 11.340/2006)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409b1420e50_0_492"/>
          <p:cNvSpPr txBox="1"/>
          <p:nvPr>
            <p:ph idx="4294967295" type="subTitle"/>
          </p:nvPr>
        </p:nvSpPr>
        <p:spPr>
          <a:xfrm>
            <a:off x="341640" y="787561"/>
            <a:ext cx="7007100" cy="4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1" i="0" lang="pt-BR" sz="2000" u="sng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Medidas integradas de prevenção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-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Integração operacional: Poder Judiciário, Ministério Público, Defensoria Pública, segurança pública, assistência social, saúde, educação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-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Medidas Protetivas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promoção de estudos e pesquisas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Não revitimização - coibir estereótipos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</a:pPr>
            <a:r>
              <a:rPr b="0" i="0" lang="pt-BR" sz="20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Campanhas educativas e capacitação permanente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409b1420e50_0_4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1120" y="2004374"/>
            <a:ext cx="730800" cy="174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409b1420e50_0_4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917010" y="2076372"/>
            <a:ext cx="670680" cy="1605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409b1420e50_0_4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5493" y="2004378"/>
            <a:ext cx="1986478" cy="287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409b1420e50_0_4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9230" y="2004378"/>
            <a:ext cx="1899000" cy="3048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409b1420e50_0_4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5450" y="152412"/>
            <a:ext cx="4831699" cy="2579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409b1420e50_0_425" title="54563342654_270ff7354b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50" y="2558775"/>
            <a:ext cx="4512000" cy="253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409b1420e50_0_4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750" y="152400"/>
            <a:ext cx="4512000" cy="25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409b1420e50_0_425"/>
          <p:cNvSpPr txBox="1"/>
          <p:nvPr/>
        </p:nvSpPr>
        <p:spPr>
          <a:xfrm>
            <a:off x="4611750" y="2732325"/>
            <a:ext cx="4465500" cy="23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Mobilização em todo o Estado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Articulação com as GREs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Participação ativa de crianças e adolescentes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Arte para abordar temas referentes à cultura negra 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9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Mensagens como liberdade, racismo, resistência e autoestima.</a:t>
            </a:r>
            <a:r>
              <a:rPr lang="pt-BR" sz="1500">
                <a:solidFill>
                  <a:schemeClr val="dk1"/>
                </a:solidFill>
              </a:rPr>
              <a:t> </a:t>
            </a: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09b1c20a62_0_0"/>
          <p:cNvSpPr txBox="1"/>
          <p:nvPr/>
        </p:nvSpPr>
        <p:spPr>
          <a:xfrm>
            <a:off x="0" y="2780775"/>
            <a:ext cx="4465500" cy="23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Articulação com os Municípios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8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Participação ativa de crianças e adolescentes</a:t>
            </a:r>
            <a:endParaRPr sz="1800">
              <a:solidFill>
                <a:srgbClr val="212529"/>
              </a:solidFill>
              <a:highlight>
                <a:srgbClr val="FFFFFF"/>
              </a:highlight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212529"/>
              </a:buClr>
              <a:buSzPts val="1900"/>
              <a:buChar char="●"/>
            </a:pPr>
            <a:r>
              <a:rPr lang="pt-BR" sz="1800">
                <a:solidFill>
                  <a:srgbClr val="212529"/>
                </a:solidFill>
                <a:highlight>
                  <a:srgbClr val="FFFFFF"/>
                </a:highlight>
              </a:rPr>
              <a:t>Apresentação de estudantes sobre a Lei Maria da Penha e a violência contra as mulheres</a:t>
            </a:r>
            <a:endParaRPr sz="2200"/>
          </a:p>
        </p:txBody>
      </p:sp>
      <p:pic>
        <p:nvPicPr>
          <p:cNvPr id="200" name="Google Shape;200;g409b1c20a6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955124" cy="282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409b1c20a6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4000" y="152400"/>
            <a:ext cx="4737600" cy="295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409b1c20a62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54000" y="2300950"/>
            <a:ext cx="4737601" cy="269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960" y="808200"/>
            <a:ext cx="7462800" cy="40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5"/>
          <p:cNvSpPr/>
          <p:nvPr/>
        </p:nvSpPr>
        <p:spPr>
          <a:xfrm>
            <a:off x="342000" y="228600"/>
            <a:ext cx="8674560" cy="843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Nota Técnica Violência Sexual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1812600">
            <a:off x="8100000" y="1163160"/>
            <a:ext cx="671400" cy="115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1812600">
            <a:off x="8227080" y="270000"/>
            <a:ext cx="671400" cy="1156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409b1420e50_0_6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907" y="0"/>
            <a:ext cx="4192219" cy="51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g409b1420e50_0_652"/>
          <p:cNvSpPr txBox="1"/>
          <p:nvPr/>
        </p:nvSpPr>
        <p:spPr>
          <a:xfrm>
            <a:off x="427325" y="307569"/>
            <a:ext cx="4440000" cy="44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/>
              <a:t>❇ Distribuição para as promotorias de justiça de todo o Estado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/>
              <a:t>❇ Efeito pedagógico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</a:rPr>
              <a:t>❇ Mulheres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chemeClr val="dk1"/>
                </a:solidFill>
              </a:rPr>
              <a:t>❇ Promotores(as) de Justiça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100">
                <a:solidFill>
                  <a:schemeClr val="dk1"/>
                </a:solidFill>
              </a:rPr>
              <a:t>❇Magistrados(as) 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/>
          <p:nvPr/>
        </p:nvSpPr>
        <p:spPr>
          <a:xfrm>
            <a:off x="5400000" y="720000"/>
            <a:ext cx="3419640" cy="4327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Recomendação nº 003/2025</a:t>
            </a:r>
            <a:r>
              <a:rPr b="0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da Corregedoria Nacional do Ministério Público </a:t>
            </a:r>
            <a:endParaRPr sz="1800">
              <a:solidFill>
                <a:srgbClr val="50150D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50150D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❇ Investig</a:t>
            </a:r>
            <a:r>
              <a:rPr lang="pt-BR" sz="1800">
                <a:solidFill>
                  <a:srgbClr val="50150D"/>
                </a:solidFill>
              </a:rPr>
              <a:t>ar</a:t>
            </a:r>
            <a:r>
              <a:rPr b="0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a situação da mulher em sua totalidade, considerando filhos, moradia, trabalho e sustento;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❇ Encaminh</a:t>
            </a:r>
            <a:r>
              <a:rPr lang="pt-BR" sz="1800">
                <a:solidFill>
                  <a:srgbClr val="50150D"/>
                </a:solidFill>
              </a:rPr>
              <a:t>ar</a:t>
            </a:r>
            <a:r>
              <a:rPr b="0" i="0" lang="pt-BR" sz="18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 a mulher e seus filhos para a rede de proteção </a:t>
            </a:r>
            <a:endParaRPr sz="1800">
              <a:solidFill>
                <a:srgbClr val="50150D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50150D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>
                <a:solidFill>
                  <a:srgbClr val="50150D"/>
                </a:solidFill>
              </a:rPr>
              <a:t>❇ Interseccionalidades</a:t>
            </a:r>
            <a:endParaRPr sz="1800">
              <a:solidFill>
                <a:srgbClr val="50150D"/>
              </a:solidFill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5760000" y="56160"/>
            <a:ext cx="2537280" cy="8434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pt-BR" sz="3200" u="none" cap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Atuação MP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000" y="-2520"/>
            <a:ext cx="4058280" cy="514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09b1420e50_0_546"/>
          <p:cNvSpPr txBox="1"/>
          <p:nvPr>
            <p:ph type="title"/>
          </p:nvPr>
        </p:nvSpPr>
        <p:spPr>
          <a:xfrm>
            <a:off x="341640" y="471600"/>
            <a:ext cx="65067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1818"/>
              </a:buClr>
              <a:buSzPts val="2800"/>
              <a:buFont typeface="Arial"/>
              <a:buNone/>
            </a:pPr>
            <a:r>
              <a:rPr b="1" lang="pt-BR" sz="2800" u="none" strike="noStrike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Pro</a:t>
            </a:r>
            <a:r>
              <a:rPr b="1" lang="pt-BR" sz="2800">
                <a:solidFill>
                  <a:srgbClr val="BD1818"/>
                </a:solidFill>
              </a:rPr>
              <a:t>jeto Elos</a:t>
            </a:r>
            <a:endParaRPr b="0" sz="2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409b1420e50_0_546"/>
          <p:cNvSpPr/>
          <p:nvPr/>
        </p:nvSpPr>
        <p:spPr>
          <a:xfrm>
            <a:off x="341640" y="1113120"/>
            <a:ext cx="61374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0000" wrap="square" tIns="91425">
            <a:no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500"/>
              <a:buFont typeface="Arial"/>
              <a:buChar char="•"/>
            </a:pPr>
            <a:r>
              <a:rPr b="0" i="0" lang="pt-BR" sz="25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Formação de Grupos Reflexivos </a:t>
            </a:r>
            <a:r>
              <a:rPr lang="pt-BR" sz="2500">
                <a:solidFill>
                  <a:srgbClr val="50150D"/>
                </a:solidFill>
              </a:rPr>
              <a:t>com Homens Autores de Violência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500"/>
              <a:buFont typeface="Arial"/>
              <a:buChar char="•"/>
            </a:pPr>
            <a:r>
              <a:rPr lang="pt-BR" sz="2500">
                <a:solidFill>
                  <a:srgbClr val="50150D"/>
                </a:solidFill>
              </a:rPr>
              <a:t>Decretação na medida protetiva </a:t>
            </a:r>
            <a:endParaRPr sz="2500">
              <a:solidFill>
                <a:srgbClr val="50150D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rgbClr val="50150D"/>
                </a:solidFill>
              </a:rPr>
              <a:t>(efeito imediato)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500"/>
              <a:buFont typeface="Arial"/>
              <a:buChar char="•"/>
            </a:pPr>
            <a:r>
              <a:rPr b="0" i="0" lang="pt-BR" sz="2500" u="none" cap="none" strike="noStrike">
                <a:solidFill>
                  <a:srgbClr val="50150D"/>
                </a:solidFill>
                <a:latin typeface="Arial"/>
                <a:ea typeface="Arial"/>
                <a:cs typeface="Arial"/>
                <a:sym typeface="Arial"/>
              </a:rPr>
              <a:t>Conscientização e Prevenção</a:t>
            </a:r>
            <a:endParaRPr b="0" i="0" sz="2500" u="none" cap="none" strike="noStrike">
              <a:solidFill>
                <a:srgbClr val="50150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50150D"/>
              </a:solidFill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0150D"/>
              </a:buClr>
              <a:buSzPts val="2500"/>
              <a:buChar char="•"/>
            </a:pPr>
            <a:r>
              <a:rPr b="1" lang="pt-BR" sz="2500">
                <a:solidFill>
                  <a:srgbClr val="50150D"/>
                </a:solidFill>
              </a:rPr>
              <a:t>Impacto na população negra</a:t>
            </a:r>
            <a:endParaRPr b="1" sz="2500">
              <a:solidFill>
                <a:srgbClr val="50150D"/>
              </a:solidFill>
            </a:endParaRPr>
          </a:p>
        </p:txBody>
      </p:sp>
      <p:pic>
        <p:nvPicPr>
          <p:cNvPr id="230" name="Google Shape;230;g409b1420e50_0_546"/>
          <p:cNvPicPr preferRelativeResize="0"/>
          <p:nvPr/>
        </p:nvPicPr>
        <p:blipFill rotWithShape="1">
          <a:blip r:embed="rId3">
            <a:alphaModFix/>
          </a:blip>
          <a:srcRect b="0" l="12864" r="12864" t="0"/>
          <a:stretch/>
        </p:blipFill>
        <p:spPr>
          <a:xfrm>
            <a:off x="6034150" y="947990"/>
            <a:ext cx="2640000" cy="291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300" y="133650"/>
            <a:ext cx="4503475" cy="2302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>
            <p:ph type="title"/>
          </p:nvPr>
        </p:nvSpPr>
        <p:spPr>
          <a:xfrm>
            <a:off x="-1047175" y="843188"/>
            <a:ext cx="3815700" cy="1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Fortalecimento da </a:t>
            </a:r>
            <a:endParaRPr b="1" sz="1715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Rede de Proteção</a:t>
            </a:r>
            <a:endParaRPr b="1" sz="1715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das Mulheres</a:t>
            </a:r>
            <a:br>
              <a:rPr lang="pt-BR" sz="1715"/>
            </a:br>
            <a:endParaRPr b="0" sz="1715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6"/>
          <p:cNvSpPr txBox="1"/>
          <p:nvPr>
            <p:ph idx="4294967295" type="body"/>
          </p:nvPr>
        </p:nvSpPr>
        <p:spPr>
          <a:xfrm>
            <a:off x="4784775" y="261350"/>
            <a:ext cx="4277700" cy="46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i="0" lang="pt-BR" sz="1900" u="none" cap="none" strike="noStrike">
                <a:solidFill>
                  <a:schemeClr val="dk1"/>
                </a:solidFill>
              </a:rPr>
              <a:t>fiscalização da estrutura de </a:t>
            </a:r>
            <a:r>
              <a:rPr lang="pt-BR" sz="1900">
                <a:solidFill>
                  <a:schemeClr val="dk1"/>
                </a:solidFill>
              </a:rPr>
              <a:t>políticas públicas, OPMs, conselhos de direitos, câmara de articulação, bens, serviços e previsão orçamentária em cada Município e sua articulação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pt-BR" sz="1900">
                <a:solidFill>
                  <a:schemeClr val="dk1"/>
                </a:solidFill>
              </a:rPr>
              <a:t>incremento do controle social por meio dos Conselhos de Direitos</a:t>
            </a:r>
            <a:endParaRPr i="0" sz="1900" u="none" cap="none" strike="noStrike">
              <a:solidFill>
                <a:schemeClr val="dk1"/>
              </a:solidFill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pt-BR" sz="1900">
                <a:solidFill>
                  <a:schemeClr val="dk1"/>
                </a:solidFill>
              </a:rPr>
              <a:t>Encontros regionais, respeito ao território, cultura e interseccionalidades</a:t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</a:endParaRPr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5239" y="1963700"/>
            <a:ext cx="1602861" cy="181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 txBox="1"/>
          <p:nvPr/>
        </p:nvSpPr>
        <p:spPr>
          <a:xfrm>
            <a:off x="372300" y="4003750"/>
            <a:ext cx="4412400" cy="7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Lia de Itamaracá, Rainha da Ciranda e Patrimônio Vivo de Pernambuco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09b209d495_0_10"/>
          <p:cNvSpPr txBox="1"/>
          <p:nvPr>
            <p:ph type="title"/>
          </p:nvPr>
        </p:nvSpPr>
        <p:spPr>
          <a:xfrm>
            <a:off x="-1047175" y="843188"/>
            <a:ext cx="3815700" cy="1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Fortalecimento da </a:t>
            </a:r>
            <a:endParaRPr b="1" sz="1715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Rede de Proteção</a:t>
            </a:r>
            <a:endParaRPr b="1" sz="1715">
              <a:solidFill>
                <a:schemeClr val="lt1"/>
              </a:solidFill>
            </a:endParaRPr>
          </a:p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04956"/>
              <a:buFont typeface="Arial"/>
              <a:buNone/>
            </a:pPr>
            <a:r>
              <a:rPr b="1" lang="pt-BR" sz="1715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das Mulheres</a:t>
            </a:r>
            <a:br>
              <a:rPr lang="pt-BR" sz="1715"/>
            </a:br>
            <a:endParaRPr b="0" sz="1715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g409b209d495_0_10" title="54798513998_6f0fba79c9_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25" y="0"/>
            <a:ext cx="4457774" cy="297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409b209d495_0_10" title="54798494654_2680756cc8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399" y="25450"/>
            <a:ext cx="4381425" cy="2920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409b209d495_0_10" title="54798594190_84c79751b5_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226" y="3098068"/>
            <a:ext cx="4457774" cy="2971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409b209d495_0_10" title="54798593960_15ababfc8a_o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123526"/>
            <a:ext cx="4381425" cy="2920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409b209d495_0_108" title="54989023724_cf176a668b_o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5017764" cy="334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409b209d495_0_108" title="54988952963_f540b14bca_o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8000" y="2032000"/>
            <a:ext cx="4670751" cy="311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g409b209d495_0_114" title="54987876722_80ba79c48a_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75" y="171978"/>
            <a:ext cx="5319101" cy="345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409b209d495_0_114" title="54987876847_25032d65e3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8175" y="2137254"/>
            <a:ext cx="4182927" cy="27879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409b209d495_0_114"/>
          <p:cNvSpPr txBox="1"/>
          <p:nvPr/>
        </p:nvSpPr>
        <p:spPr>
          <a:xfrm>
            <a:off x="5536525" y="171978"/>
            <a:ext cx="3877200" cy="12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>
                <a:solidFill>
                  <a:srgbClr val="9642CE"/>
                </a:solidFill>
              </a:rPr>
              <a:t>Ciranda Lilás</a:t>
            </a:r>
            <a:endParaRPr b="1" sz="1900">
              <a:solidFill>
                <a:srgbClr val="9642C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>
                <a:solidFill>
                  <a:srgbClr val="9642CE"/>
                </a:solidFill>
              </a:rPr>
              <a:t>com Lia de Itamaracá</a:t>
            </a:r>
            <a:endParaRPr b="1" sz="1900">
              <a:solidFill>
                <a:srgbClr val="9642C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>
                <a:solidFill>
                  <a:srgbClr val="9642CE"/>
                </a:solidFill>
              </a:rPr>
              <a:t>Recife</a:t>
            </a:r>
            <a:endParaRPr b="1" sz="1900">
              <a:solidFill>
                <a:srgbClr val="9642C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900">
                <a:solidFill>
                  <a:srgbClr val="9642CE"/>
                </a:solidFill>
              </a:rPr>
              <a:t>dezembro/2025</a:t>
            </a:r>
            <a:endParaRPr b="1" sz="1900">
              <a:solidFill>
                <a:srgbClr val="9642CE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409b209d495_0_120"/>
          <p:cNvSpPr txBox="1"/>
          <p:nvPr>
            <p:ph type="title"/>
          </p:nvPr>
        </p:nvSpPr>
        <p:spPr>
          <a:xfrm>
            <a:off x="508600" y="157123"/>
            <a:ext cx="82659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b="1" lang="pt-BR" sz="2700">
                <a:solidFill>
                  <a:srgbClr val="9642CE"/>
                </a:solidFill>
              </a:rPr>
              <a:t>Encontros Regionais com a Rede de Proteção</a:t>
            </a:r>
            <a:endParaRPr b="1" sz="2700">
              <a:solidFill>
                <a:srgbClr val="9642CE"/>
              </a:solidFill>
            </a:endParaRPr>
          </a:p>
        </p:txBody>
      </p:sp>
      <p:pic>
        <p:nvPicPr>
          <p:cNvPr id="267" name="Google Shape;267;g409b209d495_0_120" title="55238429123_4b44e8f099_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574" y="2571741"/>
            <a:ext cx="3814799" cy="276451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409b209d495_0_120"/>
          <p:cNvSpPr txBox="1"/>
          <p:nvPr/>
        </p:nvSpPr>
        <p:spPr>
          <a:xfrm>
            <a:off x="686950" y="3333813"/>
            <a:ext cx="3814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rgbClr val="9642CE"/>
                </a:solidFill>
                <a:highlight>
                  <a:schemeClr val="lt1"/>
                </a:highlight>
              </a:rPr>
              <a:t>Garanhuns </a:t>
            </a:r>
            <a:endParaRPr b="1" sz="2100">
              <a:solidFill>
                <a:srgbClr val="9642CE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rgbClr val="9642CE"/>
                </a:solidFill>
                <a:highlight>
                  <a:schemeClr val="lt1"/>
                </a:highlight>
              </a:rPr>
              <a:t>abril/2026</a:t>
            </a:r>
            <a:endParaRPr b="1" sz="2100">
              <a:solidFill>
                <a:srgbClr val="9642CE"/>
              </a:solidFill>
              <a:highlight>
                <a:schemeClr val="lt1"/>
              </a:highlight>
            </a:endParaRPr>
          </a:p>
        </p:txBody>
      </p:sp>
      <p:pic>
        <p:nvPicPr>
          <p:cNvPr id="269" name="Google Shape;269;g409b209d495_0_120" title="55155483969_73a40cabe2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575" y="760375"/>
            <a:ext cx="3814800" cy="254319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409b209d495_0_120"/>
          <p:cNvSpPr txBox="1"/>
          <p:nvPr/>
        </p:nvSpPr>
        <p:spPr>
          <a:xfrm>
            <a:off x="565375" y="730001"/>
            <a:ext cx="2936700" cy="8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9642CE"/>
                </a:solidFill>
                <a:highlight>
                  <a:schemeClr val="lt1"/>
                </a:highlight>
              </a:rPr>
              <a:t>Caruaru</a:t>
            </a:r>
            <a:endParaRPr b="1" sz="2000">
              <a:solidFill>
                <a:srgbClr val="9642CE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9642CE"/>
                </a:solidFill>
                <a:highlight>
                  <a:schemeClr val="lt1"/>
                </a:highlight>
              </a:rPr>
              <a:t>março/2026</a:t>
            </a:r>
            <a:endParaRPr b="1" sz="2000">
              <a:solidFill>
                <a:srgbClr val="9642CE"/>
              </a:solidFill>
              <a:highlight>
                <a:schemeClr val="lt1"/>
              </a:highlight>
            </a:endParaRPr>
          </a:p>
        </p:txBody>
      </p:sp>
      <p:pic>
        <p:nvPicPr>
          <p:cNvPr id="271" name="Google Shape;271;g409b209d495_0_120" title="WhatsApp Image 2026-05-07 at 21.12.48 (1)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9699" y="729989"/>
            <a:ext cx="3814799" cy="2437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409b209d495_0_120" title="55341258820_5385babe3f_o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9699" y="3110025"/>
            <a:ext cx="3814800" cy="22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409b209d495_0_120"/>
          <p:cNvSpPr txBox="1"/>
          <p:nvPr/>
        </p:nvSpPr>
        <p:spPr>
          <a:xfrm>
            <a:off x="5329200" y="3167638"/>
            <a:ext cx="3814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9642CE"/>
                </a:solidFill>
                <a:highlight>
                  <a:schemeClr val="lt1"/>
                </a:highlight>
              </a:rPr>
              <a:t>Arcoverde</a:t>
            </a:r>
            <a:endParaRPr b="1" sz="2000">
              <a:solidFill>
                <a:srgbClr val="9642CE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9642CE"/>
                </a:solidFill>
                <a:highlight>
                  <a:schemeClr val="lt1"/>
                </a:highlight>
              </a:rPr>
              <a:t>junho/2026</a:t>
            </a:r>
            <a:endParaRPr b="1" sz="2000">
              <a:solidFill>
                <a:srgbClr val="9642CE"/>
              </a:solidFill>
              <a:highlight>
                <a:schemeClr val="lt1"/>
              </a:highlight>
            </a:endParaRPr>
          </a:p>
        </p:txBody>
      </p:sp>
      <p:sp>
        <p:nvSpPr>
          <p:cNvPr id="274" name="Google Shape;274;g409b209d495_0_120"/>
          <p:cNvSpPr txBox="1"/>
          <p:nvPr/>
        </p:nvSpPr>
        <p:spPr>
          <a:xfrm>
            <a:off x="4841025" y="881950"/>
            <a:ext cx="16116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9642CE"/>
                </a:solidFill>
                <a:highlight>
                  <a:schemeClr val="lt1"/>
                </a:highlight>
              </a:rPr>
              <a:t>Palmares maio/2026</a:t>
            </a:r>
            <a:endParaRPr b="1" sz="2000">
              <a:solidFill>
                <a:srgbClr val="9642CE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409b1420e50_0_562"/>
          <p:cNvSpPr txBox="1"/>
          <p:nvPr/>
        </p:nvSpPr>
        <p:spPr>
          <a:xfrm>
            <a:off x="3905250" y="666954"/>
            <a:ext cx="47625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BD1818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format_quote</a:t>
            </a:r>
            <a:endParaRPr sz="4800">
              <a:solidFill>
                <a:srgbClr val="BD1818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A0F0A"/>
                </a:solidFill>
                <a:latin typeface="Arial"/>
                <a:ea typeface="Arial"/>
                <a:cs typeface="Arial"/>
                <a:sym typeface="Arial"/>
              </a:rPr>
              <a:t>"Quando a mulher negra se movimenta, toda a estrutura da sociedade se movimenta com ela"</a:t>
            </a:r>
            <a:endParaRPr b="1" sz="2000">
              <a:solidFill>
                <a:srgbClr val="3A0F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500"/>
              </a:spcBef>
              <a:spcAft>
                <a:spcPts val="1125"/>
              </a:spcAft>
              <a:buNone/>
            </a:pPr>
            <a:r>
              <a:rPr b="1" i="1" lang="pt-BR" sz="2000">
                <a:solidFill>
                  <a:srgbClr val="BD1818"/>
                </a:solidFill>
                <a:latin typeface="Arial"/>
                <a:ea typeface="Arial"/>
                <a:cs typeface="Arial"/>
                <a:sym typeface="Arial"/>
              </a:rPr>
              <a:t>Angela Davis</a:t>
            </a:r>
            <a:endParaRPr sz="1800">
              <a:solidFill>
                <a:srgbClr val="7F2D2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g409b1420e50_0_5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25" y="97267"/>
            <a:ext cx="2395050" cy="494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ACE6E033-EF53-4F60-B506-82A7446F45B5}"/>
</file>

<file path=customXml/itemProps2.xml><?xml version="1.0" encoding="utf-8"?>
<ds:datastoreItem xmlns:ds="http://schemas.openxmlformats.org/officeDocument/2006/customXml" ds:itemID="{AA8A3995-70FE-4435-8E1A-E94E76E43BA0}"/>
</file>

<file path=customXml/itemProps3.xml><?xml version="1.0" encoding="utf-8"?>
<ds:datastoreItem xmlns:ds="http://schemas.openxmlformats.org/officeDocument/2006/customXml" ds:itemID="{1B0CF2A5-574E-4DAE-9F0A-2A0B0EDC6422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mppe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28</vt:i4>
  </property>
  <property fmtid="{D5CDD505-2E9C-101B-9397-08002B2CF9AE}" pid="3" name="PresentationFormat">
    <vt:lpwstr>Apresentação na tela (16:9)</vt:lpwstr>
  </property>
  <property fmtid="{D5CDD505-2E9C-101B-9397-08002B2CF9AE}" pid="4" name="Slides">
    <vt:i4>28</vt:i4>
  </property>
  <property fmtid="{D5CDD505-2E9C-101B-9397-08002B2CF9AE}" pid="5" name="ContentTypeId">
    <vt:lpwstr>0x0101002F7457330DC5A44F91D604C3D2D15D46</vt:lpwstr>
  </property>
</Properties>
</file>