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  <p:sldMasterId id="2147483667" r:id="rId5"/>
  </p:sldMasterIdLst>
  <p:notesMasterIdLst>
    <p:notesMasterId r:id="rId15"/>
  </p:notesMasterIdLst>
  <p:sldIdLst>
    <p:sldId id="291" r:id="rId6"/>
    <p:sldId id="295" r:id="rId7"/>
    <p:sldId id="296" r:id="rId8"/>
    <p:sldId id="297" r:id="rId9"/>
    <p:sldId id="298" r:id="rId10"/>
    <p:sldId id="299" r:id="rId11"/>
    <p:sldId id="300" r:id="rId12"/>
    <p:sldId id="301" r:id="rId13"/>
    <p:sldId id="268" r:id="rId1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747775"/>
          </p15:clr>
        </p15:guide>
        <p15:guide id="2" pos="2880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43500"/>
    <a:srgbClr val="59320C"/>
    <a:srgbClr val="E8A346"/>
    <a:srgbClr val="267A89"/>
    <a:srgbClr val="E2D9C2"/>
    <a:srgbClr val="81C6C8"/>
    <a:srgbClr val="CBC24B"/>
    <a:srgbClr val="304A31"/>
    <a:srgbClr val="F7623B"/>
    <a:srgbClr val="EAC5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6283" autoAdjust="0"/>
  </p:normalViewPr>
  <p:slideViewPr>
    <p:cSldViewPr snapToGrid="0" showGuides="1">
      <p:cViewPr varScale="1">
        <p:scale>
          <a:sx n="140" d="100"/>
          <a:sy n="140" d="100"/>
        </p:scale>
        <p:origin x="774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elson Silva de Assis" userId="a200ddba-63bf-4b6c-a02f-79fdc210a55f" providerId="ADAL" clId="{29CE1291-E266-4A14-B1AC-B73796E66A94}"/>
    <pc:docChg chg="modSld sldOrd">
      <pc:chgData name="Nelson Silva de Assis" userId="a200ddba-63bf-4b6c-a02f-79fdc210a55f" providerId="ADAL" clId="{29CE1291-E266-4A14-B1AC-B73796E66A94}" dt="2026-08-14T12:59:46.709" v="1"/>
      <pc:docMkLst>
        <pc:docMk/>
      </pc:docMkLst>
      <pc:sldChg chg="ord">
        <pc:chgData name="Nelson Silva de Assis" userId="a200ddba-63bf-4b6c-a02f-79fdc210a55f" providerId="ADAL" clId="{29CE1291-E266-4A14-B1AC-B73796E66A94}" dt="2026-08-14T12:59:46.709" v="1"/>
        <pc:sldMkLst>
          <pc:docMk/>
          <pc:sldMk cId="2502770790" sldId="29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29b1595786d_7_2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29b1595786d_7_2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-6350" y="-2222"/>
            <a:ext cx="9156700" cy="5147945"/>
          </a:xfrm>
          <a:prstGeom prst="rect">
            <a:avLst/>
          </a:prstGeom>
          <a:solidFill>
            <a:srgbClr val="267A8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85" y="2004060"/>
            <a:ext cx="8520430" cy="79311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5200"/>
              <a:buNone/>
              <a:defRPr sz="3600" b="1">
                <a:solidFill>
                  <a:srgbClr val="E8A346"/>
                </a:solidFill>
                <a:latin typeface="Arial Bold" panose="020B0604020202090204" charset="0"/>
                <a:cs typeface="Arial Bold" panose="020B0604020202090204" charset="0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85" y="2834005"/>
            <a:ext cx="8520430" cy="55626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>
                <a:solidFill>
                  <a:schemeClr val="bg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lang="pt-BR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rcRect b="58478"/>
          <a:stretch>
            <a:fillRect/>
          </a:stretch>
        </p:blipFill>
        <p:spPr>
          <a:xfrm>
            <a:off x="0" y="3627120"/>
            <a:ext cx="9144000" cy="1604645"/>
          </a:xfrm>
          <a:prstGeom prst="rect">
            <a:avLst/>
          </a:prstGeom>
        </p:spPr>
      </p:pic>
      <p:pic>
        <p:nvPicPr>
          <p:cNvPr id="4" name="Picture 3" descr="Defeso_ass-com-fundo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1785" y="485140"/>
            <a:ext cx="2244090" cy="54483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-6350" y="-2222"/>
            <a:ext cx="9156700" cy="5147945"/>
          </a:xfrm>
          <a:prstGeom prst="rect">
            <a:avLst/>
          </a:prstGeom>
          <a:solidFill>
            <a:srgbClr val="81C6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943610" y="445135"/>
            <a:ext cx="7888605" cy="57277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2400" b="1">
                <a:solidFill>
                  <a:srgbClr val="267A89"/>
                </a:solidFill>
                <a:latin typeface="Arial Bold" panose="020B0604020202090204" charset="0"/>
                <a:cs typeface="Arial Bold" panose="020B060402020209020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943610" y="1152525"/>
            <a:ext cx="7888605" cy="307721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14300" lvl="0" indent="0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59320C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lang="pt-BR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87325" y="-58420"/>
            <a:ext cx="1001395" cy="5260340"/>
          </a:xfrm>
          <a:prstGeom prst="rect">
            <a:avLst/>
          </a:prstGeom>
        </p:spPr>
      </p:pic>
      <p:pic>
        <p:nvPicPr>
          <p:cNvPr id="4" name="Picture 3" descr="Defeso_ass-com-fundo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629525" y="4476750"/>
            <a:ext cx="1202690" cy="2921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1_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-6350" y="-2222"/>
            <a:ext cx="9156700" cy="5147945"/>
          </a:xfrm>
          <a:prstGeom prst="rect">
            <a:avLst/>
          </a:prstGeom>
          <a:solidFill>
            <a:srgbClr val="E2D9C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943610" y="445135"/>
            <a:ext cx="7888605" cy="57277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2400" b="1">
                <a:solidFill>
                  <a:srgbClr val="E8A346"/>
                </a:solidFill>
                <a:latin typeface="Arial Bold" panose="020B0604020202090204" charset="0"/>
                <a:cs typeface="Arial Bold" panose="020B060402020209020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943610" y="1152525"/>
            <a:ext cx="7888605" cy="307721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14300" lvl="0" indent="0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59320C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lang="pt-BR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87325" y="-58420"/>
            <a:ext cx="1001395" cy="5260340"/>
          </a:xfrm>
          <a:prstGeom prst="rect">
            <a:avLst/>
          </a:prstGeom>
        </p:spPr>
      </p:pic>
      <p:pic>
        <p:nvPicPr>
          <p:cNvPr id="4" name="Picture 3" descr="Defeso_ass-com-fundo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629525" y="4476750"/>
            <a:ext cx="1202690" cy="2921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2_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-6350" y="-2222"/>
            <a:ext cx="9156700" cy="5147945"/>
          </a:xfrm>
          <a:prstGeom prst="rect">
            <a:avLst/>
          </a:prstGeom>
          <a:solidFill>
            <a:srgbClr val="E8A34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943610" y="445135"/>
            <a:ext cx="7888605" cy="57277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2400" b="1">
                <a:solidFill>
                  <a:srgbClr val="267A89"/>
                </a:solidFill>
                <a:latin typeface="Arial Bold" panose="020B0604020202090204" charset="0"/>
                <a:cs typeface="Arial Bold" panose="020B060402020209020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943610" y="1152525"/>
            <a:ext cx="7888605" cy="307721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14300" lvl="0" indent="0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59320C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lang="pt-BR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87325" y="-58420"/>
            <a:ext cx="1001395" cy="5260340"/>
          </a:xfrm>
          <a:prstGeom prst="rect">
            <a:avLst/>
          </a:prstGeom>
        </p:spPr>
      </p:pic>
      <p:pic>
        <p:nvPicPr>
          <p:cNvPr id="4" name="Picture 3" descr="Defeso_ass-com-fundo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629525" y="4476750"/>
            <a:ext cx="1202690" cy="2921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A0000"/>
              </a:buClr>
              <a:buSzPts val="3300"/>
              <a:buFont typeface="Arial" panose="020B0604020202090204"/>
              <a:buNone/>
              <a:defRPr>
                <a:solidFill>
                  <a:srgbClr val="9A0000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2949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5"/>
          <p:cNvSpPr txBox="1">
            <a:spLocks noGrp="1"/>
          </p:cNvSpPr>
          <p:nvPr>
            <p:ph type="sldNum" idx="12"/>
          </p:nvPr>
        </p:nvSpPr>
        <p:spPr>
          <a:xfrm>
            <a:off x="7078981" y="455247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ítulo e Conteúdo">
  <p:cSld name="3_Título e Conteúdo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1682"/>
              </a:buClr>
              <a:buSzPts val="3300"/>
              <a:buFont typeface="Arial" panose="020B0604020202090204"/>
              <a:buNone/>
              <a:defRPr>
                <a:solidFill>
                  <a:srgbClr val="001682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2949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8" name="Google Shape;98;p17"/>
          <p:cNvSpPr txBox="1">
            <a:spLocks noGrp="1"/>
          </p:cNvSpPr>
          <p:nvPr>
            <p:ph type="dt" idx="10"/>
          </p:nvPr>
        </p:nvSpPr>
        <p:spPr>
          <a:xfrm>
            <a:off x="7619" y="4565287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 dirty="0"/>
          </a:p>
        </p:txBody>
      </p:sp>
      <p:sp>
        <p:nvSpPr>
          <p:cNvPr id="99" name="Google Shape;99;p17"/>
          <p:cNvSpPr txBox="1">
            <a:spLocks noGrp="1"/>
          </p:cNvSpPr>
          <p:nvPr>
            <p:ph type="sldNum" idx="12"/>
          </p:nvPr>
        </p:nvSpPr>
        <p:spPr>
          <a:xfrm>
            <a:off x="7078981" y="455247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Slide de Título">
  <p:cSld name="2_Slide de Título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0"/>
          <p:cNvSpPr txBox="1">
            <a:spLocks noGrp="1"/>
          </p:cNvSpPr>
          <p:nvPr>
            <p:ph type="ctrTitle"/>
          </p:nvPr>
        </p:nvSpPr>
        <p:spPr>
          <a:xfrm>
            <a:off x="328895" y="841772"/>
            <a:ext cx="6945027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E0064"/>
              </a:buClr>
              <a:buSzPts val="4500"/>
              <a:buFont typeface="Arial" panose="020B0604020202090204"/>
              <a:buNone/>
              <a:defRPr sz="4500" b="1">
                <a:solidFill>
                  <a:srgbClr val="3E0064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0"/>
          <p:cNvSpPr txBox="1">
            <a:spLocks noGrp="1"/>
          </p:cNvSpPr>
          <p:nvPr>
            <p:ph type="subTitle" idx="1"/>
          </p:nvPr>
        </p:nvSpPr>
        <p:spPr>
          <a:xfrm>
            <a:off x="328895" y="2701528"/>
            <a:ext cx="6945027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ítulo e Conteúdo">
  <p:cSld name="2_Título e Conteúdo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E0064"/>
              </a:buClr>
              <a:buSzPts val="3300"/>
              <a:buFont typeface="Arial" panose="020B0604020202090204"/>
              <a:buNone/>
              <a:defRPr>
                <a:solidFill>
                  <a:srgbClr val="3E0064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21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2949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2" name="Google Shape;142;p21"/>
          <p:cNvSpPr txBox="1">
            <a:spLocks noGrp="1"/>
          </p:cNvSpPr>
          <p:nvPr>
            <p:ph type="dt" idx="10"/>
          </p:nvPr>
        </p:nvSpPr>
        <p:spPr>
          <a:xfrm>
            <a:off x="7619" y="4565287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21"/>
          <p:cNvSpPr txBox="1">
            <a:spLocks noGrp="1"/>
          </p:cNvSpPr>
          <p:nvPr>
            <p:ph type="sldNum" idx="12"/>
          </p:nvPr>
        </p:nvSpPr>
        <p:spPr>
          <a:xfrm>
            <a:off x="7078981" y="455247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2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22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47" name="Google Shape;147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2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3" name="Google Shape;153;p23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4" name="Google Shape;154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4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24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60" name="Google Shape;160;p24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61" name="Google Shape;161;p24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62" name="Google Shape;162;p24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63" name="Google Shape;163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5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2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2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2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2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74" name="Google Shape;174;p2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7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27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178" name="Google Shape;178;p27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79" name="Google Shape;179;p2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80" name="Google Shape;180;p2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p2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8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p28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85" name="Google Shape;185;p28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86" name="Google Shape;186;p2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2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88" name="Google Shape;188;p2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1" name="Google Shape;191;p29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92" name="Google Shape;192;p2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2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p2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0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30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98" name="Google Shape;198;p3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9" name="Google Shape;199;p3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00" name="Google Shape;200;p3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lang="pt-BR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  <p:sldLayoutId id="2147483666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 panose="020B0604020202090204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90204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90204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90204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90204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90204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90204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90204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90204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lang="pt-BR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311785" y="1738009"/>
            <a:ext cx="3897049" cy="2088204"/>
          </a:xfrm>
        </p:spPr>
        <p:txBody>
          <a:bodyPr>
            <a:noAutofit/>
          </a:bodyPr>
          <a:lstStyle/>
          <a:p>
            <a:pPr algn="just"/>
            <a:br>
              <a:rPr lang="pt-BR" sz="2000" dirty="0"/>
            </a:br>
            <a:r>
              <a:rPr lang="pt-BR" sz="2200" dirty="0"/>
              <a:t>Medidas Protetivas de Urgência e especificidades em relação às mulheres indígenas</a:t>
            </a:r>
            <a:endParaRPr lang="en-US" sz="22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rcRect l="1017" t="14227" r="1554" b="28090"/>
          <a:stretch>
            <a:fillRect/>
          </a:stretch>
        </p:blipFill>
        <p:spPr>
          <a:xfrm>
            <a:off x="4468238" y="0"/>
            <a:ext cx="4675762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943610" y="233464"/>
            <a:ext cx="7888605" cy="4214672"/>
          </a:xfrm>
        </p:spPr>
        <p:txBody>
          <a:bodyPr>
            <a:normAutofit lnSpcReduction="10000"/>
          </a:bodyPr>
          <a:lstStyle/>
          <a:p>
            <a:endParaRPr lang="en-US" dirty="0"/>
          </a:p>
          <a:p>
            <a:pPr algn="just"/>
            <a:r>
              <a:rPr lang="pt-BR" dirty="0"/>
              <a:t>O Ministério dos Povos Indígenas (MPI) tem entre suas prioridades a promoção dos direitos das mulheres indígenas, contando com uma coordenação específica para formular e articular políticas públicas voltadas a essa população, nos termos do art. 21 de seu Decreto de criação:</a:t>
            </a:r>
          </a:p>
          <a:p>
            <a:pPr algn="just"/>
            <a:endParaRPr lang="en-US" sz="1600" i="1" dirty="0"/>
          </a:p>
          <a:p>
            <a:pPr algn="just"/>
            <a:r>
              <a:rPr lang="en-US" sz="1600" i="1" dirty="0"/>
              <a:t>“</a:t>
            </a:r>
            <a:r>
              <a:rPr lang="pt-BR" sz="1600" i="1" dirty="0"/>
              <a:t>Propor, articular e fomentar políticas específicas voltadas a garantir direitos das mulheres indígenas e assegurar que mulheres e meninas indígenas tenham acesso pleno e efetivo a sistemas de justiça conforme sua diversidade sociocultural e territorial, sem discriminação étnico-racial, de gênero, preconceito, estereótipos ou qualquer tipo de represálias e violências”</a:t>
            </a:r>
            <a:br>
              <a:rPr lang="pt-BR" sz="1600" i="1" dirty="0"/>
            </a:br>
            <a:br>
              <a:rPr lang="pt-BR" sz="1600" i="1" dirty="0"/>
            </a:b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824919" y="268942"/>
            <a:ext cx="4150467" cy="4309544"/>
          </a:xfrm>
        </p:spPr>
        <p:txBody>
          <a:bodyPr>
            <a:normAutofit fontScale="92500" lnSpcReduction="10000"/>
          </a:bodyPr>
          <a:lstStyle/>
          <a:p>
            <a:pPr algn="just"/>
            <a:endParaRPr lang="pt-BR" dirty="0"/>
          </a:p>
          <a:p>
            <a:pPr algn="just"/>
            <a:r>
              <a:rPr lang="pt-BR" dirty="0"/>
              <a:t>O Brasil reúne 391 povos indígenas, com diferentes culturas, línguas, formas de organização social, modos de vida e realidades territoriais.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Nesse contexto, formular políticas públicas para mulheres indígenas, exige reconhecer que </a:t>
            </a:r>
            <a:r>
              <a:rPr lang="pt-BR" b="1" dirty="0"/>
              <a:t>não existe uma única experiência de ser mulher indígena</a:t>
            </a:r>
            <a:r>
              <a:rPr lang="pt-BR" dirty="0"/>
              <a:t>. As políticas precisam considerar as especificidades de cada povo e território, sem perder de vista a garantia universal de direitos.</a:t>
            </a:r>
          </a:p>
          <a:p>
            <a:endParaRPr lang="en-US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B1050A09-FB1E-7694-E6DE-F314EE8F12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817" y="65740"/>
            <a:ext cx="4092102" cy="2628599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C41AED4F-F5B6-C6F0-96F3-A89623537D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818" y="2571750"/>
            <a:ext cx="4092102" cy="237717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943610" y="598394"/>
            <a:ext cx="7888605" cy="3631341"/>
          </a:xfrm>
        </p:spPr>
        <p:txBody>
          <a:bodyPr/>
          <a:lstStyle/>
          <a:p>
            <a:pPr algn="just"/>
            <a:endParaRPr lang="en-US" dirty="0"/>
          </a:p>
          <a:p>
            <a:pPr algn="just"/>
            <a:r>
              <a:rPr lang="en-US" dirty="0" err="1"/>
              <a:t>Partindo</a:t>
            </a:r>
            <a:r>
              <a:rPr lang="en-US" dirty="0"/>
              <a:t> do </a:t>
            </a:r>
            <a:r>
              <a:rPr lang="en-US" dirty="0" err="1"/>
              <a:t>preceito</a:t>
            </a:r>
            <a:r>
              <a:rPr lang="en-US" dirty="0"/>
              <a:t> da </a:t>
            </a:r>
            <a:r>
              <a:rPr lang="en-US" dirty="0" err="1"/>
              <a:t>pluralidade</a:t>
            </a:r>
            <a:r>
              <a:rPr lang="en-US" dirty="0"/>
              <a:t> e </a:t>
            </a:r>
            <a:r>
              <a:rPr lang="en-US" dirty="0" err="1"/>
              <a:t>diversidade</a:t>
            </a:r>
            <a:r>
              <a:rPr lang="en-US" dirty="0"/>
              <a:t> dos </a:t>
            </a:r>
            <a:r>
              <a:rPr lang="en-US" dirty="0" err="1"/>
              <a:t>povos</a:t>
            </a:r>
            <a:r>
              <a:rPr lang="en-US" dirty="0"/>
              <a:t> </a:t>
            </a:r>
            <a:r>
              <a:rPr lang="en-US" dirty="0" err="1"/>
              <a:t>indígenas</a:t>
            </a:r>
            <a:r>
              <a:rPr lang="en-US" dirty="0"/>
              <a:t> do </a:t>
            </a:r>
            <a:r>
              <a:rPr lang="en-US" dirty="0" err="1"/>
              <a:t>Brasil</a:t>
            </a:r>
            <a:r>
              <a:rPr lang="en-US" dirty="0"/>
              <a:t>, a</a:t>
            </a:r>
            <a:r>
              <a:rPr lang="pt-BR" dirty="0"/>
              <a:t>s ações desenvolvidas pelo MPI voltadas às mulheres indígenas, partem do diálogo com os povos e os territórios. Essa perspectiva está alinhada à Convenção nº 169 da OIT, que assegura aos povos indígenas o direito de serem consultados, mediante procedimentos apropriados e por meio de suas instituições representativas.</a:t>
            </a:r>
          </a:p>
          <a:p>
            <a:pPr algn="just"/>
            <a:r>
              <a:rPr lang="pt-BR" dirty="0"/>
              <a:t>Ouvir os territórios é, portanto, parte fundamental da construção de políticas públicas que sejam legítimas, adequadas e efetivas.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83B33-9A8B-FC8D-4111-4125B8879C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478362-5E04-F577-6BE6-A5099EF64B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09029" y="64851"/>
            <a:ext cx="3823186" cy="4383285"/>
          </a:xfrm>
        </p:spPr>
        <p:txBody>
          <a:bodyPr>
            <a:normAutofit fontScale="92500" lnSpcReduction="20000"/>
          </a:bodyPr>
          <a:lstStyle/>
          <a:p>
            <a:endParaRPr lang="pt-BR" dirty="0"/>
          </a:p>
          <a:p>
            <a:r>
              <a:rPr lang="pt-BR" dirty="0"/>
              <a:t>Em respeito aos princípios da Convenção nº 169 da OIT, o MPI e o </a:t>
            </a:r>
            <a:r>
              <a:rPr lang="pt-BR" dirty="0" err="1"/>
              <a:t>MMulheres</a:t>
            </a:r>
            <a:r>
              <a:rPr lang="pt-BR" dirty="0"/>
              <a:t> promoveram, entre novembro de 2024 e julho de 2025, um amplo processo de escuta e participação das mulheres indígenas em seus territórios.</a:t>
            </a:r>
          </a:p>
          <a:p>
            <a:endParaRPr lang="pt-BR" dirty="0"/>
          </a:p>
          <a:p>
            <a:r>
              <a:rPr lang="pt-BR" dirty="0"/>
              <a:t>O processo de construção da </a:t>
            </a:r>
            <a:r>
              <a:rPr lang="pt-BR" b="1" dirty="0"/>
              <a:t>1ª Conferência Nacional das Mulheres Indígenas </a:t>
            </a:r>
            <a:r>
              <a:rPr lang="pt-BR" dirty="0"/>
              <a:t>contemplou os seis biomas brasileiros, por meio de 6 etapas territoriais, e foi consolidado com a realização da Etapa Nacional, em agosto de 2025.</a:t>
            </a:r>
          </a:p>
          <a:p>
            <a:pPr algn="just"/>
            <a:endParaRPr lang="pt-BR" dirty="0"/>
          </a:p>
          <a:p>
            <a:pPr algn="just"/>
            <a:endParaRPr lang="en-US"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D2A5A128-EDF8-2244-2BD6-3CC1963C02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600" y="2400300"/>
            <a:ext cx="4092313" cy="2660852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AB13687A-09B7-FE0C-C30B-825E68F1ED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600" y="0"/>
            <a:ext cx="4092313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6973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881442-2D56-728E-6F46-06A1148F5D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CEA29E-05D9-7DB1-96CD-89C7F77776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3036" y="154642"/>
            <a:ext cx="8079180" cy="4309782"/>
          </a:xfrm>
        </p:spPr>
        <p:txBody>
          <a:bodyPr>
            <a:normAutofit fontScale="92500" lnSpcReduction="20000"/>
          </a:bodyPr>
          <a:lstStyle/>
          <a:p>
            <a:pPr algn="just"/>
            <a:endParaRPr lang="en-US" dirty="0"/>
          </a:p>
          <a:p>
            <a:r>
              <a:rPr lang="pt-BR" dirty="0"/>
              <a:t>A Etapa Nacional consolidou um espaço de participação das mulheres indígenas na construção de políticas públicas que lhes dizem respeito, reunindo </a:t>
            </a:r>
            <a:r>
              <a:rPr lang="pt-BR" b="1" dirty="0"/>
              <a:t>aproximadamente 5 mil mulheres indígenas</a:t>
            </a:r>
            <a:r>
              <a:rPr lang="pt-BR" dirty="0"/>
              <a:t>.</a:t>
            </a:r>
          </a:p>
          <a:p>
            <a:endParaRPr lang="pt-BR" dirty="0"/>
          </a:p>
          <a:p>
            <a:r>
              <a:rPr lang="pt-BR" dirty="0"/>
              <a:t>As participantes acompanharam e deliberaram propostas organizadas em 5 eixos temáticos:</a:t>
            </a:r>
          </a:p>
          <a:p>
            <a:pPr marL="400050" indent="-285750" algn="just">
              <a:buFont typeface="Arial" panose="020B0604020202020204" pitchFamily="34" charset="0"/>
              <a:buChar char="•"/>
            </a:pPr>
            <a:r>
              <a:rPr lang="pt-BR" sz="1700" dirty="0"/>
              <a:t>Eixo 1 - Direitos e Gestão Territorial;</a:t>
            </a:r>
          </a:p>
          <a:p>
            <a:pPr marL="400050" indent="-285750" algn="just">
              <a:buFont typeface="Arial" panose="020B0604020202020204" pitchFamily="34" charset="0"/>
              <a:buChar char="•"/>
            </a:pPr>
            <a:r>
              <a:rPr lang="pt-BR" sz="1700" dirty="0"/>
              <a:t>Eixo 2 - Emergência Climática;</a:t>
            </a:r>
          </a:p>
          <a:p>
            <a:pPr marL="400050" indent="-285750" algn="just">
              <a:buFont typeface="Arial" panose="020B0604020202020204" pitchFamily="34" charset="0"/>
              <a:buChar char="•"/>
            </a:pPr>
            <a:r>
              <a:rPr lang="pt-BR" sz="1700" dirty="0"/>
              <a:t>Eixo 3 - Políticas Públicas e Violência de Gênero;</a:t>
            </a:r>
          </a:p>
          <a:p>
            <a:pPr marL="400050" indent="-285750" algn="just">
              <a:buFont typeface="Arial" panose="020B0604020202020204" pitchFamily="34" charset="0"/>
              <a:buChar char="•"/>
            </a:pPr>
            <a:r>
              <a:rPr lang="pt-BR" sz="1700" dirty="0"/>
              <a:t>Eixo 4 - Saúde;</a:t>
            </a:r>
          </a:p>
          <a:p>
            <a:pPr marL="400050" indent="-285750" algn="just">
              <a:buFont typeface="Arial" panose="020B0604020202020204" pitchFamily="34" charset="0"/>
              <a:buChar char="•"/>
            </a:pPr>
            <a:r>
              <a:rPr lang="pt-BR" sz="1700" dirty="0"/>
              <a:t>Eixo 5 - Educação e Transmissão dos Saberes Ancestrais para o Bem Viver.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Ao final, </a:t>
            </a:r>
            <a:r>
              <a:rPr lang="pt-BR" b="1" dirty="0"/>
              <a:t>2.783 delegadas, de 264 povos indígenas</a:t>
            </a:r>
            <a:r>
              <a:rPr lang="pt-BR" dirty="0"/>
              <a:t>, aprovaram 10 propostas por eixo, totalizando 50 propostas de políticas públicas para as mulheres indígenas.</a:t>
            </a:r>
          </a:p>
        </p:txBody>
      </p:sp>
    </p:spTree>
    <p:extLst>
      <p:ext uri="{BB962C8B-B14F-4D97-AF65-F5344CB8AC3E}">
        <p14:creationId xmlns:p14="http://schemas.microsoft.com/office/powerpoint/2010/main" val="25027707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1C3AE0-F5EC-EF94-4133-CDC34F6FFF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CDB29AF-F102-36BB-FD3A-1A5646D25A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0613" y="268942"/>
            <a:ext cx="8114774" cy="4182034"/>
          </a:xfrm>
        </p:spPr>
        <p:txBody>
          <a:bodyPr>
            <a:normAutofit/>
          </a:bodyPr>
          <a:lstStyle/>
          <a:p>
            <a:pPr algn="just"/>
            <a:endParaRPr lang="pt-BR" sz="2100" dirty="0"/>
          </a:p>
          <a:p>
            <a:pPr algn="just"/>
            <a:r>
              <a:rPr lang="pt-BR" dirty="0">
                <a:solidFill>
                  <a:schemeClr val="tx1"/>
                </a:solidFill>
              </a:rPr>
              <a:t>Após as deliberações da Conferência, foi instituído Grupo de Trabalho (GT), por meio da Portaria Interministerial MM/MPI nº 6, de 4 de novembro de 2025, com a finalidade de consolidar as propostas aprovadas na 1ª Conferência Nacional das Mulheres Indígenas.</a:t>
            </a:r>
          </a:p>
          <a:p>
            <a:pPr algn="just"/>
            <a:endParaRPr lang="pt-BR" dirty="0">
              <a:solidFill>
                <a:schemeClr val="tx1"/>
              </a:solidFill>
            </a:endParaRPr>
          </a:p>
          <a:p>
            <a:pPr algn="just"/>
            <a:r>
              <a:rPr lang="pt-BR" dirty="0">
                <a:solidFill>
                  <a:schemeClr val="tx1"/>
                </a:solidFill>
              </a:rPr>
              <a:t>Em 7 de abril de 2026, o GT apresentou os resultados de seus trabalhos e submeteu ao Gabinete Ministerial do MPI a proposta de </a:t>
            </a:r>
            <a:r>
              <a:rPr lang="pt-BR" b="1" dirty="0">
                <a:solidFill>
                  <a:schemeClr val="tx1"/>
                </a:solidFill>
              </a:rPr>
              <a:t>Minuta de Decreto que institui a Política Nacional para Mulheres e Meninas Indígenas</a:t>
            </a:r>
            <a:r>
              <a:rPr lang="pt-BR" dirty="0">
                <a:solidFill>
                  <a:schemeClr val="tx1"/>
                </a:solidFill>
              </a:rPr>
              <a:t>, finalizando os trabalhos do GT.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74635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211F63-5254-752B-AFD4-03B37C3AFF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6CAA94-F6F3-6244-93C0-02B29F75A3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3610" y="233464"/>
            <a:ext cx="7888605" cy="4214672"/>
          </a:xfrm>
        </p:spPr>
        <p:txBody>
          <a:bodyPr>
            <a:normAutofit fontScale="92500" lnSpcReduction="10000"/>
          </a:bodyPr>
          <a:lstStyle/>
          <a:p>
            <a:endParaRPr lang="en-US" dirty="0"/>
          </a:p>
          <a:p>
            <a:pPr algn="just"/>
            <a:r>
              <a:rPr lang="pt-BR" dirty="0"/>
              <a:t>Além da construção da </a:t>
            </a:r>
            <a:r>
              <a:rPr lang="pt-BR" b="1" dirty="0"/>
              <a:t>primeira política específica para mulheres e meninas indígenas</a:t>
            </a:r>
            <a:r>
              <a:rPr lang="pt-BR" dirty="0"/>
              <a:t>, o MPI desenvolve outras iniciativas voltadas à promoção de seus direitos e à prevenção e enfrentamento da violência:</a:t>
            </a:r>
          </a:p>
          <a:p>
            <a:pPr algn="just"/>
            <a:endParaRPr lang="pt-BR" dirty="0"/>
          </a:p>
          <a:p>
            <a:pPr marL="400050" indent="-285750" algn="just">
              <a:buFont typeface="Arial" panose="020B0604020202020204" pitchFamily="34" charset="0"/>
              <a:buChar char="•"/>
            </a:pPr>
            <a:r>
              <a:rPr lang="pt-BR" sz="1700" b="1" dirty="0"/>
              <a:t>Fomento às mulheres indígenas:</a:t>
            </a:r>
            <a:br>
              <a:rPr lang="pt-BR" sz="1700" dirty="0"/>
            </a:br>
            <a:r>
              <a:rPr lang="pt-BR" sz="1700" dirty="0"/>
              <a:t>Previsão, no PEI, de edital de fomento específico para mulheres indígenas, que será intitulado </a:t>
            </a:r>
            <a:r>
              <a:rPr lang="pt-BR" sz="1700" b="1" dirty="0"/>
              <a:t>“Prêmio Nega Pataxó”</a:t>
            </a:r>
            <a:r>
              <a:rPr lang="pt-BR" sz="1700" dirty="0"/>
              <a:t>, em homenagem à liderança indígena e benzedeira assassinada;</a:t>
            </a:r>
            <a:br>
              <a:rPr lang="pt-BR" sz="1700" dirty="0"/>
            </a:br>
            <a:endParaRPr lang="pt-BR" sz="1700" dirty="0"/>
          </a:p>
          <a:p>
            <a:pPr marL="400050" indent="-285750" algn="just">
              <a:buFont typeface="Arial" panose="020B0604020202020204" pitchFamily="34" charset="0"/>
              <a:buChar char="•"/>
            </a:pPr>
            <a:r>
              <a:rPr lang="pt-BR" sz="1700" b="1" dirty="0"/>
              <a:t>Proteção das mulheres e meninas indígenas:</a:t>
            </a:r>
            <a:br>
              <a:rPr lang="pt-BR" sz="1700" dirty="0"/>
            </a:br>
            <a:r>
              <a:rPr lang="pt-BR" sz="1700" dirty="0"/>
              <a:t>Construção do </a:t>
            </a:r>
            <a:r>
              <a:rPr lang="pt-BR" sz="1700" b="1" dirty="0"/>
              <a:t>Protocolo Intersetorial de Proteção das Mulheres e Meninas Indígenas no Estado do Maranhão</a:t>
            </a:r>
            <a:r>
              <a:rPr lang="pt-BR" sz="1700" dirty="0"/>
              <a:t>, a partir de processo de escuta territorial realizado diante do aumento de 145% nos registros de violência contra mulheres indígenas no estado.</a:t>
            </a: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11672249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2" name="Google Shape;302;p43"/>
          <p:cNvPicPr preferRelativeResize="0"/>
          <p:nvPr/>
        </p:nvPicPr>
        <p:blipFill rotWithShape="1">
          <a:blip r:embed="rId3"/>
          <a:srcRect l="388" b="15931"/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rcRect l="21940"/>
          <a:stretch>
            <a:fillRect/>
          </a:stretch>
        </p:blipFill>
        <p:spPr>
          <a:xfrm>
            <a:off x="0" y="0"/>
            <a:ext cx="1696720" cy="5143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alphaModFix amt="20000"/>
          </a:blip>
          <a:srcRect r="28776"/>
          <a:stretch>
            <a:fillRect/>
          </a:stretch>
        </p:blipFill>
        <p:spPr>
          <a:xfrm>
            <a:off x="7595870" y="0"/>
            <a:ext cx="1548130" cy="514350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573174F1-4F30-58A7-9DE7-B49EF839C351}"/>
              </a:ext>
            </a:extLst>
          </p:cNvPr>
          <p:cNvSpPr txBox="1"/>
          <p:nvPr/>
        </p:nvSpPr>
        <p:spPr>
          <a:xfrm>
            <a:off x="1631909" y="1939764"/>
            <a:ext cx="673802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dirty="0" err="1">
                <a:solidFill>
                  <a:schemeClr val="bg1"/>
                </a:solidFill>
                <a:highlight>
                  <a:srgbClr val="843500"/>
                </a:highlight>
              </a:rPr>
              <a:t>Awêry</a:t>
            </a:r>
            <a:r>
              <a:rPr lang="pt-BR" sz="3000" dirty="0">
                <a:solidFill>
                  <a:schemeClr val="bg1"/>
                </a:solidFill>
                <a:highlight>
                  <a:srgbClr val="843500"/>
                </a:highlight>
              </a:rPr>
              <a:t>! (Pataxó)</a:t>
            </a:r>
            <a:br>
              <a:rPr lang="pt-BR" sz="3000" dirty="0">
                <a:solidFill>
                  <a:schemeClr val="bg1"/>
                </a:solidFill>
                <a:highlight>
                  <a:srgbClr val="843500"/>
                </a:highlight>
              </a:rPr>
            </a:br>
            <a:r>
              <a:rPr lang="pt-BR" sz="3000" dirty="0" err="1">
                <a:solidFill>
                  <a:schemeClr val="bg1"/>
                </a:solidFill>
                <a:highlight>
                  <a:srgbClr val="843500"/>
                </a:highlight>
              </a:rPr>
              <a:t>Aynapo</a:t>
            </a:r>
            <a:r>
              <a:rPr lang="pt-BR" sz="3000" dirty="0">
                <a:solidFill>
                  <a:schemeClr val="bg1"/>
                </a:solidFill>
                <a:highlight>
                  <a:srgbClr val="843500"/>
                </a:highlight>
              </a:rPr>
              <a:t> </a:t>
            </a:r>
            <a:r>
              <a:rPr lang="pt-BR" sz="3000" dirty="0" err="1">
                <a:solidFill>
                  <a:schemeClr val="bg1"/>
                </a:solidFill>
                <a:highlight>
                  <a:srgbClr val="843500"/>
                </a:highlight>
              </a:rPr>
              <a:t>Yakoé</a:t>
            </a:r>
            <a:r>
              <a:rPr lang="pt-BR" sz="3000" dirty="0">
                <a:solidFill>
                  <a:schemeClr val="bg1"/>
                </a:solidFill>
                <a:highlight>
                  <a:srgbClr val="843500"/>
                </a:highlight>
              </a:rPr>
              <a:t>! (Terena)</a:t>
            </a:r>
            <a:br>
              <a:rPr lang="pt-BR" sz="3000" dirty="0">
                <a:solidFill>
                  <a:schemeClr val="bg1"/>
                </a:solidFill>
                <a:highlight>
                  <a:srgbClr val="843500"/>
                </a:highlight>
              </a:rPr>
            </a:br>
            <a:r>
              <a:rPr lang="pt-BR" sz="3000" dirty="0">
                <a:solidFill>
                  <a:schemeClr val="bg1"/>
                </a:solidFill>
                <a:highlight>
                  <a:srgbClr val="843500"/>
                </a:highlight>
              </a:rPr>
              <a:t>Obrigado!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2F7457330DC5A44F91D604C3D2D15D46" ma:contentTypeVersion="17" ma:contentTypeDescription="Crie um novo documento." ma:contentTypeScope="" ma:versionID="c05e775a4c3c5345ffb3d6ff6ef38c74">
  <xsd:schema xmlns:xsd="http://www.w3.org/2001/XMLSchema" xmlns:xs="http://www.w3.org/2001/XMLSchema" xmlns:p="http://schemas.microsoft.com/office/2006/metadata/properties" xmlns:ns2="3ba803d4-51af-4dac-be18-4a7143f05773" xmlns:ns3="88c5a5bf-295a-44a4-9719-d47370c0d719" targetNamespace="http://schemas.microsoft.com/office/2006/metadata/properties" ma:root="true" ma:fieldsID="5a5b4afc4205a6b96f96a5a1a1cfc3bc" ns2:_="" ns3:_="">
    <xsd:import namespace="3ba803d4-51af-4dac-be18-4a7143f05773"/>
    <xsd:import namespace="88c5a5bf-295a-44a4-9719-d47370c0d71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a803d4-51af-4dac-be18-4a7143f0577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Marcações de imagem" ma:readOnly="false" ma:fieldId="{5cf76f15-5ced-4ddc-b409-7134ff3c332f}" ma:taxonomyMulti="true" ma:sspId="20ff8261-d968-4d0c-aa0f-bd47b821ad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c5a5bf-295a-44a4-9719-d47370c0d71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fd1f9136-36d3-466e-ba56-36740059945b}" ma:internalName="TaxCatchAll" ma:showField="CatchAllData" ma:web="88c5a5bf-295a-44a4-9719-d47370c0d71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ba803d4-51af-4dac-be18-4a7143f05773">
      <Terms xmlns="http://schemas.microsoft.com/office/infopath/2007/PartnerControls"/>
    </lcf76f155ced4ddcb4097134ff3c332f>
    <TaxCatchAll xmlns="88c5a5bf-295a-44a4-9719-d47370c0d719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C7FB067-71D8-46BF-8A2C-168C84FBB587}"/>
</file>

<file path=customXml/itemProps2.xml><?xml version="1.0" encoding="utf-8"?>
<ds:datastoreItem xmlns:ds="http://schemas.openxmlformats.org/officeDocument/2006/customXml" ds:itemID="{5EC35244-E683-418F-8C97-BD0354FBE7E9}">
  <ds:schemaRefs>
    <ds:schemaRef ds:uri="http://schemas.microsoft.com/office/2006/metadata/properties"/>
    <ds:schemaRef ds:uri="http://schemas.microsoft.com/office/infopath/2007/PartnerControls"/>
    <ds:schemaRef ds:uri="3ba803d4-51af-4dac-be18-4a7143f05773"/>
    <ds:schemaRef ds:uri="88c5a5bf-295a-44a4-9719-d47370c0d719"/>
  </ds:schemaRefs>
</ds:datastoreItem>
</file>

<file path=customXml/itemProps3.xml><?xml version="1.0" encoding="utf-8"?>
<ds:datastoreItem xmlns:ds="http://schemas.openxmlformats.org/officeDocument/2006/customXml" ds:itemID="{1967EE1A-49D3-4964-AA89-F74E3462FA0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201</TotalTime>
  <Words>694</Words>
  <Application>Microsoft Office PowerPoint</Application>
  <PresentationFormat>Apresentação na tela (16:9)</PresentationFormat>
  <Paragraphs>37</Paragraphs>
  <Slides>9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9</vt:i4>
      </vt:variant>
    </vt:vector>
  </HeadingPairs>
  <TitlesOfParts>
    <vt:vector size="14" baseType="lpstr">
      <vt:lpstr>Arial</vt:lpstr>
      <vt:lpstr>Arial Bold</vt:lpstr>
      <vt:lpstr>Calibri</vt:lpstr>
      <vt:lpstr>Simple Light</vt:lpstr>
      <vt:lpstr>Tema do Office</vt:lpstr>
      <vt:lpstr> Medidas Protetivas de Urgência e especificidades em relação às mulheres indígenas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Nelson Silva de Assis</cp:lastModifiedBy>
  <cp:revision>13</cp:revision>
  <dcterms:created xsi:type="dcterms:W3CDTF">2026-07-03T14:08:33Z</dcterms:created>
  <dcterms:modified xsi:type="dcterms:W3CDTF">2026-08-14T12:59:47Z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4FE110596A247C859FBC476AAD043657_43</vt:lpwstr>
  </property>
  <property fmtid="{D5CDD505-2E9C-101B-9397-08002B2CF9AE}" pid="3" name="KSOProductBuildVer">
    <vt:lpwstr>1033-12.1.26015.26015</vt:lpwstr>
  </property>
  <property fmtid="{D5CDD505-2E9C-101B-9397-08002B2CF9AE}" pid="4" name="ContentTypeId">
    <vt:lpwstr>0x0101002F7457330DC5A44F91D604C3D2D15D46</vt:lpwstr>
  </property>
  <property fmtid="{D5CDD505-2E9C-101B-9397-08002B2CF9AE}" pid="5" name="MediaServiceImageTags">
    <vt:lpwstr/>
  </property>
</Properties>
</file>