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sldIdLst>
    <p:sldId id="256" r:id="rId5"/>
    <p:sldId id="259" r:id="rId6"/>
    <p:sldId id="272" r:id="rId7"/>
    <p:sldId id="302" r:id="rId8"/>
    <p:sldId id="296" r:id="rId9"/>
    <p:sldId id="292" r:id="rId10"/>
    <p:sldId id="298" r:id="rId11"/>
    <p:sldId id="288" r:id="rId12"/>
    <p:sldId id="294" r:id="rId13"/>
    <p:sldId id="283" r:id="rId14"/>
    <p:sldId id="300" r:id="rId15"/>
    <p:sldId id="281" r:id="rId16"/>
    <p:sldId id="264" r:id="rId17"/>
    <p:sldId id="286" r:id="rId18"/>
    <p:sldId id="267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6AAD"/>
    <a:srgbClr val="CBDDF2"/>
    <a:srgbClr val="000000"/>
    <a:srgbClr val="EEF3F8"/>
    <a:srgbClr val="808080"/>
    <a:srgbClr val="273442"/>
    <a:srgbClr val="8F98A8"/>
    <a:srgbClr val="BBD0E6"/>
    <a:srgbClr val="033364"/>
    <a:srgbClr val="8D92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20E439-1B3B-318D-403C-AEAD05186829}" v="589" dt="2026-08-12T20:31:33.873"/>
    <p1510:client id="{1704F880-CBA9-3A7B-26EA-7B01E8858527}" v="1850" dt="2026-08-11T21:44:51.175"/>
    <p1510:client id="{30E34384-9BF3-23E0-851E-913E0A736066}" v="917" dt="2026-08-12T14:23:51.083"/>
    <p1510:client id="{4D31C435-1FD5-35A2-EAFC-807587074CA0}" v="9" dt="2026-08-11T12:51:25.252"/>
    <p1510:client id="{516AD703-6D57-D2BE-B051-A69C27AA9DB2}" v="460" dt="2026-08-12T20:49:07.362"/>
    <p1510:client id="{706FA13D-F96F-8FE0-64D3-F1900955E836}" v="2130" dt="2026-08-11T20:24:50.593"/>
    <p1510:client id="{735DE909-A17A-3C39-B868-568A293821A8}" v="10" dt="2026-08-11T20:34:41.940"/>
    <p1510:client id="{74D26995-DC0C-5590-D0FF-A09A2F0F5EE1}" v="746" dt="2026-08-12T16:03:52.568"/>
    <p1510:client id="{7EAC8450-1391-32BA-88DE-3943CA17B6DA}" v="1100" dt="2026-08-12T17:26:05.795"/>
    <p1510:client id="{93B77E2D-5E7E-C94B-6363-0729681EFAC3}" v="95" dt="2026-08-12T17:51:05.483"/>
    <p1510:client id="{992EB998-A01A-732A-BC82-CF676795FDB8}" v="4337" dt="2026-08-12T23:39:19.863"/>
    <p1510:client id="{9FAD2245-61B4-62EE-77C4-042D96540793}" v="1405" dt="2026-08-12T13:51:14.775"/>
    <p1510:client id="{BA7000C9-CB58-3E1A-0216-9998802262A7}" v="1704" dt="2026-08-11T16:42:17.169"/>
    <p1510:client id="{D84A9EDB-B0C5-3A30-5BFE-1F25C930E2D9}" v="38" dt="2026-08-11T20:39:27.948"/>
    <p1510:client id="{EA4FE18B-1499-A603-320B-D3380BD1E0DE}" v="1643" dt="2026-08-12T15:00:07.642"/>
    <p1510:client id="{FAFB7ED1-46D2-80C1-1605-13FE7067D798}" v="778" dt="2026-08-11T20:17:36.5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8/13/2026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Programação_Ciclo_de_Diálogos_Lei Maria da Penha.pdf, p. 1-3: datas, local, programação e Painel 2.
- Painel 2 - Orientações - Painelista Mayesse Parizi.pdf, p. 1-4: orientações de conteúdo, duração e objetivo esperado.
- Modelo de Apresentação_SENAPPEN_DEEFESO_.pptx, slides 1-4: referência visual e estética.
- Texto de capa elaborado a partir da programação do evento e das orientações do Painel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Programação_Ciclo_de_Diálogos_Lei Maria da Penha.pdf, p. 1-3: datas, local, programação e Painel 2.
- Painel 2 - Orientações - Painelista Mayesse Parizi.pdf, p. 1-4: orientações de conteúdo, duração e objetivo esperado.
- Modelo de Apresentação_SENAPPEN_DEEFESO_.pptx, slides 1-4: referência visual e estética.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4F8FF-FD1F-CAC4-AD4F-0617A1CE2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F639DF-AF22-DC09-268E-6CD8892E66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2DC94A-AB41-85B5-BCB3-8A07D3185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Programação_Ciclo_de_Diálogos_Lei Maria da Penha.pdf, p. 1-3: datas, local, programação e Painel 2.
- Painel 2 - Orientações - Painelista Mayesse Parizi.pdf, p. 1-4: orientações de conteúdo, duração e objetivo esperado.
- Modelo de Apresentação_SENAPPEN_DEEFESO_.pptx, slides 1-4: referência visual e estética.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1878AF-03F7-7DA4-E704-C026B69AE7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011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B5E68-44FD-78FC-3C73-95A7594BE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F59494-4C6E-59B4-CAA4-ED85DA49CA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72BA61-F108-F888-1522-531F3E9C4C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Programação_Ciclo_de_Diálogos_Lei Maria da Penha.pdf, p. 1-3: datas, local, programação e Painel 2.
- Painel 2 - Orientações - Painelista Mayesse Parizi.pdf, p. 1-4: orientações de conteúdo, duração e objetivo esperado.
- Modelo de Apresentação_SENAPPEN_DEEFESO_.pptx, slides 1-4: referência visual e estética.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7432F4-0404-28BD-FB6B-370030DA9F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2565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79894-105E-BFA5-25BC-B6B432C52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CC1FD3-9DF3-91F3-3B4C-D24FE9C4F0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2B325C-1E15-0CE6-BD29-394C2F4621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Programação_Ciclo_de_Diálogos_Lei Maria da Penha.pdf, p. 1-3: datas, local, programação e Painel 2.
- Painel 2 - Orientações - Painelista Mayesse Parizi.pdf, p. 1-4: orientações de conteúdo, duração e objetivo esperado.
- Modelo de Apresentação_SENAPPEN_DEEFESO_.pptx, slides 1-4: referência visual e estética.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A6A606-94C5-1A97-C956-D4BDD86A8F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228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Painel 2 - Orientações - Painelista Mayesse Parizi.pdf, p. 1-4: orientações de conteúdo, duração e objetivo esperado.
- Modelo de Apresentação_SENAPPEN_DEEFESO_.pptx, slides 1-4: referência visual e estética.
- Observação editorial sobre período eleitoral incorporada como cautela de redação, a partir da demanda do solicitante.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Painel 2 - Orientações - Painelista Mayesse Parizi.pdf, p. 1-4: orientações de conteúdo, duração e objetivo esperado.
- Modelo de Apresentação_SENAPPEN_DEEFESO_.pptx, slides 1-4: referência visual e estética.
- Observação editorial sobre período eleitoral incorporada como cautela de redação, a partir da demanda do solicitante.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Programação_Ciclo_de_Diálogos_Lei Maria da Penha.pdf, p. 1-3: datas, local, programação e Painel 2.
- Painel 2 - Orientações - Painelista Mayesse Parizi.pdf, p. 1-4: orientações de conteúdo, duração e objetivo esperado.
- Modelo de Apresentação_SENAPPEN_DEEFESO_.pptx, slides 1-4: referência visual e estética.
- Prazos internos de construção coletiva e revisão final foram informados pelo solicitante.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gov.br/senappen/pt-br/acesso-a-informacao/politicas-acoes-e-programas/programas/paineis-das-alternativas-penais-e-cidadania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gov.br/senappen/pt-br/acesso-a-informacao/politicas-acoes-e-programas/programas/paineis-das-alternativas-penais-e-cidadania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gov.br/senappen/pt-br/acesso-a-informacao/politicas-acoes-e-programas/programas/paineis-das-alternativas-penais-e-cidadania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gov.br/senappen/pt-br/acesso-a-informacao/politicas-acoes-e-programas/programas/paineis-das-alternativas-penais-e-cidadania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gov.br/senappen/pt-br/acesso-a-informacao/politicas-acoes-e-programas/programas/paineis-das-alternativas-penais-e-cidadania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br/senappen/pt-br/acesso-a-informacao/politicas-acoes-e-programas/programas/engenharia-e-arquitetura" TargetMode="External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Modelo de Apresentação_SENAPPEN_DEEFESO_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7" y="3507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0036" y="691915"/>
            <a:ext cx="5212080" cy="868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endParaRPr lang="en-US" sz="2200" b="1">
              <a:solidFill>
                <a:srgbClr val="273442"/>
              </a:solidFill>
              <a:cs typeface="Arial"/>
            </a:endParaRPr>
          </a:p>
        </p:txBody>
      </p:sp>
      <p:sp>
        <p:nvSpPr>
          <p:cNvPr id="4" name="Text 1"/>
          <p:cNvSpPr/>
          <p:nvPr/>
        </p:nvSpPr>
        <p:spPr>
          <a:xfrm>
            <a:off x="4925971" y="833599"/>
            <a:ext cx="7040880" cy="60350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endParaRPr lang="en-US" sz="1400">
              <a:solidFill>
                <a:srgbClr val="273442"/>
              </a:solidFill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Modelo de Apresentação_SENAPPEN_DEEFESO_/slide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923"/>
            <a:ext cx="12191695" cy="68580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77240" y="6510528"/>
            <a:ext cx="5029200" cy="1645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680">
                <a:solidFill>
                  <a:srgbClr val="7D87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Versão piloto para construção coletiva | 4</a:t>
            </a:r>
            <a:endParaRPr lang="en-US" sz="68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7496DEED-B8AC-CBA7-CC06-B7A65831B14F}"/>
              </a:ext>
            </a:extLst>
          </p:cNvPr>
          <p:cNvSpPr txBox="1"/>
          <p:nvPr/>
        </p:nvSpPr>
        <p:spPr>
          <a:xfrm>
            <a:off x="1391920" y="721360"/>
            <a:ext cx="620776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600" b="1">
                <a:cs typeface="Arial"/>
              </a:rPr>
              <a:t>SUMÁRIO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9913DD38-2A32-A626-0708-769D2E0A30B1}"/>
              </a:ext>
            </a:extLst>
          </p:cNvPr>
          <p:cNvSpPr txBox="1"/>
          <p:nvPr/>
        </p:nvSpPr>
        <p:spPr>
          <a:xfrm>
            <a:off x="1394646" y="3426738"/>
            <a:ext cx="10036346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cs typeface="Arial"/>
              </a:rPr>
              <a:t>2.    Monitoração eletrônica como Medida Protetiva de Urgência</a:t>
            </a:r>
            <a:endParaRPr lang="pt-BR">
              <a:cs typeface="Arial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6680682A-73D8-5AC9-7FA4-C9DD1F567C8A}"/>
              </a:ext>
            </a:extLst>
          </p:cNvPr>
          <p:cNvSpPr txBox="1"/>
          <p:nvPr/>
        </p:nvSpPr>
        <p:spPr>
          <a:xfrm>
            <a:off x="1391548" y="1813002"/>
            <a:ext cx="10036346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cs typeface="Arial"/>
              </a:rPr>
              <a:t>1.    Política Nacional de Alternativas Penais - PNAP</a:t>
            </a:r>
            <a:endParaRPr lang="pt-BR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F25FD435-6DE6-E62E-B059-71DD443112C2}"/>
              </a:ext>
            </a:extLst>
          </p:cNvPr>
          <p:cNvSpPr txBox="1"/>
          <p:nvPr/>
        </p:nvSpPr>
        <p:spPr>
          <a:xfrm>
            <a:off x="1373770" y="4823297"/>
            <a:ext cx="10036346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cs typeface="Arial"/>
              </a:rPr>
              <a:t>4.    Principais desafios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3F86C66-E7D2-24C5-945C-C97023C123B0}"/>
              </a:ext>
            </a:extLst>
          </p:cNvPr>
          <p:cNvSpPr txBox="1"/>
          <p:nvPr/>
        </p:nvSpPr>
        <p:spPr>
          <a:xfrm>
            <a:off x="1394646" y="2488177"/>
            <a:ext cx="10036346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cs typeface="Arial"/>
              </a:rPr>
              <a:t>1.1    Grupos reflexivos de responsabilização para homens autores de violências contra mulher</a:t>
            </a:r>
            <a:endParaRPr lang="pt-BR">
              <a:cs typeface="Arial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3CC5799-F1BD-2E00-C39C-2D7896D37337}"/>
              </a:ext>
            </a:extLst>
          </p:cNvPr>
          <p:cNvSpPr txBox="1"/>
          <p:nvPr/>
        </p:nvSpPr>
        <p:spPr>
          <a:xfrm>
            <a:off x="1360233" y="4130316"/>
            <a:ext cx="10036346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>
                <a:cs typeface="Arial"/>
              </a:rPr>
              <a:t>3.    </a:t>
            </a:r>
            <a:r>
              <a:rPr lang="en-US" b="1">
                <a:cs typeface="Arial"/>
              </a:rPr>
              <a:t> </a:t>
            </a:r>
            <a:r>
              <a:rPr lang="en-US" b="1" err="1">
                <a:cs typeface="Arial"/>
              </a:rPr>
              <a:t>Ações</a:t>
            </a:r>
            <a:r>
              <a:rPr lang="en-US" b="1">
                <a:cs typeface="Arial"/>
              </a:rPr>
              <a:t> </a:t>
            </a:r>
            <a:r>
              <a:rPr lang="en-US" b="1" err="1">
                <a:cs typeface="Arial"/>
              </a:rPr>
              <a:t>desenvolvidas</a:t>
            </a:r>
            <a:r>
              <a:rPr lang="en-US" b="1">
                <a:cs typeface="Arial"/>
              </a:rPr>
              <a:t> pela SENAPPEN</a:t>
            </a:r>
            <a:endParaRPr lang="pt-BR" b="1"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5A5DBD1-0E19-6D1E-9EE0-843A1D74B795}"/>
              </a:ext>
            </a:extLst>
          </p:cNvPr>
          <p:cNvSpPr txBox="1"/>
          <p:nvPr/>
        </p:nvSpPr>
        <p:spPr>
          <a:xfrm>
            <a:off x="657674" y="780214"/>
            <a:ext cx="1049528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400" b="1">
                <a:latin typeface="Montserrat"/>
                <a:ea typeface="+mn-lt"/>
                <a:cs typeface="+mn-lt"/>
              </a:rPr>
              <a:t>1. Política Nacional de Alternativas Penais - PNAP</a:t>
            </a:r>
            <a:endParaRPr lang="pt-BR">
              <a:latin typeface="Montserrat"/>
              <a:cs typeface="Arial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4B6A994-7179-86E3-058F-1483CCAFF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660" y="1506583"/>
            <a:ext cx="7100767" cy="412428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DDFD042-B77B-4A32-F84C-ADE080D31324}"/>
              </a:ext>
            </a:extLst>
          </p:cNvPr>
          <p:cNvSpPr txBox="1"/>
          <p:nvPr/>
        </p:nvSpPr>
        <p:spPr>
          <a:xfrm>
            <a:off x="7745260" y="1503123"/>
            <a:ext cx="3924821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200" b="1">
                <a:latin typeface="Montserrat"/>
                <a:cs typeface="Arial"/>
              </a:rPr>
              <a:t>Modalidades de Alternativas Penais</a:t>
            </a:r>
          </a:p>
          <a:p>
            <a:endParaRPr lang="pt-BR" sz="1200">
              <a:latin typeface="Montserrat"/>
              <a:cs typeface="Arial"/>
            </a:endParaRPr>
          </a:p>
          <a:p>
            <a:r>
              <a:rPr lang="pt-BR" sz="1200">
                <a:latin typeface="Montserrat"/>
                <a:ea typeface="+mn-lt"/>
                <a:cs typeface="+mn-lt"/>
              </a:rPr>
              <a:t>I - penas restritivas de direitos;</a:t>
            </a:r>
            <a:endParaRPr lang="pt-BR" sz="1200">
              <a:latin typeface="Montserrat"/>
            </a:endParaRPr>
          </a:p>
          <a:p>
            <a:endParaRPr lang="pt-BR" sz="1200">
              <a:latin typeface="Montserrat"/>
            </a:endParaRPr>
          </a:p>
          <a:p>
            <a:r>
              <a:rPr lang="pt-BR" sz="1200">
                <a:latin typeface="Montserrat"/>
                <a:ea typeface="+mn-lt"/>
                <a:cs typeface="+mn-lt"/>
              </a:rPr>
              <a:t>II - transação penal e suspensão condicional do processo;</a:t>
            </a:r>
            <a:endParaRPr lang="pt-BR" sz="1200">
              <a:latin typeface="Montserrat"/>
            </a:endParaRPr>
          </a:p>
          <a:p>
            <a:endParaRPr lang="pt-BR" sz="1200">
              <a:latin typeface="Montserrat"/>
            </a:endParaRPr>
          </a:p>
          <a:p>
            <a:r>
              <a:rPr lang="pt-BR" sz="1200">
                <a:latin typeface="Montserrat"/>
                <a:ea typeface="+mn-lt"/>
                <a:cs typeface="+mn-lt"/>
              </a:rPr>
              <a:t>IV - suspensão condicional da pena privativa de liberdade;</a:t>
            </a:r>
            <a:endParaRPr lang="pt-BR" sz="1200">
              <a:latin typeface="Montserrat"/>
            </a:endParaRPr>
          </a:p>
          <a:p>
            <a:endParaRPr lang="pt-BR" sz="1200">
              <a:latin typeface="Montserrat"/>
            </a:endParaRPr>
          </a:p>
          <a:p>
            <a:r>
              <a:rPr lang="pt-BR" sz="1200">
                <a:latin typeface="Montserrat"/>
                <a:ea typeface="+mn-lt"/>
                <a:cs typeface="+mn-lt"/>
              </a:rPr>
              <a:t>V - conciliação, mediação e técnicas de justiça restaurativa;</a:t>
            </a:r>
            <a:endParaRPr lang="pt-BR" sz="1200">
              <a:latin typeface="Montserrat"/>
            </a:endParaRPr>
          </a:p>
          <a:p>
            <a:endParaRPr lang="pt-BR" sz="1200">
              <a:latin typeface="Montserrat"/>
            </a:endParaRPr>
          </a:p>
          <a:p>
            <a:r>
              <a:rPr lang="pt-BR" sz="1200">
                <a:latin typeface="Montserrat"/>
                <a:ea typeface="+mn-lt"/>
                <a:cs typeface="+mn-lt"/>
              </a:rPr>
              <a:t>VI - acordo de não persecução penal;</a:t>
            </a:r>
            <a:endParaRPr lang="pt-BR" sz="1200">
              <a:latin typeface="Montserrat"/>
            </a:endParaRPr>
          </a:p>
          <a:p>
            <a:endParaRPr lang="pt-BR" sz="1200">
              <a:latin typeface="Montserrat"/>
            </a:endParaRPr>
          </a:p>
          <a:p>
            <a:r>
              <a:rPr lang="pt-BR" sz="1200">
                <a:latin typeface="Montserrat"/>
                <a:ea typeface="+mn-lt"/>
                <a:cs typeface="+mn-lt"/>
              </a:rPr>
              <a:t>VII - medidas cautelares diversas da prisão; e</a:t>
            </a:r>
            <a:endParaRPr lang="pt-BR" sz="1200">
              <a:latin typeface="Montserrat"/>
            </a:endParaRPr>
          </a:p>
          <a:p>
            <a:endParaRPr lang="pt-BR" sz="1200">
              <a:latin typeface="Montserrat"/>
            </a:endParaRPr>
          </a:p>
          <a:p>
            <a:r>
              <a:rPr lang="pt-BR" sz="1200">
                <a:latin typeface="Montserrat"/>
                <a:ea typeface="+mn-lt"/>
                <a:cs typeface="+mn-lt"/>
              </a:rPr>
              <a:t>VIII - </a:t>
            </a:r>
            <a:r>
              <a:rPr lang="pt-BR" sz="1200" b="1">
                <a:solidFill>
                  <a:srgbClr val="2D6AAD"/>
                </a:solidFill>
                <a:latin typeface="Montserrat"/>
                <a:ea typeface="+mn-lt"/>
                <a:cs typeface="+mn-lt"/>
              </a:rPr>
              <a:t>medidas protetivas de urgência.</a:t>
            </a:r>
            <a:endParaRPr lang="pt-BR" sz="1200" b="1">
              <a:solidFill>
                <a:srgbClr val="2D6AAD"/>
              </a:solidFill>
              <a:latin typeface="Montserrat"/>
            </a:endParaRPr>
          </a:p>
          <a:p>
            <a:endParaRPr lang="pt-BR">
              <a:cs typeface="Arial"/>
            </a:endParaRPr>
          </a:p>
        </p:txBody>
      </p:sp>
      <p:pic>
        <p:nvPicPr>
          <p:cNvPr id="10" name="Imagem 9" descr="Código QR&#10;&#10;O conteúdo gerado por IA pode estar incorreto.">
            <a:extLst>
              <a:ext uri="{FF2B5EF4-FFF2-40B4-BE49-F238E27FC236}">
                <a16:creationId xmlns:a16="http://schemas.microsoft.com/office/drawing/2014/main" id="{BAF92CC1-6173-1849-E3BA-58CCFBAEB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3242" y="4957175"/>
            <a:ext cx="1411268" cy="1202501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2CF81212-DA3A-86F7-FEC0-AB8F0F2BD8EC}"/>
              </a:ext>
            </a:extLst>
          </p:cNvPr>
          <p:cNvSpPr txBox="1"/>
          <p:nvPr/>
        </p:nvSpPr>
        <p:spPr>
          <a:xfrm>
            <a:off x="9916439" y="6153412"/>
            <a:ext cx="1544878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>
              <a:lnSpc>
                <a:spcPts val="1205"/>
              </a:lnSpc>
            </a:pPr>
            <a:r>
              <a:rPr lang="pt-BR" sz="1000" b="1" i="0" u="none" strike="noStrike" baseline="0">
                <a:solidFill>
                  <a:srgbClr val="2D6AAD"/>
                </a:solidFill>
                <a:latin typeface="Arial"/>
                <a:hlinkClick r:id="rId4"/>
              </a:rPr>
              <a:t>Acesse aqui o Painel</a:t>
            </a:r>
            <a:r>
              <a:rPr lang="en-US" sz="1000" b="0" i="0">
                <a:latin typeface="Arial"/>
                <a:hlinkClick r:id="rId4"/>
              </a:rPr>
              <a:t>​</a:t>
            </a:r>
            <a:endParaRPr lang="en-US" sz="1000" b="0" i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7240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E34D3-5049-FA9C-54D3-C0A455AFC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BEBB0B0-FA56-B92C-8F0C-BCC3F1DFA59E}"/>
              </a:ext>
            </a:extLst>
          </p:cNvPr>
          <p:cNvSpPr txBox="1"/>
          <p:nvPr/>
        </p:nvSpPr>
        <p:spPr>
          <a:xfrm>
            <a:off x="657674" y="780214"/>
            <a:ext cx="1049528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400" b="1">
                <a:latin typeface="Montserrat"/>
                <a:ea typeface="+mn-lt"/>
                <a:cs typeface="+mn-lt"/>
              </a:rPr>
              <a:t>1. </a:t>
            </a:r>
            <a:r>
              <a:rPr lang="pt-BR" sz="2400" b="1">
                <a:latin typeface="Montserrat"/>
              </a:rPr>
              <a:t>Política Nacional de Alternativas Penais - PNAP</a:t>
            </a:r>
            <a:endParaRPr lang="pt-BR" sz="2400">
              <a:latin typeface="Montserrat"/>
            </a:endParaRPr>
          </a:p>
        </p:txBody>
      </p:sp>
      <p:sp>
        <p:nvSpPr>
          <p:cNvPr id="2" name="CaixaDeTexto 16">
            <a:extLst>
              <a:ext uri="{FF2B5EF4-FFF2-40B4-BE49-F238E27FC236}">
                <a16:creationId xmlns:a16="http://schemas.microsoft.com/office/drawing/2014/main" id="{895AFB94-BD1D-5A4E-04A2-DFAD0158D0EB}"/>
              </a:ext>
            </a:extLst>
          </p:cNvPr>
          <p:cNvSpPr txBox="1"/>
          <p:nvPr/>
        </p:nvSpPr>
        <p:spPr>
          <a:xfrm>
            <a:off x="7658362" y="4748358"/>
            <a:ext cx="2250832" cy="152349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b="1">
                <a:solidFill>
                  <a:srgbClr val="333A65"/>
                </a:solidFill>
                <a:latin typeface="Montserrat"/>
              </a:rPr>
              <a:t>2023</a:t>
            </a:r>
          </a:p>
          <a:p>
            <a:pPr algn="just"/>
            <a:r>
              <a:rPr lang="pt-BR" sz="1100">
                <a:latin typeface="Montserrat"/>
              </a:rPr>
              <a:t>Nova estrutura regimental do MJSP (Decretos nº 11.348/2023 e 11.759/2023 e Portaria MJSP nº 542/2023) . O DEPEN passa a ser SENAPPEN. É também criada a DICAP.</a:t>
            </a:r>
          </a:p>
        </p:txBody>
      </p:sp>
      <p:sp>
        <p:nvSpPr>
          <p:cNvPr id="5" name="CaixaDeTexto 27">
            <a:extLst>
              <a:ext uri="{FF2B5EF4-FFF2-40B4-BE49-F238E27FC236}">
                <a16:creationId xmlns:a16="http://schemas.microsoft.com/office/drawing/2014/main" id="{FF237FC1-6F3A-916E-F881-DBD835086274}"/>
              </a:ext>
            </a:extLst>
          </p:cNvPr>
          <p:cNvSpPr txBox="1"/>
          <p:nvPr/>
        </p:nvSpPr>
        <p:spPr>
          <a:xfrm>
            <a:off x="1140572" y="2881785"/>
            <a:ext cx="1772650" cy="143116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b="1">
                <a:solidFill>
                  <a:srgbClr val="333A65"/>
                </a:solidFill>
                <a:latin typeface="Montserrat"/>
              </a:rPr>
              <a:t>2000</a:t>
            </a:r>
          </a:p>
          <a:p>
            <a:pPr algn="just"/>
            <a:r>
              <a:rPr lang="pt-BR" sz="1100">
                <a:latin typeface="Montserrat"/>
              </a:rPr>
              <a:t>Criação da Central Nacional de Apoio e Acompanhamento às Penas e Medidas Alternativas (</a:t>
            </a:r>
            <a:r>
              <a:rPr lang="pt-BR" sz="1100" err="1">
                <a:latin typeface="Montserrat"/>
              </a:rPr>
              <a:t>Cenapa</a:t>
            </a:r>
            <a:r>
              <a:rPr lang="pt-BR" sz="1100">
                <a:latin typeface="Montserrat"/>
              </a:rPr>
              <a:t>) </a:t>
            </a:r>
          </a:p>
          <a:p>
            <a:endParaRPr lang="pt-BR">
              <a:solidFill>
                <a:schemeClr val="accent1">
                  <a:lumMod val="75000"/>
                </a:schemeClr>
              </a:solidFill>
              <a:latin typeface="Raleway" pitchFamily="2" charset="0"/>
            </a:endParaRPr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F4F98BA5-9C65-9303-A791-98752EBCAD25}"/>
              </a:ext>
            </a:extLst>
          </p:cNvPr>
          <p:cNvCxnSpPr>
            <a:cxnSpLocks/>
          </p:cNvCxnSpPr>
          <p:nvPr/>
        </p:nvCxnSpPr>
        <p:spPr>
          <a:xfrm>
            <a:off x="1334654" y="4445022"/>
            <a:ext cx="9231434" cy="54939"/>
          </a:xfrm>
          <a:prstGeom prst="straightConnector1">
            <a:avLst/>
          </a:prstGeom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" name="CaixaDeTexto 37">
            <a:extLst>
              <a:ext uri="{FF2B5EF4-FFF2-40B4-BE49-F238E27FC236}">
                <a16:creationId xmlns:a16="http://schemas.microsoft.com/office/drawing/2014/main" id="{B55577BE-1E73-C9FB-F0D0-FD8C03F6CD23}"/>
              </a:ext>
            </a:extLst>
          </p:cNvPr>
          <p:cNvSpPr txBox="1"/>
          <p:nvPr/>
        </p:nvSpPr>
        <p:spPr>
          <a:xfrm>
            <a:off x="2689116" y="4744978"/>
            <a:ext cx="1678959" cy="11541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b="1">
                <a:solidFill>
                  <a:srgbClr val="333A65"/>
                </a:solidFill>
                <a:latin typeface="Montserrat"/>
              </a:rPr>
              <a:t>2005 </a:t>
            </a:r>
          </a:p>
          <a:p>
            <a:pPr algn="just"/>
            <a:r>
              <a:rPr lang="pt-BR" sz="1100">
                <a:latin typeface="Montserrat"/>
              </a:rPr>
              <a:t>Autonomia do DEPEN (Decreto n° 5.535/2005), que absorveu a gerência da </a:t>
            </a:r>
            <a:r>
              <a:rPr lang="pt-BR" sz="1100" err="1">
                <a:latin typeface="Montserrat"/>
              </a:rPr>
              <a:t>Cenapa</a:t>
            </a:r>
            <a:endParaRPr lang="pt-BR" sz="1100">
              <a:latin typeface="Montserrat"/>
            </a:endParaRPr>
          </a:p>
        </p:txBody>
      </p:sp>
      <p:sp>
        <p:nvSpPr>
          <p:cNvPr id="8" name="CaixaDeTexto 40">
            <a:extLst>
              <a:ext uri="{FF2B5EF4-FFF2-40B4-BE49-F238E27FC236}">
                <a16:creationId xmlns:a16="http://schemas.microsoft.com/office/drawing/2014/main" id="{94537B0A-0E1F-07C6-D5B8-EE76DD98FA83}"/>
              </a:ext>
            </a:extLst>
          </p:cNvPr>
          <p:cNvSpPr txBox="1"/>
          <p:nvPr/>
        </p:nvSpPr>
        <p:spPr>
          <a:xfrm>
            <a:off x="3761977" y="2993673"/>
            <a:ext cx="1955151" cy="11849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b="1">
                <a:solidFill>
                  <a:srgbClr val="333A65"/>
                </a:solidFill>
                <a:latin typeface="Montserrat"/>
              </a:rPr>
              <a:t>2011</a:t>
            </a:r>
          </a:p>
          <a:p>
            <a:pPr algn="just"/>
            <a:r>
              <a:rPr lang="pt-BR" sz="1100">
                <a:latin typeface="Montserrat"/>
              </a:rPr>
              <a:t>Publicação da Portaria 2.594/2011, que cria a Estratégia Nacional de Alternativas Penais (ENAPE)</a:t>
            </a:r>
          </a:p>
        </p:txBody>
      </p:sp>
      <p:sp>
        <p:nvSpPr>
          <p:cNvPr id="10" name="CaixaDeTexto 43">
            <a:extLst>
              <a:ext uri="{FF2B5EF4-FFF2-40B4-BE49-F238E27FC236}">
                <a16:creationId xmlns:a16="http://schemas.microsoft.com/office/drawing/2014/main" id="{8CE9BC83-AE4E-FB2C-319E-1C8D8C7F4A49}"/>
              </a:ext>
            </a:extLst>
          </p:cNvPr>
          <p:cNvSpPr txBox="1"/>
          <p:nvPr/>
        </p:nvSpPr>
        <p:spPr>
          <a:xfrm>
            <a:off x="5019209" y="4741472"/>
            <a:ext cx="1851543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b="1">
                <a:solidFill>
                  <a:srgbClr val="333A65"/>
                </a:solidFill>
                <a:latin typeface="Montserrat"/>
              </a:rPr>
              <a:t>2016</a:t>
            </a:r>
          </a:p>
          <a:p>
            <a:pPr algn="just"/>
            <a:r>
              <a:rPr lang="pt-BR" sz="1100">
                <a:latin typeface="Montserrat"/>
              </a:rPr>
              <a:t>Publicação da Portaria n° 495/2016, que cria a Política Nacional de Alternativas Penais</a:t>
            </a:r>
          </a:p>
        </p:txBody>
      </p:sp>
      <p:sp>
        <p:nvSpPr>
          <p:cNvPr id="11" name="CaixaDeTexto 44">
            <a:extLst>
              <a:ext uri="{FF2B5EF4-FFF2-40B4-BE49-F238E27FC236}">
                <a16:creationId xmlns:a16="http://schemas.microsoft.com/office/drawing/2014/main" id="{07F6FB7A-60E2-34E3-6032-D0ADA6EA5511}"/>
              </a:ext>
            </a:extLst>
          </p:cNvPr>
          <p:cNvSpPr txBox="1"/>
          <p:nvPr/>
        </p:nvSpPr>
        <p:spPr>
          <a:xfrm>
            <a:off x="6628305" y="2364850"/>
            <a:ext cx="2152843" cy="21390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b="1">
                <a:solidFill>
                  <a:srgbClr val="333A65"/>
                </a:solidFill>
                <a:latin typeface="Montserrat"/>
              </a:rPr>
              <a:t>2019</a:t>
            </a:r>
          </a:p>
          <a:p>
            <a:pPr algn="just"/>
            <a:r>
              <a:rPr lang="pt-BR" sz="1100">
                <a:latin typeface="Montserrat"/>
              </a:rPr>
              <a:t>Resolução nº 288 do CNJ. Define a Política Institucional do Poder Judiciário para a promoção da aplicação de alternativas penais, com enfoque restaurativo, em substituição à privação de liberdade</a:t>
            </a:r>
          </a:p>
          <a:p>
            <a:endParaRPr lang="pt-BR"/>
          </a:p>
        </p:txBody>
      </p:sp>
      <p:sp>
        <p:nvSpPr>
          <p:cNvPr id="12" name="CaixaDeTexto 45">
            <a:extLst>
              <a:ext uri="{FF2B5EF4-FFF2-40B4-BE49-F238E27FC236}">
                <a16:creationId xmlns:a16="http://schemas.microsoft.com/office/drawing/2014/main" id="{170C6D40-F363-F22A-E7E0-124C30C788B0}"/>
              </a:ext>
            </a:extLst>
          </p:cNvPr>
          <p:cNvSpPr txBox="1"/>
          <p:nvPr/>
        </p:nvSpPr>
        <p:spPr>
          <a:xfrm>
            <a:off x="8954551" y="2544279"/>
            <a:ext cx="2023197" cy="152349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b="1">
                <a:solidFill>
                  <a:srgbClr val="333A65"/>
                </a:solidFill>
                <a:latin typeface="Montserrat"/>
              </a:rPr>
              <a:t>2024</a:t>
            </a:r>
          </a:p>
          <a:p>
            <a:pPr algn="just"/>
            <a:r>
              <a:rPr lang="pt-BR" sz="1100">
                <a:latin typeface="Montserrat"/>
              </a:rPr>
              <a:t>Resolução nº 562 do CNJ. Institui as diretrizes para a estruturação e funcionamento dos Juiz das Garantias. O serviço APEC deverá estar presente nesses espaços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27F737C6-8D55-2A6D-8579-1F44D45112AA}"/>
              </a:ext>
            </a:extLst>
          </p:cNvPr>
          <p:cNvCxnSpPr>
            <a:cxnSpLocks/>
          </p:cNvCxnSpPr>
          <p:nvPr/>
        </p:nvCxnSpPr>
        <p:spPr>
          <a:xfrm>
            <a:off x="3281555" y="2536085"/>
            <a:ext cx="0" cy="193094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C339A53E-40FC-F2DB-5A2F-A096C2CA939F}"/>
              </a:ext>
            </a:extLst>
          </p:cNvPr>
          <p:cNvCxnSpPr>
            <a:cxnSpLocks/>
          </p:cNvCxnSpPr>
          <p:nvPr/>
        </p:nvCxnSpPr>
        <p:spPr>
          <a:xfrm flipV="1">
            <a:off x="3281509" y="2536085"/>
            <a:ext cx="956021" cy="10987"/>
          </a:xfrm>
          <a:prstGeom prst="straightConnector1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CaixaDeTexto 61">
            <a:extLst>
              <a:ext uri="{FF2B5EF4-FFF2-40B4-BE49-F238E27FC236}">
                <a16:creationId xmlns:a16="http://schemas.microsoft.com/office/drawing/2014/main" id="{869B7CCD-F30E-4237-0E13-2E3217ACFD04}"/>
              </a:ext>
            </a:extLst>
          </p:cNvPr>
          <p:cNvSpPr txBox="1"/>
          <p:nvPr/>
        </p:nvSpPr>
        <p:spPr>
          <a:xfrm>
            <a:off x="4189371" y="1890787"/>
            <a:ext cx="2652397" cy="8463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b="1">
                <a:solidFill>
                  <a:srgbClr val="333A65"/>
                </a:solidFill>
                <a:latin typeface="Montserrat"/>
              </a:rPr>
              <a:t>2002 a 2011</a:t>
            </a:r>
          </a:p>
          <a:p>
            <a:r>
              <a:rPr lang="pt-BR" sz="1100">
                <a:latin typeface="Montserrat"/>
              </a:rPr>
              <a:t>Atuação da Comissão Nacional de Penas e Medidas Alternativas – CONAPA (Portaria n° 153/2002</a:t>
            </a:r>
          </a:p>
        </p:txBody>
      </p: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BFC1FF4B-8340-067B-FAA3-19F055B78F74}"/>
              </a:ext>
            </a:extLst>
          </p:cNvPr>
          <p:cNvCxnSpPr/>
          <p:nvPr/>
        </p:nvCxnSpPr>
        <p:spPr>
          <a:xfrm>
            <a:off x="1972712" y="4174404"/>
            <a:ext cx="10978" cy="285445"/>
          </a:xfrm>
          <a:prstGeom prst="straightConnector1">
            <a:avLst/>
          </a:prstGeom>
          <a:ln w="12700">
            <a:solidFill>
              <a:srgbClr val="4472C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4CAA8A42-7CBA-C879-389C-ED4D1DDD2380}"/>
              </a:ext>
            </a:extLst>
          </p:cNvPr>
          <p:cNvCxnSpPr>
            <a:cxnSpLocks/>
          </p:cNvCxnSpPr>
          <p:nvPr/>
        </p:nvCxnSpPr>
        <p:spPr>
          <a:xfrm>
            <a:off x="3527988" y="4452869"/>
            <a:ext cx="10978" cy="285445"/>
          </a:xfrm>
          <a:prstGeom prst="straightConnector1">
            <a:avLst/>
          </a:prstGeom>
          <a:ln w="12700">
            <a:solidFill>
              <a:srgbClr val="4472C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9B557B6E-80A5-E2F7-9A6D-CB12F9B44C14}"/>
              </a:ext>
            </a:extLst>
          </p:cNvPr>
          <p:cNvCxnSpPr>
            <a:cxnSpLocks/>
          </p:cNvCxnSpPr>
          <p:nvPr/>
        </p:nvCxnSpPr>
        <p:spPr>
          <a:xfrm>
            <a:off x="4757658" y="4167425"/>
            <a:ext cx="10978" cy="285445"/>
          </a:xfrm>
          <a:prstGeom prst="straightConnector1">
            <a:avLst/>
          </a:prstGeom>
          <a:ln w="12700">
            <a:solidFill>
              <a:srgbClr val="4472C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F8B54A49-0853-C685-3617-ED84ABBA8F77}"/>
              </a:ext>
            </a:extLst>
          </p:cNvPr>
          <p:cNvCxnSpPr>
            <a:cxnSpLocks/>
          </p:cNvCxnSpPr>
          <p:nvPr/>
        </p:nvCxnSpPr>
        <p:spPr>
          <a:xfrm>
            <a:off x="5943412" y="4473013"/>
            <a:ext cx="10978" cy="285445"/>
          </a:xfrm>
          <a:prstGeom prst="straightConnector1">
            <a:avLst/>
          </a:prstGeom>
          <a:ln w="12700">
            <a:solidFill>
              <a:srgbClr val="4472C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05C0BE19-838C-C301-6FEB-AAE5033DEE40}"/>
              </a:ext>
            </a:extLst>
          </p:cNvPr>
          <p:cNvCxnSpPr>
            <a:cxnSpLocks/>
          </p:cNvCxnSpPr>
          <p:nvPr/>
        </p:nvCxnSpPr>
        <p:spPr>
          <a:xfrm>
            <a:off x="7710157" y="4177496"/>
            <a:ext cx="10978" cy="285445"/>
          </a:xfrm>
          <a:prstGeom prst="straightConnector1">
            <a:avLst/>
          </a:prstGeom>
          <a:ln w="12700">
            <a:solidFill>
              <a:srgbClr val="4472C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CE92479E-6A8F-72BE-10D8-8BDD525D3358}"/>
              </a:ext>
            </a:extLst>
          </p:cNvPr>
          <p:cNvCxnSpPr>
            <a:cxnSpLocks/>
          </p:cNvCxnSpPr>
          <p:nvPr/>
        </p:nvCxnSpPr>
        <p:spPr>
          <a:xfrm>
            <a:off x="8776048" y="4474827"/>
            <a:ext cx="10978" cy="285445"/>
          </a:xfrm>
          <a:prstGeom prst="straightConnector1">
            <a:avLst/>
          </a:prstGeom>
          <a:ln w="12700">
            <a:solidFill>
              <a:srgbClr val="4472C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2FB5ABEE-8E8E-B858-CDB2-DEC61653CA00}"/>
              </a:ext>
            </a:extLst>
          </p:cNvPr>
          <p:cNvCxnSpPr>
            <a:cxnSpLocks/>
          </p:cNvCxnSpPr>
          <p:nvPr/>
        </p:nvCxnSpPr>
        <p:spPr>
          <a:xfrm>
            <a:off x="9950875" y="4188475"/>
            <a:ext cx="10978" cy="285445"/>
          </a:xfrm>
          <a:prstGeom prst="straightConnector1">
            <a:avLst/>
          </a:prstGeom>
          <a:ln w="12700">
            <a:solidFill>
              <a:srgbClr val="4472C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D91BD721-D4B7-41F2-021A-3B96BC49BBBE}"/>
              </a:ext>
            </a:extLst>
          </p:cNvPr>
          <p:cNvSpPr txBox="1"/>
          <p:nvPr/>
        </p:nvSpPr>
        <p:spPr>
          <a:xfrm>
            <a:off x="389917" y="1376052"/>
            <a:ext cx="3842846" cy="33855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600" i="1">
                <a:latin typeface="Montserrat"/>
                <a:ea typeface="+mn-lt"/>
                <a:cs typeface="+mn-lt"/>
              </a:rPr>
              <a:t>Histórico das Alternativas Penais</a:t>
            </a:r>
          </a:p>
        </p:txBody>
      </p:sp>
    </p:spTree>
    <p:extLst>
      <p:ext uri="{BB962C8B-B14F-4D97-AF65-F5344CB8AC3E}">
        <p14:creationId xmlns:p14="http://schemas.microsoft.com/office/powerpoint/2010/main" val="362824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2E772-E74E-824D-56F2-EA2D6B7CB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3689657-059D-71C5-2997-A42A437244DB}"/>
              </a:ext>
            </a:extLst>
          </p:cNvPr>
          <p:cNvSpPr txBox="1"/>
          <p:nvPr/>
        </p:nvSpPr>
        <p:spPr>
          <a:xfrm>
            <a:off x="477242" y="473345"/>
            <a:ext cx="10705577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>
                <a:latin typeface="Montserrat"/>
                <a:ea typeface="+mn-lt"/>
                <a:cs typeface="+mn-lt"/>
              </a:rPr>
              <a:t>1.1 Grupos reflexivos de responsabilização para homens autores de violências contra mulher </a:t>
            </a:r>
            <a:endParaRPr lang="pt-BR" sz="2000">
              <a:latin typeface="Montserrat"/>
              <a:ea typeface="+mn-lt"/>
              <a:cs typeface="+mn-lt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7A529FE-6F5C-34F9-D34B-D7C048354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006" y="1529344"/>
            <a:ext cx="8563337" cy="4843158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1F8B00E4-0DD4-69D3-1756-3CA9BC3F4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3325" y="4925860"/>
            <a:ext cx="1411268" cy="1202501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3ABA0541-8801-A1A1-9571-9F287124D4B5}"/>
              </a:ext>
            </a:extLst>
          </p:cNvPr>
          <p:cNvSpPr txBox="1"/>
          <p:nvPr/>
        </p:nvSpPr>
        <p:spPr>
          <a:xfrm>
            <a:off x="10125206" y="6122097"/>
            <a:ext cx="1617946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>
              <a:lnSpc>
                <a:spcPts val="1205"/>
              </a:lnSpc>
            </a:pPr>
            <a:r>
              <a:rPr lang="pt-BR" sz="1000" b="1" i="0" u="none" strike="noStrike" baseline="0">
                <a:solidFill>
                  <a:srgbClr val="2D6AAD"/>
                </a:solidFill>
                <a:latin typeface="Montserrat"/>
              </a:rPr>
              <a:t>Acesse aqui o Painel</a:t>
            </a:r>
            <a:r>
              <a:rPr lang="en-US" sz="1000" b="0" i="0">
                <a:latin typeface="Montserrat"/>
              </a:rPr>
              <a:t>​</a:t>
            </a:r>
            <a:endParaRPr lang="en-US" sz="1000" b="0" i="0">
              <a:latin typeface="Montserrat"/>
              <a:cs typeface="Arial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C90779E-4E67-2693-32C0-F615351B66A9}"/>
              </a:ext>
            </a:extLst>
          </p:cNvPr>
          <p:cNvSpPr txBox="1"/>
          <p:nvPr/>
        </p:nvSpPr>
        <p:spPr>
          <a:xfrm>
            <a:off x="399563" y="1183141"/>
            <a:ext cx="3842846" cy="33855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600" i="1">
                <a:latin typeface="Montserrat"/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Painel de Indicadores Estratégicos</a:t>
            </a:r>
            <a:r>
              <a:rPr lang="pt-BR" sz="1600" i="1">
                <a:latin typeface="Montserrat"/>
                <a:ea typeface="+mn-lt"/>
                <a:cs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8088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957CD-41C5-ACA9-F9D2-3D5194CB7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815CCFB-2A75-9AB4-AEF8-FC7373DD9AA3}"/>
              </a:ext>
            </a:extLst>
          </p:cNvPr>
          <p:cNvSpPr txBox="1"/>
          <p:nvPr/>
        </p:nvSpPr>
        <p:spPr>
          <a:xfrm>
            <a:off x="657674" y="780214"/>
            <a:ext cx="1049528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b="1">
                <a:latin typeface="Montserrat"/>
                <a:ea typeface="+mn-lt"/>
                <a:cs typeface="+mn-lt"/>
              </a:rPr>
              <a:t>1.1 Grupos reflexivos de responsabilização para homens autores de violências contra mulher </a:t>
            </a:r>
            <a:endParaRPr lang="pt-BR" sz="2000" b="1">
              <a:solidFill>
                <a:srgbClr val="FF0000"/>
              </a:solidFill>
              <a:latin typeface="Montserrat"/>
              <a:cs typeface="Arial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417F0D8-8626-B52D-030D-872F68B8C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7536" y="1198104"/>
            <a:ext cx="2685772" cy="367246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26B96AC-0C00-1955-3792-A212ACF991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1132" y="4947291"/>
            <a:ext cx="1129434" cy="95198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A9F7964B-6584-9144-C161-0E4278B86980}"/>
              </a:ext>
            </a:extLst>
          </p:cNvPr>
          <p:cNvSpPr txBox="1"/>
          <p:nvPr/>
        </p:nvSpPr>
        <p:spPr>
          <a:xfrm>
            <a:off x="10085541" y="5881805"/>
            <a:ext cx="1304792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900" b="1">
                <a:solidFill>
                  <a:srgbClr val="2D6AAD"/>
                </a:solidFill>
                <a:cs typeface="Arial"/>
              </a:rPr>
              <a:t>Acesse aqui o Guia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B476265-7010-E22C-2891-798939AA396E}"/>
              </a:ext>
            </a:extLst>
          </p:cNvPr>
          <p:cNvSpPr txBox="1"/>
          <p:nvPr/>
        </p:nvSpPr>
        <p:spPr>
          <a:xfrm>
            <a:off x="655209" y="1713647"/>
            <a:ext cx="6859035" cy="2308324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 algn="just">
              <a:buFont typeface="Wingdings"/>
              <a:buChar char="ü"/>
            </a:pPr>
            <a:r>
              <a:rPr lang="pt-BR" sz="1200">
                <a:latin typeface="Montserrat"/>
                <a:cs typeface="Arial"/>
              </a:rPr>
              <a:t>Previsto na Lei Federal nº 13.984/2020, que altera o art. 22 da Lei Maria da Penha</a:t>
            </a:r>
          </a:p>
          <a:p>
            <a:pPr marL="171450" indent="-171450">
              <a:buFont typeface="Wingdings"/>
              <a:buChar char="ü"/>
            </a:pPr>
            <a:endParaRPr lang="pt-BR" sz="1200">
              <a:latin typeface="Montserrat"/>
              <a:cs typeface="Arial"/>
            </a:endParaRPr>
          </a:p>
          <a:p>
            <a:pPr marL="171450" indent="-171450">
              <a:buFont typeface="Wingdings"/>
              <a:buChar char="ü"/>
            </a:pPr>
            <a:r>
              <a:rPr lang="pt-BR" sz="1200">
                <a:latin typeface="Montserrat"/>
                <a:cs typeface="Arial"/>
              </a:rPr>
              <a:t>16 </a:t>
            </a:r>
            <a:r>
              <a:rPr lang="pt-BR" sz="1200" err="1">
                <a:latin typeface="Montserrat"/>
                <a:cs typeface="Arial"/>
              </a:rPr>
              <a:t>UF,s</a:t>
            </a:r>
            <a:r>
              <a:rPr lang="pt-BR" sz="1200">
                <a:latin typeface="Montserrat"/>
                <a:cs typeface="Arial"/>
              </a:rPr>
              <a:t> </a:t>
            </a:r>
            <a:r>
              <a:rPr lang="pt-BR" sz="1200">
                <a:latin typeface="Montserrat"/>
              </a:rPr>
              <a:t>executam</a:t>
            </a:r>
            <a:r>
              <a:rPr lang="pt-BR" sz="1200">
                <a:latin typeface="Montserrat"/>
                <a:cs typeface="Arial"/>
              </a:rPr>
              <a:t> grupos de responsabilização:</a:t>
            </a:r>
            <a:endParaRPr lang="pt-BR" sz="1200">
              <a:latin typeface="Montserrat"/>
            </a:endParaRPr>
          </a:p>
          <a:p>
            <a:r>
              <a:rPr lang="pt-BR" sz="1200" b="1">
                <a:latin typeface="Montserrat"/>
                <a:cs typeface="Arial"/>
              </a:rPr>
              <a:t>AC-AL-AM-CE-ES-GO-MA-MG-MS-PB-PE-PR-RJ-RS-SC-SE</a:t>
            </a:r>
          </a:p>
          <a:p>
            <a:pPr marL="171450" indent="-171450">
              <a:buFont typeface="Wingdings"/>
              <a:buChar char="ü"/>
            </a:pPr>
            <a:endParaRPr lang="pt-BR" sz="1200">
              <a:latin typeface="Montserrat"/>
              <a:cs typeface="Arial"/>
            </a:endParaRPr>
          </a:p>
          <a:p>
            <a:pPr marL="171450" indent="-171450">
              <a:buFont typeface="Wingdings"/>
              <a:buChar char="ü"/>
            </a:pPr>
            <a:r>
              <a:rPr lang="pt-BR" sz="1200">
                <a:latin typeface="Montserrat"/>
                <a:cs typeface="Arial"/>
              </a:rPr>
              <a:t>MG tem o maior número de pessoas acompanhadas em grupos reflexivos</a:t>
            </a:r>
          </a:p>
          <a:p>
            <a:r>
              <a:rPr lang="pt-BR" sz="1200">
                <a:latin typeface="Montserrat"/>
                <a:cs typeface="Arial"/>
              </a:rPr>
              <a:t>de responsabilização</a:t>
            </a:r>
            <a:endParaRPr lang="pt-BR" sz="1200">
              <a:latin typeface="Montserrat"/>
            </a:endParaRPr>
          </a:p>
          <a:p>
            <a:pPr marL="171450" indent="-171450">
              <a:buFont typeface="Wingdings"/>
              <a:buChar char="ü"/>
            </a:pPr>
            <a:endParaRPr lang="pt-BR" sz="1200">
              <a:latin typeface="Montserrat"/>
              <a:cs typeface="Arial"/>
            </a:endParaRPr>
          </a:p>
          <a:p>
            <a:pPr marL="171450" indent="-171450" algn="just">
              <a:buFont typeface="Wingdings"/>
              <a:buChar char="ü"/>
            </a:pPr>
            <a:r>
              <a:rPr lang="pt-BR" sz="1200">
                <a:latin typeface="Montserrat"/>
                <a:cs typeface="Arial"/>
              </a:rPr>
              <a:t>O </a:t>
            </a:r>
            <a:r>
              <a:rPr lang="pt-BR" sz="1200" b="1">
                <a:latin typeface="Montserrat"/>
                <a:cs typeface="Arial"/>
              </a:rPr>
              <a:t>lançamento oficial do Guia Metodológico para a Execução de Grupos Reflexivos de Responsabilização para Homens Autores de Violência contra Mulher</a:t>
            </a:r>
            <a:r>
              <a:rPr lang="pt-BR" sz="1200">
                <a:latin typeface="Montserrat"/>
                <a:cs typeface="Arial"/>
              </a:rPr>
              <a:t>, se desdobrará em capacitações para as equipes da política de alternativas penais, gestores estaduais da pauta e supervisores metodológicos.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B37F6372-2C5E-91B1-62E2-477793AD81BD}"/>
              </a:ext>
            </a:extLst>
          </p:cNvPr>
          <p:cNvSpPr txBox="1"/>
          <p:nvPr/>
        </p:nvSpPr>
        <p:spPr>
          <a:xfrm>
            <a:off x="554851" y="4872062"/>
            <a:ext cx="8855987" cy="1015663"/>
          </a:xfrm>
          <a:prstGeom prst="rect">
            <a:avLst/>
          </a:prstGeom>
          <a:noFill/>
          <a:ln>
            <a:solidFill>
              <a:srgbClr val="2D6AAD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pt-BR" sz="1200" b="1">
                <a:latin typeface="Montserrat"/>
                <a:ea typeface="+mn-lt"/>
                <a:cs typeface="+mn-lt"/>
              </a:rPr>
              <a:t>Meta Geral</a:t>
            </a:r>
            <a:r>
              <a:rPr lang="pt-BR" sz="1200">
                <a:latin typeface="Montserrat"/>
                <a:ea typeface="+mn-lt"/>
                <a:cs typeface="+mn-lt"/>
              </a:rPr>
              <a:t>: Implantação de grupos reflexivos de responsabilização como medidas diversas da prisão</a:t>
            </a:r>
          </a:p>
          <a:p>
            <a:pPr algn="just"/>
            <a:r>
              <a:rPr lang="pt-BR" sz="1200" b="1">
                <a:latin typeface="Montserrat"/>
                <a:cs typeface="Arial"/>
              </a:rPr>
              <a:t>Indicador</a:t>
            </a:r>
            <a:r>
              <a:rPr lang="pt-BR" sz="1200">
                <a:latin typeface="Montserrat"/>
                <a:cs typeface="Arial"/>
              </a:rPr>
              <a:t>: </a:t>
            </a:r>
            <a:r>
              <a:rPr lang="pt-BR" sz="1200">
                <a:latin typeface="Montserrat"/>
                <a:ea typeface="+mn-lt"/>
                <a:cs typeface="+mn-lt"/>
              </a:rPr>
              <a:t>Quantidade de Unidades da Federação com grupos reflexivos de responsabilização para homens autores de violência doméstica em funcionamento</a:t>
            </a:r>
          </a:p>
          <a:p>
            <a:pPr algn="just"/>
            <a:r>
              <a:rPr lang="pt-BR" sz="1200" b="1">
                <a:latin typeface="Montserrat"/>
                <a:cs typeface="Arial"/>
              </a:rPr>
              <a:t>Meta</a:t>
            </a:r>
            <a:r>
              <a:rPr lang="pt-BR" sz="1200">
                <a:latin typeface="Montserrat"/>
                <a:cs typeface="Arial"/>
              </a:rPr>
              <a:t>: </a:t>
            </a:r>
          </a:p>
          <a:p>
            <a:pPr algn="just"/>
            <a:r>
              <a:rPr lang="pt-BR" sz="1200">
                <a:latin typeface="Montserrat"/>
                <a:cs typeface="Arial"/>
              </a:rPr>
              <a:t>Ano 1 e  Ano 2 = 18</a:t>
            </a:r>
          </a:p>
        </p:txBody>
      </p:sp>
      <p:sp>
        <p:nvSpPr>
          <p:cNvPr id="20" name="Retângulo: Cantos Diagonais Recortados 19">
            <a:extLst>
              <a:ext uri="{FF2B5EF4-FFF2-40B4-BE49-F238E27FC236}">
                <a16:creationId xmlns:a16="http://schemas.microsoft.com/office/drawing/2014/main" id="{82D13CB8-0E36-4850-7A18-8996A216F5B4}"/>
              </a:ext>
            </a:extLst>
          </p:cNvPr>
          <p:cNvSpPr/>
          <p:nvPr/>
        </p:nvSpPr>
        <p:spPr>
          <a:xfrm>
            <a:off x="409131" y="4549467"/>
            <a:ext cx="1826712" cy="323588"/>
          </a:xfrm>
          <a:prstGeom prst="snip2Diag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400">
                <a:latin typeface="Montserrat"/>
                <a:cs typeface="Arial"/>
              </a:rPr>
              <a:t>Plano Pena Justa</a:t>
            </a:r>
            <a:endParaRPr lang="pt-BR" sz="1400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638552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A647C-0465-AFBA-6FE5-F4CAB535D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8851960-472F-3FF3-8233-AAF5C157A532}"/>
              </a:ext>
            </a:extLst>
          </p:cNvPr>
          <p:cNvSpPr txBox="1"/>
          <p:nvPr/>
        </p:nvSpPr>
        <p:spPr>
          <a:xfrm>
            <a:off x="558800" y="619760"/>
            <a:ext cx="1108456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latin typeface="Montserrat"/>
                <a:ea typeface="+mn-lt"/>
                <a:cs typeface="+mn-lt"/>
              </a:rPr>
              <a:t>2. Monitoração </a:t>
            </a:r>
            <a:r>
              <a:rPr lang="en-US" sz="2400" b="1" err="1">
                <a:latin typeface="Montserrat"/>
                <a:ea typeface="+mn-lt"/>
                <a:cs typeface="+mn-lt"/>
              </a:rPr>
              <a:t>eletrônica</a:t>
            </a:r>
            <a:r>
              <a:rPr lang="en-US" sz="2400" b="1">
                <a:latin typeface="Montserrat"/>
                <a:ea typeface="+mn-lt"/>
                <a:cs typeface="+mn-lt"/>
              </a:rPr>
              <a:t> </a:t>
            </a:r>
            <a:r>
              <a:rPr lang="en-US" sz="2400" b="1" err="1">
                <a:latin typeface="Montserrat"/>
                <a:ea typeface="+mn-lt"/>
                <a:cs typeface="+mn-lt"/>
              </a:rPr>
              <a:t>como</a:t>
            </a:r>
            <a:r>
              <a:rPr lang="en-US" sz="2400" b="1">
                <a:latin typeface="Montserrat"/>
                <a:ea typeface="+mn-lt"/>
                <a:cs typeface="+mn-lt"/>
              </a:rPr>
              <a:t> </a:t>
            </a:r>
            <a:r>
              <a:rPr lang="en-US" sz="2400" b="1" err="1">
                <a:latin typeface="Montserrat"/>
                <a:ea typeface="+mn-lt"/>
                <a:cs typeface="+mn-lt"/>
              </a:rPr>
              <a:t>Medida</a:t>
            </a:r>
            <a:r>
              <a:rPr lang="en-US" sz="2400" b="1">
                <a:latin typeface="Montserrat"/>
                <a:ea typeface="+mn-lt"/>
                <a:cs typeface="+mn-lt"/>
              </a:rPr>
              <a:t> </a:t>
            </a:r>
            <a:r>
              <a:rPr lang="en-US" sz="2400" b="1" err="1">
                <a:latin typeface="Montserrat"/>
                <a:ea typeface="+mn-lt"/>
                <a:cs typeface="+mn-lt"/>
              </a:rPr>
              <a:t>Protetiva</a:t>
            </a:r>
            <a:r>
              <a:rPr lang="en-US" sz="2400" b="1">
                <a:latin typeface="Montserrat"/>
                <a:ea typeface="+mn-lt"/>
                <a:cs typeface="+mn-lt"/>
              </a:rPr>
              <a:t> de </a:t>
            </a:r>
            <a:r>
              <a:rPr lang="en-US" sz="2400" b="1" err="1">
                <a:latin typeface="Montserrat"/>
                <a:ea typeface="+mn-lt"/>
                <a:cs typeface="+mn-lt"/>
              </a:rPr>
              <a:t>Urgência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01759CE-CF62-EAA3-CE93-941FA07DA299}"/>
              </a:ext>
            </a:extLst>
          </p:cNvPr>
          <p:cNvSpPr txBox="1"/>
          <p:nvPr/>
        </p:nvSpPr>
        <p:spPr>
          <a:xfrm>
            <a:off x="5679162" y="5907134"/>
            <a:ext cx="433832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600">
                <a:latin typeface="Montserrat"/>
                <a:cs typeface="Arial"/>
              </a:rPr>
              <a:t>56% localizadas em unidades prisionais</a:t>
            </a:r>
            <a:endParaRPr lang="pt-BR" sz="1600">
              <a:latin typeface="Montserrat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13A1C1B-EDC2-7ABA-ADC8-377B41B8A034}"/>
              </a:ext>
            </a:extLst>
          </p:cNvPr>
          <p:cNvSpPr txBox="1"/>
          <p:nvPr/>
        </p:nvSpPr>
        <p:spPr>
          <a:xfrm>
            <a:off x="406400" y="1224489"/>
            <a:ext cx="5916600" cy="33855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600" i="1">
                <a:latin typeface="Montserrat"/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Painel de Indicadores Estratégicos de Políticas Penais</a:t>
            </a:r>
            <a:endParaRPr lang="pt-BR" sz="1600" i="1">
              <a:latin typeface="Montserrat"/>
              <a:ea typeface="+mn-lt"/>
              <a:cs typeface="+mn-lt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E534C20-C8DB-6A8B-70CD-DEA0F0DFD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223" y="1713026"/>
            <a:ext cx="5323301" cy="307161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A9518BE-C284-5AC0-46AE-F29B95005D7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34" t="5291" r="1495" b="8777"/>
          <a:stretch>
            <a:fillRect/>
          </a:stretch>
        </p:blipFill>
        <p:spPr>
          <a:xfrm>
            <a:off x="6177280" y="1715788"/>
            <a:ext cx="5462393" cy="306749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3BA76534-CDF0-3B27-F6E2-814B1928AFB3}"/>
              </a:ext>
            </a:extLst>
          </p:cNvPr>
          <p:cNvSpPr txBox="1"/>
          <p:nvPr/>
        </p:nvSpPr>
        <p:spPr>
          <a:xfrm>
            <a:off x="949891" y="4853835"/>
            <a:ext cx="434235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400">
                <a:latin typeface="Montserrat"/>
                <a:cs typeface="Arial"/>
              </a:rPr>
              <a:t>47 Centrais de Monitoração eletrônica</a:t>
            </a:r>
            <a:endParaRPr lang="pt-BR" sz="1400">
              <a:latin typeface="Montserrat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BAE996F-74BC-BDDE-7FFB-8C72BA40F539}"/>
              </a:ext>
            </a:extLst>
          </p:cNvPr>
          <p:cNvSpPr txBox="1"/>
          <p:nvPr/>
        </p:nvSpPr>
        <p:spPr>
          <a:xfrm>
            <a:off x="6732739" y="4853836"/>
            <a:ext cx="435279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400">
                <a:latin typeface="Montserrat"/>
                <a:cs typeface="Arial"/>
              </a:rPr>
              <a:t>421 Núcleos de Monitoração Regionais</a:t>
            </a:r>
            <a:endParaRPr lang="pt-BR" sz="1400">
              <a:latin typeface="Montserrat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C18AFB7-9B79-E3A2-4327-EE366C63A20C}"/>
              </a:ext>
            </a:extLst>
          </p:cNvPr>
          <p:cNvSpPr txBox="1"/>
          <p:nvPr/>
        </p:nvSpPr>
        <p:spPr>
          <a:xfrm>
            <a:off x="1200410" y="5553205"/>
            <a:ext cx="256783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400">
                <a:latin typeface="Montserrat"/>
                <a:cs typeface="Arial"/>
              </a:rPr>
              <a:t>Decreto 13.084 de julho de 2026</a:t>
            </a:r>
            <a:endParaRPr lang="pt-BR" sz="1400">
              <a:latin typeface="Montserrat"/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CC043AE2-FFE4-01B7-C1A3-0B8D54B58F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-780000">
            <a:off x="962416" y="5132540"/>
            <a:ext cx="475990" cy="52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837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637BE-F785-A3C7-53B5-92CA261D6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B16858D-AB7E-44BD-77CB-D3434D70C0A3}"/>
              </a:ext>
            </a:extLst>
          </p:cNvPr>
          <p:cNvSpPr txBox="1"/>
          <p:nvPr/>
        </p:nvSpPr>
        <p:spPr>
          <a:xfrm>
            <a:off x="497840" y="690880"/>
            <a:ext cx="1108456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latin typeface="Montserrat"/>
                <a:ea typeface="+mn-lt"/>
                <a:cs typeface="+mn-lt"/>
              </a:rPr>
              <a:t>2. </a:t>
            </a:r>
            <a:r>
              <a:rPr lang="en-US" sz="2400" b="1" err="1">
                <a:latin typeface="Montserrat"/>
                <a:ea typeface="+mn-lt"/>
                <a:cs typeface="+mn-lt"/>
              </a:rPr>
              <a:t>Monitoração</a:t>
            </a:r>
            <a:r>
              <a:rPr lang="en-US" sz="2400" b="1">
                <a:latin typeface="Montserrat"/>
                <a:ea typeface="+mn-lt"/>
                <a:cs typeface="+mn-lt"/>
              </a:rPr>
              <a:t> </a:t>
            </a:r>
            <a:r>
              <a:rPr lang="en-US" sz="2400" b="1" err="1">
                <a:latin typeface="Montserrat"/>
                <a:ea typeface="+mn-lt"/>
                <a:cs typeface="+mn-lt"/>
              </a:rPr>
              <a:t>eletrônica</a:t>
            </a:r>
            <a:r>
              <a:rPr lang="en-US" sz="2400" b="1">
                <a:latin typeface="Montserrat"/>
                <a:ea typeface="+mn-lt"/>
                <a:cs typeface="+mn-lt"/>
              </a:rPr>
              <a:t> </a:t>
            </a:r>
            <a:r>
              <a:rPr lang="en-US" sz="2400" b="1" err="1">
                <a:latin typeface="Montserrat"/>
                <a:ea typeface="+mn-lt"/>
                <a:cs typeface="+mn-lt"/>
              </a:rPr>
              <a:t>como</a:t>
            </a:r>
            <a:r>
              <a:rPr lang="en-US" sz="2400" b="1">
                <a:latin typeface="Montserrat"/>
                <a:ea typeface="+mn-lt"/>
                <a:cs typeface="+mn-lt"/>
              </a:rPr>
              <a:t> </a:t>
            </a:r>
            <a:r>
              <a:rPr lang="en-US" sz="2400" b="1" err="1">
                <a:latin typeface="Montserrat"/>
                <a:ea typeface="+mn-lt"/>
                <a:cs typeface="+mn-lt"/>
              </a:rPr>
              <a:t>Medida</a:t>
            </a:r>
            <a:r>
              <a:rPr lang="en-US" sz="2400" b="1">
                <a:latin typeface="Montserrat"/>
                <a:ea typeface="+mn-lt"/>
                <a:cs typeface="+mn-lt"/>
              </a:rPr>
              <a:t> </a:t>
            </a:r>
            <a:r>
              <a:rPr lang="en-US" sz="2400" b="1" err="1">
                <a:latin typeface="Montserrat"/>
                <a:ea typeface="+mn-lt"/>
                <a:cs typeface="+mn-lt"/>
              </a:rPr>
              <a:t>Protetiva</a:t>
            </a:r>
            <a:r>
              <a:rPr lang="en-US" sz="2400" b="1">
                <a:latin typeface="Montserrat"/>
                <a:ea typeface="+mn-lt"/>
                <a:cs typeface="+mn-lt"/>
              </a:rPr>
              <a:t> de </a:t>
            </a:r>
            <a:r>
              <a:rPr lang="en-US" sz="2400" b="1" err="1">
                <a:latin typeface="Montserrat"/>
                <a:ea typeface="+mn-lt"/>
                <a:cs typeface="+mn-lt"/>
              </a:rPr>
              <a:t>Urgência</a:t>
            </a:r>
            <a:r>
              <a:rPr lang="en-US" sz="2400" b="1">
                <a:latin typeface="Montserrat"/>
                <a:ea typeface="+mn-lt"/>
                <a:cs typeface="+mn-lt"/>
              </a:rPr>
              <a:t> </a:t>
            </a:r>
            <a:endParaRPr lang="en-US" sz="2400">
              <a:latin typeface="Montserrat"/>
              <a:ea typeface="+mn-lt"/>
              <a:cs typeface="+mn-lt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BDC157E-4B33-15FD-1841-4257091A4155}"/>
              </a:ext>
            </a:extLst>
          </p:cNvPr>
          <p:cNvSpPr txBox="1"/>
          <p:nvPr/>
        </p:nvSpPr>
        <p:spPr>
          <a:xfrm>
            <a:off x="6451600" y="1940559"/>
            <a:ext cx="4338320" cy="5588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08DF6E0-6975-FC01-F67B-93D43F84346A}"/>
              </a:ext>
            </a:extLst>
          </p:cNvPr>
          <p:cNvSpPr txBox="1"/>
          <p:nvPr/>
        </p:nvSpPr>
        <p:spPr>
          <a:xfrm>
            <a:off x="7928418" y="2839795"/>
            <a:ext cx="3765046" cy="830997"/>
          </a:xfrm>
          <a:prstGeom prst="rect">
            <a:avLst/>
          </a:prstGeom>
          <a:noFill/>
          <a:ln>
            <a:solidFill>
              <a:srgbClr val="2D6AAD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pt-BR" sz="1200">
                <a:latin typeface="Montserrat"/>
                <a:cs typeface="Arial"/>
              </a:rPr>
              <a:t>Pessoas em uso de UPR no</a:t>
            </a:r>
            <a:r>
              <a:rPr lang="pt-BR" sz="1200">
                <a:solidFill>
                  <a:srgbClr val="2D6AAD"/>
                </a:solidFill>
                <a:latin typeface="Montserrat"/>
                <a:cs typeface="Arial"/>
              </a:rPr>
              <a:t> </a:t>
            </a:r>
            <a:r>
              <a:rPr lang="pt-BR" sz="1200" b="1">
                <a:solidFill>
                  <a:srgbClr val="2D6AAD"/>
                </a:solidFill>
                <a:latin typeface="Montserrat"/>
                <a:cs typeface="Arial"/>
              </a:rPr>
              <a:t>1º semestre de 2026</a:t>
            </a:r>
            <a:r>
              <a:rPr lang="pt-BR" sz="1200">
                <a:latin typeface="Montserrat"/>
                <a:cs typeface="Arial"/>
              </a:rPr>
              <a:t>:  </a:t>
            </a:r>
            <a:r>
              <a:rPr lang="pt-BR" sz="1200" u="sng">
                <a:latin typeface="Montserrat"/>
                <a:cs typeface="Arial"/>
              </a:rPr>
              <a:t>6.145 </a:t>
            </a:r>
          </a:p>
          <a:p>
            <a:pPr marL="285750" indent="-285750">
              <a:buFont typeface="Wingdings"/>
              <a:buChar char="Ø"/>
            </a:pPr>
            <a:r>
              <a:rPr lang="pt-BR" sz="1200">
                <a:latin typeface="Montserrat"/>
                <a:cs typeface="Arial"/>
              </a:rPr>
              <a:t>Pessoas em uso de UPR no </a:t>
            </a:r>
            <a:r>
              <a:rPr lang="pt-BR" sz="1200" b="1">
                <a:solidFill>
                  <a:srgbClr val="2D6AAD"/>
                </a:solidFill>
                <a:latin typeface="Montserrat"/>
                <a:cs typeface="Arial"/>
              </a:rPr>
              <a:t>1º semestre de 2025</a:t>
            </a:r>
            <a:r>
              <a:rPr lang="pt-BR" sz="1200">
                <a:latin typeface="Montserrat"/>
                <a:cs typeface="Arial"/>
              </a:rPr>
              <a:t>:  </a:t>
            </a:r>
            <a:r>
              <a:rPr lang="pt-BR" sz="1200" u="sng">
                <a:latin typeface="Montserrat"/>
                <a:cs typeface="Arial"/>
              </a:rPr>
              <a:t>5.419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F972E8B-29B5-88F4-B527-0A0F44059940}"/>
              </a:ext>
            </a:extLst>
          </p:cNvPr>
          <p:cNvSpPr txBox="1"/>
          <p:nvPr/>
        </p:nvSpPr>
        <p:spPr>
          <a:xfrm>
            <a:off x="7926469" y="1712563"/>
            <a:ext cx="3652173" cy="830997"/>
          </a:xfrm>
          <a:prstGeom prst="rect">
            <a:avLst/>
          </a:prstGeom>
          <a:noFill/>
          <a:ln>
            <a:solidFill>
              <a:srgbClr val="2D6AAD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pt-BR" sz="1200">
                <a:latin typeface="Montserrat"/>
                <a:cs typeface="Arial"/>
              </a:rPr>
              <a:t>Pessoas em monitoração eletrônica por MPU no </a:t>
            </a:r>
            <a:r>
              <a:rPr lang="pt-BR" sz="1200" b="1">
                <a:solidFill>
                  <a:srgbClr val="2D6AAD"/>
                </a:solidFill>
                <a:latin typeface="Montserrat"/>
                <a:cs typeface="Arial"/>
              </a:rPr>
              <a:t>1º semestre de 2026</a:t>
            </a:r>
            <a:r>
              <a:rPr lang="pt-BR" sz="1200">
                <a:latin typeface="Montserrat"/>
                <a:cs typeface="Arial"/>
              </a:rPr>
              <a:t> : </a:t>
            </a:r>
            <a:r>
              <a:rPr lang="pt-BR" sz="1200" u="sng">
                <a:latin typeface="Montserrat"/>
                <a:cs typeface="Arial"/>
              </a:rPr>
              <a:t>22.295</a:t>
            </a:r>
            <a:endParaRPr lang="pt-BR" sz="1200">
              <a:latin typeface="Montserrat"/>
              <a:cs typeface="Arial"/>
            </a:endParaRPr>
          </a:p>
          <a:p>
            <a:pPr marL="285750" indent="-285750">
              <a:buFont typeface="Wingdings"/>
              <a:buChar char="Ø"/>
            </a:pPr>
            <a:r>
              <a:rPr lang="pt-BR" sz="1200">
                <a:latin typeface="Montserrat"/>
                <a:cs typeface="Arial"/>
              </a:rPr>
              <a:t>Pessoas em monitoração eletrônica por MPU no </a:t>
            </a:r>
            <a:r>
              <a:rPr lang="pt-BR" sz="1200" b="1">
                <a:solidFill>
                  <a:srgbClr val="2D6AAD"/>
                </a:solidFill>
                <a:latin typeface="Montserrat"/>
                <a:cs typeface="Arial"/>
              </a:rPr>
              <a:t>1º semestre de 2025</a:t>
            </a:r>
            <a:r>
              <a:rPr lang="pt-BR" sz="1200">
                <a:latin typeface="Montserrat"/>
                <a:cs typeface="Arial"/>
              </a:rPr>
              <a:t> : </a:t>
            </a:r>
            <a:r>
              <a:rPr lang="pt-BR" sz="1200" u="sng">
                <a:latin typeface="Montserrat"/>
                <a:cs typeface="Arial"/>
              </a:rPr>
              <a:t>13.019</a:t>
            </a:r>
            <a:endParaRPr lang="en-US" sz="1200" u="sng">
              <a:latin typeface="Montserrat"/>
              <a:cs typeface="Arial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9B8BA1F6-9C42-18B6-70BB-5A9A29180609}"/>
              </a:ext>
            </a:extLst>
          </p:cNvPr>
          <p:cNvSpPr txBox="1"/>
          <p:nvPr/>
        </p:nvSpPr>
        <p:spPr>
          <a:xfrm>
            <a:off x="378686" y="1151826"/>
            <a:ext cx="3968106" cy="33855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600" i="1">
                <a:latin typeface="Montserrat"/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Painel de Indicadores Estratégicos</a:t>
            </a:r>
            <a:r>
              <a:rPr lang="pt-BR" sz="1600" i="1">
                <a:latin typeface="Montserrat"/>
                <a:ea typeface="+mn-lt"/>
                <a:cs typeface="+mn-lt"/>
              </a:rPr>
              <a:t> </a:t>
            </a:r>
          </a:p>
        </p:txBody>
      </p:sp>
      <p:pic>
        <p:nvPicPr>
          <p:cNvPr id="19" name="Imagem 18" descr="Código QR&#10;&#10;O conteúdo gerado por IA pode estar incorreto.">
            <a:extLst>
              <a:ext uri="{FF2B5EF4-FFF2-40B4-BE49-F238E27FC236}">
                <a16:creationId xmlns:a16="http://schemas.microsoft.com/office/drawing/2014/main" id="{A5C1A924-D282-91E4-4EA9-5B1D5F475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1956" y="5081256"/>
            <a:ext cx="1042035" cy="103759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2F772934-54A7-364E-AEF9-94AB87870E46}"/>
              </a:ext>
            </a:extLst>
          </p:cNvPr>
          <p:cNvSpPr txBox="1"/>
          <p:nvPr/>
        </p:nvSpPr>
        <p:spPr>
          <a:xfrm>
            <a:off x="3286552" y="5708528"/>
            <a:ext cx="1772851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000">
                <a:latin typeface="Montserrat"/>
                <a:cs typeface="Arial"/>
              </a:rPr>
              <a:t>Referência: Ano de 2025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353C3F5-6751-FBB9-BC1B-E4505BA97C6F}"/>
              </a:ext>
            </a:extLst>
          </p:cNvPr>
          <p:cNvSpPr txBox="1"/>
          <p:nvPr/>
        </p:nvSpPr>
        <p:spPr>
          <a:xfrm>
            <a:off x="8958198" y="6129264"/>
            <a:ext cx="158496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000" b="1">
                <a:solidFill>
                  <a:srgbClr val="2D6AAD"/>
                </a:solidFill>
                <a:latin typeface="Montserrat"/>
                <a:cs typeface="Arial"/>
              </a:rPr>
              <a:t>Acesse aqui o Painel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2C7BFD4-4731-934D-DFE3-279895FDFB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14" y="1710324"/>
            <a:ext cx="7338816" cy="400102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654D88B2-C17E-A767-DD88-DA1F52467A15}"/>
              </a:ext>
            </a:extLst>
          </p:cNvPr>
          <p:cNvSpPr txBox="1"/>
          <p:nvPr/>
        </p:nvSpPr>
        <p:spPr>
          <a:xfrm>
            <a:off x="7928418" y="3894068"/>
            <a:ext cx="3765046" cy="646331"/>
          </a:xfrm>
          <a:prstGeom prst="rect">
            <a:avLst/>
          </a:prstGeom>
          <a:noFill/>
          <a:ln>
            <a:solidFill>
              <a:srgbClr val="2D6AAD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200" b="1">
                <a:solidFill>
                  <a:srgbClr val="2D6AAD"/>
                </a:solidFill>
                <a:latin typeface="Montserrat"/>
                <a:cs typeface="Arial"/>
              </a:rPr>
              <a:t>1º semestre de 2026</a:t>
            </a:r>
          </a:p>
          <a:p>
            <a:pPr marL="285750" indent="-285750">
              <a:buFont typeface="Wingdings"/>
              <a:buChar char="Ø"/>
            </a:pPr>
            <a:r>
              <a:rPr lang="pt-BR" sz="1200">
                <a:latin typeface="Montserrat"/>
                <a:cs typeface="Arial"/>
              </a:rPr>
              <a:t>Total de UPR contratadas: </a:t>
            </a:r>
            <a:r>
              <a:rPr lang="pt-BR" sz="1200" u="sng">
                <a:latin typeface="Montserrat"/>
                <a:cs typeface="Arial"/>
              </a:rPr>
              <a:t>38.280</a:t>
            </a:r>
            <a:r>
              <a:rPr lang="pt-BR" sz="1200">
                <a:latin typeface="Montserrat"/>
                <a:cs typeface="Arial"/>
              </a:rPr>
              <a:t> </a:t>
            </a:r>
            <a:endParaRPr lang="pt-BR"/>
          </a:p>
          <a:p>
            <a:pPr marL="285750" indent="-285750">
              <a:buFont typeface="Wingdings"/>
              <a:buChar char="Ø"/>
            </a:pPr>
            <a:r>
              <a:rPr lang="pt-BR" sz="1200">
                <a:latin typeface="Montserrat"/>
                <a:cs typeface="Arial"/>
              </a:rPr>
              <a:t>Total de UPR em uso: </a:t>
            </a:r>
            <a:r>
              <a:rPr lang="pt-BR" sz="1200" u="sng">
                <a:latin typeface="Montserrat"/>
                <a:cs typeface="Arial"/>
              </a:rPr>
              <a:t>6.145</a:t>
            </a:r>
          </a:p>
        </p:txBody>
      </p:sp>
    </p:spTree>
    <p:extLst>
      <p:ext uri="{BB962C8B-B14F-4D97-AF65-F5344CB8AC3E}">
        <p14:creationId xmlns:p14="http://schemas.microsoft.com/office/powerpoint/2010/main" val="2479067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05E52-8B63-E11D-2189-9D76DC081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35BB042-073E-A4D4-93C0-48FF72094F88}"/>
              </a:ext>
            </a:extLst>
          </p:cNvPr>
          <p:cNvSpPr txBox="1"/>
          <p:nvPr/>
        </p:nvSpPr>
        <p:spPr>
          <a:xfrm>
            <a:off x="497840" y="690880"/>
            <a:ext cx="1108456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latin typeface="Montserrat"/>
                <a:ea typeface="+mn-lt"/>
                <a:cs typeface="+mn-lt"/>
              </a:rPr>
              <a:t>2. </a:t>
            </a:r>
            <a:r>
              <a:rPr lang="en-US" sz="2400" b="1" err="1">
                <a:latin typeface="Montserrat"/>
                <a:ea typeface="+mn-lt"/>
                <a:cs typeface="+mn-lt"/>
              </a:rPr>
              <a:t>Monitoração</a:t>
            </a:r>
            <a:r>
              <a:rPr lang="en-US" sz="2400" b="1">
                <a:latin typeface="Montserrat"/>
                <a:ea typeface="+mn-lt"/>
                <a:cs typeface="+mn-lt"/>
              </a:rPr>
              <a:t> </a:t>
            </a:r>
            <a:r>
              <a:rPr lang="en-US" sz="2400" b="1" err="1">
                <a:latin typeface="Montserrat"/>
                <a:ea typeface="+mn-lt"/>
                <a:cs typeface="+mn-lt"/>
              </a:rPr>
              <a:t>eletrônica</a:t>
            </a:r>
            <a:r>
              <a:rPr lang="en-US" sz="2400" b="1">
                <a:latin typeface="Montserrat"/>
                <a:ea typeface="+mn-lt"/>
                <a:cs typeface="+mn-lt"/>
              </a:rPr>
              <a:t> </a:t>
            </a:r>
            <a:r>
              <a:rPr lang="en-US" sz="2400" b="1" err="1">
                <a:latin typeface="Montserrat"/>
                <a:ea typeface="+mn-lt"/>
                <a:cs typeface="+mn-lt"/>
              </a:rPr>
              <a:t>como</a:t>
            </a:r>
            <a:r>
              <a:rPr lang="en-US" sz="2400" b="1">
                <a:latin typeface="Montserrat"/>
                <a:ea typeface="+mn-lt"/>
                <a:cs typeface="+mn-lt"/>
              </a:rPr>
              <a:t> </a:t>
            </a:r>
            <a:r>
              <a:rPr lang="en-US" sz="2400" b="1" err="1">
                <a:latin typeface="Montserrat"/>
                <a:ea typeface="+mn-lt"/>
                <a:cs typeface="+mn-lt"/>
              </a:rPr>
              <a:t>Medida</a:t>
            </a:r>
            <a:r>
              <a:rPr lang="en-US" sz="2400" b="1">
                <a:latin typeface="Montserrat"/>
                <a:ea typeface="+mn-lt"/>
                <a:cs typeface="+mn-lt"/>
              </a:rPr>
              <a:t> </a:t>
            </a:r>
            <a:r>
              <a:rPr lang="en-US" sz="2400" b="1" err="1">
                <a:latin typeface="Montserrat"/>
                <a:ea typeface="+mn-lt"/>
                <a:cs typeface="+mn-lt"/>
              </a:rPr>
              <a:t>Protetiva</a:t>
            </a:r>
            <a:r>
              <a:rPr lang="en-US" sz="2400" b="1">
                <a:latin typeface="Montserrat"/>
                <a:ea typeface="+mn-lt"/>
                <a:cs typeface="+mn-lt"/>
              </a:rPr>
              <a:t> de </a:t>
            </a:r>
            <a:r>
              <a:rPr lang="en-US" sz="2400" b="1" err="1">
                <a:latin typeface="Montserrat"/>
                <a:ea typeface="+mn-lt"/>
                <a:cs typeface="+mn-lt"/>
              </a:rPr>
              <a:t>Urgência</a:t>
            </a:r>
            <a:r>
              <a:rPr lang="en-US" sz="2400" b="1">
                <a:latin typeface="Montserrat"/>
                <a:ea typeface="+mn-lt"/>
                <a:cs typeface="+mn-lt"/>
              </a:rPr>
              <a:t> </a:t>
            </a:r>
            <a:endParaRPr lang="en-US" sz="2400">
              <a:latin typeface="Montserrat"/>
              <a:ea typeface="+mn-lt"/>
              <a:cs typeface="+mn-lt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5FE5611-F015-4569-CD0A-6912FB269D6B}"/>
              </a:ext>
            </a:extLst>
          </p:cNvPr>
          <p:cNvSpPr txBox="1"/>
          <p:nvPr/>
        </p:nvSpPr>
        <p:spPr>
          <a:xfrm>
            <a:off x="390812" y="1151142"/>
            <a:ext cx="3900605" cy="33855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600" i="1">
                <a:latin typeface="Montserrat"/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Painel de Indicadores Estratégicos</a:t>
            </a:r>
            <a:endParaRPr lang="pt-BR" sz="1600" i="1">
              <a:latin typeface="Montserrat"/>
              <a:ea typeface="+mn-lt"/>
              <a:cs typeface="+mn-lt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DA095CE-DE2C-B926-18D8-8E42F4022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300" y="1716138"/>
            <a:ext cx="9020828" cy="4796685"/>
          </a:xfrm>
          <a:prstGeom prst="rect">
            <a:avLst/>
          </a:prstGeom>
        </p:spPr>
      </p:pic>
      <p:pic>
        <p:nvPicPr>
          <p:cNvPr id="6" name="Imagem 5" descr="Código QR&#10;&#10;O conteúdo gerado por IA pode estar incorreto.">
            <a:extLst>
              <a:ext uri="{FF2B5EF4-FFF2-40B4-BE49-F238E27FC236}">
                <a16:creationId xmlns:a16="http://schemas.microsoft.com/office/drawing/2014/main" id="{22B25BF7-CBA1-7A14-BBD6-3591089CF4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1490" y="4809859"/>
            <a:ext cx="1042035" cy="103759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AADF582-27F7-1E47-DE24-949760FB63A3}"/>
              </a:ext>
            </a:extLst>
          </p:cNvPr>
          <p:cNvSpPr txBox="1"/>
          <p:nvPr/>
        </p:nvSpPr>
        <p:spPr>
          <a:xfrm>
            <a:off x="10137732" y="5857867"/>
            <a:ext cx="158496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000" b="1">
                <a:solidFill>
                  <a:srgbClr val="2D6AAD"/>
                </a:solidFill>
                <a:latin typeface="Montserrat"/>
                <a:cs typeface="Arial"/>
              </a:rPr>
              <a:t>Acesse aqui o Painel</a:t>
            </a:r>
          </a:p>
        </p:txBody>
      </p:sp>
    </p:spTree>
    <p:extLst>
      <p:ext uri="{BB962C8B-B14F-4D97-AF65-F5344CB8AC3E}">
        <p14:creationId xmlns:p14="http://schemas.microsoft.com/office/powerpoint/2010/main" val="675795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439B5-4BC2-75C0-AF5E-1757A6EF91A5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F552A932-29B7-2AD1-0BD9-6320D4840B3E}"/>
              </a:ext>
            </a:extLst>
          </p:cNvPr>
          <p:cNvSpPr/>
          <p:nvPr/>
        </p:nvSpPr>
        <p:spPr>
          <a:xfrm>
            <a:off x="573173" y="603328"/>
            <a:ext cx="10625625" cy="84377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2400" b="1">
                <a:latin typeface="Montserrat"/>
                <a:ea typeface="Arial" pitchFamily="34" charset="-122"/>
                <a:cs typeface="Arial"/>
              </a:rPr>
              <a:t>2.  </a:t>
            </a:r>
            <a:r>
              <a:rPr lang="en-US" sz="2400" b="1" err="1">
                <a:latin typeface="Montserrat"/>
                <a:ea typeface="Arial" pitchFamily="34" charset="-122"/>
                <a:cs typeface="Arial"/>
              </a:rPr>
              <a:t>Monitoração</a:t>
            </a:r>
            <a:r>
              <a:rPr lang="en-US" sz="2400" b="1">
                <a:latin typeface="Montserrat"/>
                <a:ea typeface="Arial" pitchFamily="34" charset="-122"/>
                <a:cs typeface="Arial"/>
              </a:rPr>
              <a:t> </a:t>
            </a:r>
            <a:r>
              <a:rPr lang="en-US" sz="2400" b="1" err="1">
                <a:latin typeface="Montserrat"/>
                <a:ea typeface="Arial" pitchFamily="34" charset="-122"/>
                <a:cs typeface="Arial"/>
              </a:rPr>
              <a:t>Eletrônica</a:t>
            </a:r>
            <a:r>
              <a:rPr lang="en-US" sz="2400" b="1">
                <a:latin typeface="Montserrat"/>
                <a:ea typeface="Arial" pitchFamily="34" charset="-122"/>
                <a:cs typeface="Arial"/>
              </a:rPr>
              <a:t> </a:t>
            </a:r>
            <a:r>
              <a:rPr lang="en-US" sz="2400" b="1" err="1">
                <a:latin typeface="Montserrat"/>
                <a:ea typeface="Arial" pitchFamily="34" charset="-122"/>
                <a:cs typeface="Arial"/>
              </a:rPr>
              <a:t>como</a:t>
            </a:r>
            <a:r>
              <a:rPr lang="en-US" sz="2400" b="1">
                <a:latin typeface="Montserrat"/>
                <a:ea typeface="Arial" pitchFamily="34" charset="-122"/>
                <a:cs typeface="Arial"/>
              </a:rPr>
              <a:t> </a:t>
            </a:r>
            <a:r>
              <a:rPr lang="en-US" sz="2400" b="1" err="1">
                <a:latin typeface="Montserrat"/>
                <a:ea typeface="Arial" pitchFamily="34" charset="-122"/>
                <a:cs typeface="Arial"/>
              </a:rPr>
              <a:t>Medida</a:t>
            </a:r>
            <a:r>
              <a:rPr lang="en-US" sz="2400" b="1">
                <a:latin typeface="Montserrat"/>
                <a:ea typeface="Arial" pitchFamily="34" charset="-122"/>
                <a:cs typeface="Arial"/>
              </a:rPr>
              <a:t> </a:t>
            </a:r>
            <a:r>
              <a:rPr lang="en-US" sz="2400" b="1" err="1">
                <a:latin typeface="Montserrat"/>
                <a:ea typeface="Arial" pitchFamily="34" charset="-122"/>
                <a:cs typeface="Arial"/>
              </a:rPr>
              <a:t>Protetiva</a:t>
            </a:r>
            <a:r>
              <a:rPr lang="en-US" sz="2400" b="1">
                <a:latin typeface="Montserrat"/>
                <a:ea typeface="Arial" pitchFamily="34" charset="-122"/>
                <a:cs typeface="Arial"/>
              </a:rPr>
              <a:t> de </a:t>
            </a:r>
            <a:r>
              <a:rPr lang="en-US" sz="2400" b="1" err="1">
                <a:latin typeface="Montserrat"/>
                <a:ea typeface="Arial" pitchFamily="34" charset="-122"/>
                <a:cs typeface="Arial"/>
              </a:rPr>
              <a:t>Urgência</a:t>
            </a:r>
            <a:endParaRPr lang="en-US" sz="2400" b="1">
              <a:latin typeface="Montserrat"/>
              <a:ea typeface="Arial" pitchFamily="34" charset="-122"/>
              <a:cs typeface="Arial"/>
            </a:endParaRPr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C86C4673-60A5-9440-9204-C39991F7F0A2}"/>
              </a:ext>
            </a:extLst>
          </p:cNvPr>
          <p:cNvSpPr/>
          <p:nvPr/>
        </p:nvSpPr>
        <p:spPr>
          <a:xfrm>
            <a:off x="777240" y="6510528"/>
            <a:ext cx="5029200" cy="1645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680">
                <a:solidFill>
                  <a:srgbClr val="7D87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Versão piloto para construção coletiva | 4</a:t>
            </a:r>
            <a:endParaRPr lang="en-US" sz="68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EF958463-6AAE-EF3C-02F8-76C7AA0A288E}"/>
              </a:ext>
            </a:extLst>
          </p:cNvPr>
          <p:cNvSpPr txBox="1"/>
          <p:nvPr/>
        </p:nvSpPr>
        <p:spPr>
          <a:xfrm>
            <a:off x="389003" y="1713699"/>
            <a:ext cx="7584509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algn="just">
              <a:buFont typeface="Wingdings"/>
              <a:buChar char="ü"/>
            </a:pPr>
            <a:r>
              <a:rPr lang="pt-BR" sz="1400">
                <a:latin typeface="Montserrat"/>
                <a:cs typeface="Arial"/>
              </a:rPr>
              <a:t>Publicação de </a:t>
            </a:r>
            <a:r>
              <a:rPr lang="pt-BR" sz="1400" b="1">
                <a:solidFill>
                  <a:srgbClr val="2D6AAD"/>
                </a:solidFill>
                <a:latin typeface="Montserrat"/>
                <a:cs typeface="Arial"/>
                <a:hlinkClick r:id="rId3"/>
              </a:rPr>
              <a:t>Modelo Arquitetônico de Referência de Centrais de Monitoração Eletrônica</a:t>
            </a:r>
            <a:r>
              <a:rPr lang="pt-BR" sz="1400" b="1">
                <a:solidFill>
                  <a:srgbClr val="2D6AAD"/>
                </a:solidFill>
                <a:latin typeface="Montserrat"/>
                <a:cs typeface="Arial"/>
              </a:rPr>
              <a:t> </a:t>
            </a:r>
            <a:endParaRPr lang="pt-BR" sz="1400" b="1">
              <a:solidFill>
                <a:srgbClr val="FF0000"/>
              </a:solidFill>
              <a:latin typeface="Montserrat"/>
              <a:cs typeface="Arial"/>
            </a:endParaRPr>
          </a:p>
          <a:p>
            <a:pPr marL="171450" indent="-171450" algn="just">
              <a:buFont typeface="Wingdings"/>
              <a:buChar char="ü"/>
            </a:pPr>
            <a:endParaRPr lang="pt-BR" sz="1400" b="1">
              <a:solidFill>
                <a:srgbClr val="FF0000"/>
              </a:solidFill>
              <a:latin typeface="Montserrat"/>
              <a:cs typeface="Arial"/>
            </a:endParaRPr>
          </a:p>
          <a:p>
            <a:pPr marL="171450" indent="-171450" algn="just">
              <a:buFont typeface="Wingdings"/>
              <a:buChar char="ü"/>
            </a:pPr>
            <a:r>
              <a:rPr lang="pt-BR" sz="1400">
                <a:solidFill>
                  <a:srgbClr val="000000"/>
                </a:solidFill>
                <a:latin typeface="Montserrat"/>
                <a:cs typeface="Arial"/>
              </a:rPr>
              <a:t>Elaboração de </a:t>
            </a:r>
            <a:r>
              <a:rPr lang="pt-BR" sz="1400" b="1">
                <a:solidFill>
                  <a:srgbClr val="2D6AAD"/>
                </a:solidFill>
                <a:latin typeface="Montserrat"/>
                <a:cs typeface="Arial"/>
              </a:rPr>
              <a:t>Nota Técnica Orientadora</a:t>
            </a:r>
            <a:r>
              <a:rPr lang="pt-BR" sz="1400">
                <a:solidFill>
                  <a:srgbClr val="000000"/>
                </a:solidFill>
                <a:latin typeface="Montserrat"/>
                <a:cs typeface="Arial"/>
              </a:rPr>
              <a:t> sobre a Construção e Ambiência de Centrais de Monitoração Eletrônica </a:t>
            </a:r>
            <a:endParaRPr lang="pt-BR" sz="1400">
              <a:solidFill>
                <a:srgbClr val="FF0000"/>
              </a:solidFill>
              <a:latin typeface="Montserrat"/>
              <a:cs typeface="Arial"/>
            </a:endParaRPr>
          </a:p>
        </p:txBody>
      </p:sp>
      <p:pic>
        <p:nvPicPr>
          <p:cNvPr id="7" name="Imagem 6" descr="Rua com carros e prédios&#10;&#10;O conteúdo gerado por IA pode estar incorreto.">
            <a:extLst>
              <a:ext uri="{FF2B5EF4-FFF2-40B4-BE49-F238E27FC236}">
                <a16:creationId xmlns:a16="http://schemas.microsoft.com/office/drawing/2014/main" id="{F46F6F5D-8E74-3D39-EF1F-F0EE9919E7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700" y="3708400"/>
            <a:ext cx="3937000" cy="2804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m 4" descr="Sala com mesa e cadeiras&#10;&#10;O conteúdo gerado por IA pode estar incorreto.">
            <a:extLst>
              <a:ext uri="{FF2B5EF4-FFF2-40B4-BE49-F238E27FC236}">
                <a16:creationId xmlns:a16="http://schemas.microsoft.com/office/drawing/2014/main" id="{10B0A3BA-EC73-A14D-862C-8E71A35E7E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7990" y="3706178"/>
            <a:ext cx="4213860" cy="28086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DFD9C77A-B76A-5F10-48F0-5AD949BD38D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67" t="1335" b="7863"/>
          <a:stretch>
            <a:fillRect/>
          </a:stretch>
        </p:blipFill>
        <p:spPr>
          <a:xfrm>
            <a:off x="8973166" y="1364502"/>
            <a:ext cx="2720254" cy="3534761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F365E29E-22B7-87A7-BDCC-DC459BD64C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50633" y="5294465"/>
            <a:ext cx="969202" cy="96633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C026BE1-4E85-179B-F155-1D2B20C6ED9A}"/>
              </a:ext>
            </a:extLst>
          </p:cNvPr>
          <p:cNvSpPr txBox="1"/>
          <p:nvPr/>
        </p:nvSpPr>
        <p:spPr>
          <a:xfrm>
            <a:off x="9415397" y="5584520"/>
            <a:ext cx="182671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000" b="1">
                <a:solidFill>
                  <a:srgbClr val="2D6AAD"/>
                </a:solidFill>
                <a:latin typeface="Montserrat"/>
                <a:cs typeface="Arial"/>
              </a:rPr>
              <a:t>Acesse aqui o Modelo Arquitetônico</a:t>
            </a:r>
            <a:endParaRPr lang="pt-BR" sz="1000" b="1">
              <a:solidFill>
                <a:srgbClr val="2D6AAD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369611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6DC72-176F-7BE0-563A-D89FD0D9E421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4E7EE967-AD1D-83EF-821A-4C3627531B3E}"/>
              </a:ext>
            </a:extLst>
          </p:cNvPr>
          <p:cNvSpPr/>
          <p:nvPr/>
        </p:nvSpPr>
        <p:spPr>
          <a:xfrm>
            <a:off x="573173" y="603328"/>
            <a:ext cx="10625625" cy="84377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2400" b="1">
                <a:latin typeface="Montserrat"/>
                <a:ea typeface="Arial" pitchFamily="34" charset="-122"/>
                <a:cs typeface="Arial"/>
              </a:rPr>
              <a:t>2.  </a:t>
            </a:r>
            <a:r>
              <a:rPr lang="en-US" sz="2400" b="1" err="1">
                <a:latin typeface="Montserrat"/>
                <a:ea typeface="Arial" pitchFamily="34" charset="-122"/>
                <a:cs typeface="Arial"/>
              </a:rPr>
              <a:t>Monitoração</a:t>
            </a:r>
            <a:r>
              <a:rPr lang="en-US" sz="2400" b="1">
                <a:latin typeface="Montserrat"/>
                <a:ea typeface="Arial" pitchFamily="34" charset="-122"/>
                <a:cs typeface="Arial"/>
              </a:rPr>
              <a:t> </a:t>
            </a:r>
            <a:r>
              <a:rPr lang="en-US" sz="2400" b="1" err="1">
                <a:latin typeface="Montserrat"/>
                <a:ea typeface="Arial" pitchFamily="34" charset="-122"/>
                <a:cs typeface="Arial"/>
              </a:rPr>
              <a:t>Eletrônica</a:t>
            </a:r>
            <a:r>
              <a:rPr lang="en-US" sz="2400" b="1">
                <a:latin typeface="Montserrat"/>
                <a:ea typeface="Arial" pitchFamily="34" charset="-122"/>
                <a:cs typeface="Arial"/>
              </a:rPr>
              <a:t> </a:t>
            </a:r>
            <a:r>
              <a:rPr lang="en-US" sz="2400" b="1" err="1">
                <a:latin typeface="Montserrat"/>
                <a:ea typeface="Arial" pitchFamily="34" charset="-122"/>
                <a:cs typeface="Arial"/>
              </a:rPr>
              <a:t>como</a:t>
            </a:r>
            <a:r>
              <a:rPr lang="en-US" sz="2400" b="1">
                <a:latin typeface="Montserrat"/>
                <a:ea typeface="Arial" pitchFamily="34" charset="-122"/>
                <a:cs typeface="Arial"/>
              </a:rPr>
              <a:t> </a:t>
            </a:r>
            <a:r>
              <a:rPr lang="en-US" sz="2400" b="1" err="1">
                <a:latin typeface="Montserrat"/>
                <a:ea typeface="Arial" pitchFamily="34" charset="-122"/>
                <a:cs typeface="Arial"/>
              </a:rPr>
              <a:t>Medida</a:t>
            </a:r>
            <a:r>
              <a:rPr lang="en-US" sz="2400" b="1">
                <a:latin typeface="Montserrat"/>
                <a:ea typeface="Arial" pitchFamily="34" charset="-122"/>
                <a:cs typeface="Arial"/>
              </a:rPr>
              <a:t> </a:t>
            </a:r>
            <a:r>
              <a:rPr lang="en-US" sz="2400" b="1" err="1">
                <a:latin typeface="Montserrat"/>
                <a:ea typeface="Arial" pitchFamily="34" charset="-122"/>
                <a:cs typeface="Arial"/>
              </a:rPr>
              <a:t>Protetiva</a:t>
            </a:r>
            <a:r>
              <a:rPr lang="en-US" sz="2400" b="1">
                <a:latin typeface="Montserrat"/>
                <a:ea typeface="Arial" pitchFamily="34" charset="-122"/>
                <a:cs typeface="Arial"/>
              </a:rPr>
              <a:t> de </a:t>
            </a:r>
            <a:r>
              <a:rPr lang="en-US" sz="2400" b="1" err="1">
                <a:latin typeface="Montserrat"/>
                <a:ea typeface="Arial" pitchFamily="34" charset="-122"/>
                <a:cs typeface="Arial"/>
              </a:rPr>
              <a:t>Urgência</a:t>
            </a:r>
            <a:endParaRPr lang="en-US" sz="2400" b="1">
              <a:latin typeface="Montserrat"/>
              <a:ea typeface="Arial" pitchFamily="34" charset="-122"/>
              <a:cs typeface="Arial"/>
            </a:endParaRPr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FD68B486-1CBC-BE11-179C-425D951F4AF9}"/>
              </a:ext>
            </a:extLst>
          </p:cNvPr>
          <p:cNvSpPr/>
          <p:nvPr/>
        </p:nvSpPr>
        <p:spPr>
          <a:xfrm>
            <a:off x="777240" y="6510528"/>
            <a:ext cx="5029200" cy="1645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680">
                <a:solidFill>
                  <a:srgbClr val="7D87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Versão piloto para construção coletiva | 4</a:t>
            </a:r>
            <a:endParaRPr lang="en-US" sz="68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B3B8FF6-F69D-749D-FD45-2B815354274C}"/>
              </a:ext>
            </a:extLst>
          </p:cNvPr>
          <p:cNvSpPr txBox="1"/>
          <p:nvPr/>
        </p:nvSpPr>
        <p:spPr>
          <a:xfrm>
            <a:off x="667006" y="1872779"/>
            <a:ext cx="6351391" cy="31085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endParaRPr lang="pt-BR" sz="1400">
              <a:latin typeface="Montserrat"/>
              <a:ea typeface="Calibri"/>
              <a:cs typeface="Arial"/>
            </a:endParaRPr>
          </a:p>
          <a:p>
            <a:pPr marL="285750" indent="-285750" algn="just">
              <a:buFont typeface="Arial"/>
              <a:buChar char="•"/>
            </a:pPr>
            <a:r>
              <a:rPr lang="pt-BR" sz="1400" b="1">
                <a:solidFill>
                  <a:srgbClr val="2D6AAD"/>
                </a:solidFill>
                <a:latin typeface="Montserrat"/>
                <a:ea typeface="+mn-lt"/>
                <a:cs typeface="+mn-lt"/>
              </a:rPr>
              <a:t>2023</a:t>
            </a:r>
            <a:endParaRPr lang="pt-BR" b="1">
              <a:solidFill>
                <a:srgbClr val="2D6AAD"/>
              </a:solidFill>
              <a:latin typeface="Montserrat"/>
              <a:cs typeface="Arial"/>
            </a:endParaRPr>
          </a:p>
          <a:p>
            <a:pPr algn="just"/>
            <a:r>
              <a:rPr lang="pt-BR" sz="1400">
                <a:latin typeface="Montserrat"/>
                <a:ea typeface="+mn-lt"/>
                <a:cs typeface="+mn-lt"/>
              </a:rPr>
              <a:t>R$ 12.750.165,21 para Equipe multidisciplinar</a:t>
            </a:r>
            <a:endParaRPr lang="pt-BR">
              <a:latin typeface="Montserrat"/>
              <a:cs typeface="Arial"/>
            </a:endParaRPr>
          </a:p>
          <a:p>
            <a:pPr algn="just"/>
            <a:r>
              <a:rPr lang="pt-BR" sz="1400">
                <a:latin typeface="Montserrat"/>
                <a:ea typeface="+mn-lt"/>
                <a:cs typeface="+mn-lt"/>
              </a:rPr>
              <a:t>R$ 8.011.482,19  para Equipamento de monitoração</a:t>
            </a:r>
            <a:endParaRPr lang="pt-BR" sz="1400">
              <a:latin typeface="Montserrat"/>
              <a:cs typeface="Arial"/>
            </a:endParaRPr>
          </a:p>
          <a:p>
            <a:pPr algn="just"/>
            <a:endParaRPr lang="pt-BR" sz="1400">
              <a:latin typeface="Montserrat"/>
              <a:cs typeface="Arial"/>
            </a:endParaRPr>
          </a:p>
          <a:p>
            <a:pPr marL="285750" indent="-285750" algn="just">
              <a:buFont typeface="Arial"/>
              <a:buChar char="•"/>
            </a:pPr>
            <a:r>
              <a:rPr lang="pt-BR" sz="1400" b="1">
                <a:solidFill>
                  <a:srgbClr val="2D6AAD"/>
                </a:solidFill>
                <a:latin typeface="Montserrat"/>
                <a:ea typeface="+mn-lt"/>
                <a:cs typeface="+mn-lt"/>
              </a:rPr>
              <a:t>2024</a:t>
            </a:r>
            <a:endParaRPr lang="pt-BR" sz="1400" b="1">
              <a:solidFill>
                <a:srgbClr val="2D6AAD"/>
              </a:solidFill>
              <a:latin typeface="Montserrat"/>
              <a:cs typeface="Arial"/>
            </a:endParaRPr>
          </a:p>
          <a:p>
            <a:pPr algn="just"/>
            <a:r>
              <a:rPr lang="pt-BR" sz="1400">
                <a:latin typeface="Montserrat"/>
                <a:ea typeface="+mn-lt"/>
                <a:cs typeface="+mn-lt"/>
              </a:rPr>
              <a:t>R$ 18.691.086,56  Equipe Multidisciplinar</a:t>
            </a:r>
            <a:endParaRPr lang="pt-BR">
              <a:latin typeface="Montserrat"/>
              <a:cs typeface="Arial"/>
            </a:endParaRPr>
          </a:p>
          <a:p>
            <a:pPr algn="just"/>
            <a:r>
              <a:rPr lang="pt-BR" sz="1400">
                <a:latin typeface="Montserrat"/>
                <a:ea typeface="+mn-lt"/>
                <a:cs typeface="+mn-lt"/>
              </a:rPr>
              <a:t>R$ 1.000.000,00  Equipamento de Monitoração</a:t>
            </a:r>
          </a:p>
          <a:p>
            <a:pPr algn="just"/>
            <a:endParaRPr lang="pt-BR" sz="1400">
              <a:latin typeface="Montserrat"/>
              <a:cs typeface="Arial"/>
            </a:endParaRPr>
          </a:p>
          <a:p>
            <a:pPr marL="285750" indent="-285750" algn="just">
              <a:buFont typeface="Arial"/>
              <a:buChar char="•"/>
            </a:pPr>
            <a:r>
              <a:rPr lang="pt-BR" sz="1400" b="1">
                <a:solidFill>
                  <a:srgbClr val="2D6AAD"/>
                </a:solidFill>
                <a:latin typeface="Montserrat"/>
                <a:ea typeface="+mn-lt"/>
                <a:cs typeface="+mn-lt"/>
              </a:rPr>
              <a:t>2025</a:t>
            </a:r>
            <a:endParaRPr lang="pt-BR" b="1">
              <a:solidFill>
                <a:srgbClr val="2D6AAD"/>
              </a:solidFill>
              <a:latin typeface="Montserrat"/>
              <a:cs typeface="Arial"/>
            </a:endParaRPr>
          </a:p>
          <a:p>
            <a:pPr algn="just"/>
            <a:r>
              <a:rPr lang="pt-BR" sz="1400">
                <a:latin typeface="Montserrat"/>
                <a:ea typeface="+mn-lt"/>
                <a:cs typeface="+mn-lt"/>
              </a:rPr>
              <a:t>R$ 3.174.119,64  para Equipe Multidisciplinar</a:t>
            </a:r>
            <a:endParaRPr lang="pt-BR">
              <a:latin typeface="Montserrat"/>
              <a:cs typeface="Arial"/>
            </a:endParaRPr>
          </a:p>
          <a:p>
            <a:pPr algn="just"/>
            <a:r>
              <a:rPr lang="pt-BR" sz="1400">
                <a:latin typeface="Montserrat"/>
                <a:ea typeface="+mn-lt"/>
                <a:cs typeface="+mn-lt"/>
              </a:rPr>
              <a:t>R$ 8.250.000,00 para Equipamento de Monitoração</a:t>
            </a:r>
          </a:p>
          <a:p>
            <a:pPr algn="just"/>
            <a:endParaRPr lang="pt-BR" sz="1400">
              <a:latin typeface="Montserrat"/>
              <a:cs typeface="Arial"/>
            </a:endParaRPr>
          </a:p>
          <a:p>
            <a:pPr algn="just"/>
            <a:r>
              <a:rPr lang="pt-BR" sz="1400" b="1">
                <a:latin typeface="Montserrat"/>
                <a:ea typeface="+mn-lt"/>
                <a:cs typeface="+mn-lt"/>
              </a:rPr>
              <a:t>R$ 57.205.473,05 para Monitoração Eletrônica no FAF 2025</a:t>
            </a:r>
            <a:endParaRPr lang="pt-BR" b="1">
              <a:latin typeface="Montserrat"/>
              <a:cs typeface="Arial"/>
            </a:endParaRP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C2DFF559-8680-7FC6-B6CF-B919F37AB6D1}"/>
              </a:ext>
            </a:extLst>
          </p:cNvPr>
          <p:cNvSpPr/>
          <p:nvPr/>
        </p:nvSpPr>
        <p:spPr>
          <a:xfrm>
            <a:off x="7455770" y="2926777"/>
            <a:ext cx="4021690" cy="1001943"/>
          </a:xfrm>
          <a:prstGeom prst="roundRect">
            <a:avLst/>
          </a:prstGeom>
          <a:solidFill>
            <a:srgbClr val="EEF3F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pt-BR" sz="1400" b="1">
                <a:solidFill>
                  <a:schemeClr val="tx1"/>
                </a:solidFill>
                <a:latin typeface="Montserrat"/>
                <a:cs typeface="Arial"/>
              </a:rPr>
              <a:t>Portaria nº 569 de 29 de junho de 2026 que destinou R$ 14.994.438,13 de recursos do Fundo a Fundo para MPU.</a:t>
            </a:r>
            <a:endParaRPr lang="pt-BR">
              <a:solidFill>
                <a:schemeClr val="tx1"/>
              </a:solidFill>
              <a:latin typeface="Montserrat"/>
              <a:cs typeface="Arial"/>
            </a:endParaRP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FC295066-5C34-C39F-DDE8-2165A3DCE3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160000">
            <a:off x="7216578" y="2590125"/>
            <a:ext cx="486937" cy="486937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1433A2A-59E4-348C-757D-4FF41FE367B5}"/>
              </a:ext>
            </a:extLst>
          </p:cNvPr>
          <p:cNvSpPr txBox="1"/>
          <p:nvPr/>
        </p:nvSpPr>
        <p:spPr>
          <a:xfrm>
            <a:off x="401250" y="1453854"/>
            <a:ext cx="2105208" cy="33855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pt-BR" sz="1600" i="1">
                <a:latin typeface="Montserrat"/>
                <a:ea typeface="+mn-lt"/>
                <a:cs typeface="+mn-lt"/>
              </a:rPr>
              <a:t>Orçamento anual</a:t>
            </a:r>
          </a:p>
        </p:txBody>
      </p:sp>
    </p:spTree>
    <p:extLst>
      <p:ext uri="{BB962C8B-B14F-4D97-AF65-F5344CB8AC3E}">
        <p14:creationId xmlns:p14="http://schemas.microsoft.com/office/powerpoint/2010/main" val="560433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31ECA-3EEF-0BC4-D8AA-79DA7808C051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Modelo de Apresentação_SENAPPEN_DEEFESO_/slide-2.png">
            <a:extLst>
              <a:ext uri="{FF2B5EF4-FFF2-40B4-BE49-F238E27FC236}">
                <a16:creationId xmlns:a16="http://schemas.microsoft.com/office/drawing/2014/main" id="{779B0F3C-808E-5020-1145-560254978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8441D121-1F69-F4F4-D414-D108158A75A6}"/>
              </a:ext>
            </a:extLst>
          </p:cNvPr>
          <p:cNvSpPr/>
          <p:nvPr/>
        </p:nvSpPr>
        <p:spPr>
          <a:xfrm>
            <a:off x="705253" y="511888"/>
            <a:ext cx="10625625" cy="84377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2400" b="1">
                <a:latin typeface="Montserrat"/>
                <a:ea typeface="Arial" pitchFamily="34" charset="-122"/>
                <a:cs typeface="Arial"/>
              </a:rPr>
              <a:t>3. </a:t>
            </a:r>
            <a:r>
              <a:rPr lang="en-US" sz="2400" b="1" err="1">
                <a:latin typeface="Montserrat"/>
                <a:ea typeface="Arial" pitchFamily="34" charset="-122"/>
                <a:cs typeface="Arial"/>
              </a:rPr>
              <a:t>Ações</a:t>
            </a:r>
            <a:r>
              <a:rPr lang="en-US" sz="2400" b="1">
                <a:latin typeface="Montserrat"/>
                <a:ea typeface="Arial" pitchFamily="34" charset="-122"/>
                <a:cs typeface="Arial"/>
              </a:rPr>
              <a:t> </a:t>
            </a:r>
            <a:r>
              <a:rPr lang="en-US" sz="2400" b="1" err="1">
                <a:latin typeface="Montserrat"/>
                <a:ea typeface="Arial" pitchFamily="34" charset="-122"/>
                <a:cs typeface="Arial"/>
              </a:rPr>
              <a:t>desenvolvidas</a:t>
            </a:r>
            <a:r>
              <a:rPr lang="en-US" sz="2400" b="1">
                <a:latin typeface="Montserrat"/>
                <a:ea typeface="Arial" pitchFamily="34" charset="-122"/>
                <a:cs typeface="Arial"/>
              </a:rPr>
              <a:t> pela SENAPPEN</a:t>
            </a:r>
            <a:endParaRPr lang="en-US" sz="2400">
              <a:latin typeface="Montserrat"/>
              <a:ea typeface="Arial" pitchFamily="34" charset="-122"/>
              <a:cs typeface="Arial"/>
            </a:endParaRPr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87A4935C-B9AA-BCED-AA8D-5325E638136C}"/>
              </a:ext>
            </a:extLst>
          </p:cNvPr>
          <p:cNvSpPr/>
          <p:nvPr/>
        </p:nvSpPr>
        <p:spPr>
          <a:xfrm>
            <a:off x="777240" y="6510528"/>
            <a:ext cx="5029200" cy="1645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680">
                <a:solidFill>
                  <a:srgbClr val="7D87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Versão piloto para construção coletiva | 4</a:t>
            </a:r>
            <a:endParaRPr lang="en-US" sz="680"/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F374D62D-E829-2D9B-2744-B1417BDDEA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858" y="1910011"/>
            <a:ext cx="711200" cy="67056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8D5EC09-A884-718B-8A6D-CD328E756D09}"/>
              </a:ext>
            </a:extLst>
          </p:cNvPr>
          <p:cNvSpPr txBox="1"/>
          <p:nvPr/>
        </p:nvSpPr>
        <p:spPr>
          <a:xfrm>
            <a:off x="1231726" y="2379946"/>
            <a:ext cx="4331917" cy="8617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600" b="1">
                <a:latin typeface="Montserrat"/>
                <a:cs typeface="Arial"/>
              </a:rPr>
              <a:t>Escuta deles: Masculinidades e Responsabilização</a:t>
            </a:r>
          </a:p>
          <a:p>
            <a:pPr algn="ctr"/>
            <a:r>
              <a:rPr lang="pt-BR">
                <a:latin typeface="Montserrat"/>
                <a:cs typeface="Arial"/>
              </a:rPr>
              <a:t> </a:t>
            </a:r>
            <a:r>
              <a:rPr lang="pt-BR" sz="1200">
                <a:latin typeface="Montserrat"/>
                <a:cs typeface="Arial"/>
              </a:rPr>
              <a:t>Lançamento em setembro de 2026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F9D66F6-0D35-4533-1503-2C9CE1F07B57}"/>
              </a:ext>
            </a:extLst>
          </p:cNvPr>
          <p:cNvSpPr txBox="1"/>
          <p:nvPr/>
        </p:nvSpPr>
        <p:spPr>
          <a:xfrm>
            <a:off x="390812" y="1359909"/>
            <a:ext cx="3159482" cy="34899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pt-BR" sz="1600" i="1">
                <a:latin typeface="Montserrat"/>
                <a:ea typeface="+mn-lt"/>
                <a:cs typeface="+mn-lt"/>
              </a:rPr>
              <a:t>Capacitações e formações</a:t>
            </a:r>
            <a:endParaRPr lang="pt-BR" sz="1600">
              <a:latin typeface="Montserrat"/>
              <a:cs typeface="Arial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663ADA1-727B-A4BC-F8ED-AEFE9775C012}"/>
              </a:ext>
            </a:extLst>
          </p:cNvPr>
          <p:cNvSpPr txBox="1"/>
          <p:nvPr/>
        </p:nvSpPr>
        <p:spPr>
          <a:xfrm>
            <a:off x="1304794" y="3987453"/>
            <a:ext cx="4498930" cy="8617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600" b="1">
                <a:latin typeface="Montserrat"/>
                <a:ea typeface="+mn-lt"/>
                <a:cs typeface="+mn-lt"/>
              </a:rPr>
              <a:t>Grupos de Responsabilização para homens autores de violência</a:t>
            </a:r>
            <a:endParaRPr lang="pt-BR" b="1">
              <a:latin typeface="Montserrat"/>
            </a:endParaRPr>
          </a:p>
          <a:p>
            <a:r>
              <a:rPr lang="pt-BR">
                <a:latin typeface="Montserrat"/>
                <a:cs typeface="Arial"/>
              </a:rPr>
              <a:t>           </a:t>
            </a:r>
            <a:r>
              <a:rPr lang="pt-BR" sz="1400">
                <a:latin typeface="Montserrat"/>
                <a:cs typeface="Arial"/>
              </a:rPr>
              <a:t> </a:t>
            </a:r>
            <a:r>
              <a:rPr lang="pt-BR" sz="1200">
                <a:latin typeface="Montserrat"/>
                <a:cs typeface="Arial"/>
              </a:rPr>
              <a:t>Disponível na plataforma da ESPEN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DB93569-2509-8AC9-6DA5-BF17FCB63194}"/>
              </a:ext>
            </a:extLst>
          </p:cNvPr>
          <p:cNvSpPr txBox="1"/>
          <p:nvPr/>
        </p:nvSpPr>
        <p:spPr>
          <a:xfrm>
            <a:off x="6200383" y="2379945"/>
            <a:ext cx="4331917" cy="9848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600" b="1">
                <a:latin typeface="Montserrat"/>
                <a:cs typeface="Arial"/>
              </a:rPr>
              <a:t>III </a:t>
            </a:r>
            <a:r>
              <a:rPr lang="pt-BR" sz="1600" b="1" err="1">
                <a:latin typeface="Montserrat"/>
                <a:cs typeface="Arial"/>
              </a:rPr>
              <a:t>Seminár</a:t>
            </a:r>
            <a:r>
              <a:rPr lang="pt-BR" sz="1600" b="1">
                <a:latin typeface="Montserrat"/>
                <a:cs typeface="Arial"/>
              </a:rPr>
              <a:t>io Nacional de Alternativas Penais</a:t>
            </a:r>
            <a:endParaRPr lang="pt-BR"/>
          </a:p>
          <a:p>
            <a:pPr algn="ctr"/>
            <a:r>
              <a:rPr lang="pt-BR" sz="1600">
                <a:latin typeface="Montserrat"/>
                <a:cs typeface="Arial"/>
              </a:rPr>
              <a:t>Perspectivas à luz do Plano Pena Justa</a:t>
            </a:r>
          </a:p>
          <a:p>
            <a:pPr algn="ctr"/>
            <a:r>
              <a:rPr lang="pt-BR" sz="1000">
                <a:latin typeface="Montserrat"/>
                <a:cs typeface="Arial"/>
              </a:rPr>
              <a:t>            Realizada em 3,4 e 5 de setembro de 2025 em Salvador/BA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31ECE6F-8AE0-4596-4251-0BF767B88BB4}"/>
              </a:ext>
            </a:extLst>
          </p:cNvPr>
          <p:cNvSpPr txBox="1"/>
          <p:nvPr/>
        </p:nvSpPr>
        <p:spPr>
          <a:xfrm>
            <a:off x="6315205" y="3809999"/>
            <a:ext cx="4331918" cy="12311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600" b="1">
                <a:latin typeface="Montserrat"/>
                <a:cs typeface="Arial"/>
              </a:rPr>
              <a:t>Encontros Regionais sobre grupos de responsabilização de violência doméstica no âmbito das alternativas penais</a:t>
            </a:r>
          </a:p>
          <a:p>
            <a:pPr algn="ctr"/>
            <a:r>
              <a:rPr lang="pt-BR" sz="1000">
                <a:latin typeface="Montserrat"/>
                <a:cs typeface="Arial"/>
              </a:rPr>
              <a:t>      Realizadas em agosto de 2025</a:t>
            </a:r>
            <a:endParaRPr lang="pt-BR">
              <a:latin typeface="Montserra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0433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" name="Text 1"/>
          <p:cNvSpPr/>
          <p:nvPr/>
        </p:nvSpPr>
        <p:spPr>
          <a:xfrm>
            <a:off x="777240" y="868680"/>
            <a:ext cx="1060704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endParaRPr lang="en-US" sz="2600" b="1">
              <a:solidFill>
                <a:srgbClr val="273442"/>
              </a:solidFill>
              <a:cs typeface="Arial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777240" y="6510528"/>
            <a:ext cx="5029200" cy="1645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680">
                <a:solidFill>
                  <a:srgbClr val="7D87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Versão piloto para construção coletiva | 9</a:t>
            </a:r>
            <a:endParaRPr lang="en-US" sz="680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8B001B27-BBAF-A3A2-E5A4-0D739CDDD47C}"/>
              </a:ext>
            </a:extLst>
          </p:cNvPr>
          <p:cNvSpPr txBox="1"/>
          <p:nvPr/>
        </p:nvSpPr>
        <p:spPr>
          <a:xfrm>
            <a:off x="721360" y="873760"/>
            <a:ext cx="100584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400" b="1">
                <a:latin typeface="Montserrat"/>
                <a:ea typeface="+mn-lt"/>
                <a:cs typeface="+mn-lt"/>
              </a:rPr>
              <a:t>4. Principais desafios </a:t>
            </a: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15118DD1-6EA4-B37A-6753-9B2E0F575B9D}"/>
              </a:ext>
            </a:extLst>
          </p:cNvPr>
          <p:cNvSpPr/>
          <p:nvPr/>
        </p:nvSpPr>
        <p:spPr>
          <a:xfrm>
            <a:off x="995680" y="2387599"/>
            <a:ext cx="3068320" cy="1137920"/>
          </a:xfrm>
          <a:prstGeom prst="roundRect">
            <a:avLst/>
          </a:prstGeom>
          <a:solidFill>
            <a:srgbClr val="2D6AA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200" b="1">
                <a:solidFill>
                  <a:srgbClr val="FFFFFF"/>
                </a:solidFill>
                <a:latin typeface="Montserrat"/>
              </a:rPr>
              <a:t>Qualificar</a:t>
            </a:r>
            <a:r>
              <a:rPr lang="pt-BR" sz="1200" b="1" baseline="0">
                <a:solidFill>
                  <a:srgbClr val="FFFFFF"/>
                </a:solidFill>
                <a:latin typeface="Montserrat"/>
              </a:rPr>
              <a:t> </a:t>
            </a:r>
            <a:r>
              <a:rPr lang="pt-BR" sz="1200" b="1">
                <a:solidFill>
                  <a:srgbClr val="FFFFFF"/>
                </a:solidFill>
                <a:latin typeface="Montserrat"/>
              </a:rPr>
              <a:t>a </a:t>
            </a:r>
            <a:r>
              <a:rPr lang="pt-BR" sz="1200" b="1" baseline="0">
                <a:solidFill>
                  <a:srgbClr val="FFFFFF"/>
                </a:solidFill>
                <a:latin typeface="Montserrat"/>
              </a:rPr>
              <a:t>monitoração eletrônica em todo o território nacional, considerando as diferentes capacidades </a:t>
            </a:r>
            <a:r>
              <a:rPr lang="pt-BR" sz="1200" b="1">
                <a:solidFill>
                  <a:srgbClr val="FFFFFF"/>
                </a:solidFill>
                <a:latin typeface="Montserrat"/>
              </a:rPr>
              <a:t>estatais</a:t>
            </a:r>
            <a:endParaRPr lang="pt-BR" sz="1200" b="1">
              <a:latin typeface="Montserrat"/>
              <a:cs typeface="Arial"/>
            </a:endParaRPr>
          </a:p>
        </p:txBody>
      </p:sp>
      <p:sp>
        <p:nvSpPr>
          <p:cNvPr id="31" name="Retângulo: Cantos Arredondados 30">
            <a:extLst>
              <a:ext uri="{FF2B5EF4-FFF2-40B4-BE49-F238E27FC236}">
                <a16:creationId xmlns:a16="http://schemas.microsoft.com/office/drawing/2014/main" id="{8AD203F9-B2AA-3154-370E-BD8F79F7B708}"/>
              </a:ext>
            </a:extLst>
          </p:cNvPr>
          <p:cNvSpPr/>
          <p:nvPr/>
        </p:nvSpPr>
        <p:spPr>
          <a:xfrm>
            <a:off x="7762240" y="2387600"/>
            <a:ext cx="3068320" cy="1137920"/>
          </a:xfrm>
          <a:prstGeom prst="roundRect">
            <a:avLst/>
          </a:prstGeom>
          <a:solidFill>
            <a:srgbClr val="2D6AA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 algn="just">
              <a:buFont typeface="Wingdings,sans-serif"/>
              <a:buChar char="q"/>
            </a:pPr>
            <a:endParaRPr lang="pt-BR" sz="1400">
              <a:solidFill>
                <a:srgbClr val="000000"/>
              </a:solidFill>
              <a:cs typeface="Arial"/>
            </a:endParaRPr>
          </a:p>
          <a:p>
            <a:pPr algn="ctr"/>
            <a:r>
              <a:rPr lang="pt-BR" sz="1200" b="1">
                <a:solidFill>
                  <a:schemeClr val="bg1"/>
                </a:solidFill>
                <a:latin typeface="Montserrat"/>
                <a:cs typeface="Arial"/>
              </a:rPr>
              <a:t>Diferenças na implementação das políticas, na infraestrutura disponível e na organização dos serviços</a:t>
            </a:r>
          </a:p>
          <a:p>
            <a:pPr algn="ctr"/>
            <a:endParaRPr lang="pt-BR">
              <a:cs typeface="Arial"/>
            </a:endParaRPr>
          </a:p>
        </p:txBody>
      </p:sp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0A4EB11A-D03B-A397-57DA-72BE5951D987}"/>
              </a:ext>
            </a:extLst>
          </p:cNvPr>
          <p:cNvSpPr/>
          <p:nvPr/>
        </p:nvSpPr>
        <p:spPr>
          <a:xfrm>
            <a:off x="4368800" y="2387600"/>
            <a:ext cx="3068320" cy="1137920"/>
          </a:xfrm>
          <a:prstGeom prst="roundRect">
            <a:avLst/>
          </a:prstGeom>
          <a:solidFill>
            <a:srgbClr val="2D6AA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200" b="1">
                <a:solidFill>
                  <a:schemeClr val="bg1"/>
                </a:solidFill>
                <a:latin typeface="Montserrat"/>
                <a:cs typeface="Arial"/>
              </a:rPr>
              <a:t>Necessidade de equipes multidisciplinares qualificadas e proporcionais, fluxos definidos, tecnologia adequada e capacidade de resposta</a:t>
            </a:r>
          </a:p>
        </p:txBody>
      </p:sp>
      <p:sp>
        <p:nvSpPr>
          <p:cNvPr id="34" name="Retângulo: Cantos Arredondados 33">
            <a:extLst>
              <a:ext uri="{FF2B5EF4-FFF2-40B4-BE49-F238E27FC236}">
                <a16:creationId xmlns:a16="http://schemas.microsoft.com/office/drawing/2014/main" id="{6DB72693-86C1-31DF-23FB-3C565F37525F}"/>
              </a:ext>
            </a:extLst>
          </p:cNvPr>
          <p:cNvSpPr/>
          <p:nvPr/>
        </p:nvSpPr>
        <p:spPr>
          <a:xfrm>
            <a:off x="5750559" y="3992880"/>
            <a:ext cx="2997199" cy="1137920"/>
          </a:xfrm>
          <a:prstGeom prst="roundRect">
            <a:avLst/>
          </a:prstGeom>
          <a:solidFill>
            <a:srgbClr val="2D6AA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200" b="1">
                <a:solidFill>
                  <a:schemeClr val="bg1"/>
                </a:solidFill>
                <a:latin typeface="Montserrat"/>
                <a:cs typeface="Arial"/>
              </a:rPr>
              <a:t>Articulação entre sistema de justiça, segurança pública, administração penitenciária e rede de proteção</a:t>
            </a:r>
          </a:p>
        </p:txBody>
      </p:sp>
      <p:sp>
        <p:nvSpPr>
          <p:cNvPr id="35" name="Retângulo: Cantos Arredondados 34">
            <a:extLst>
              <a:ext uri="{FF2B5EF4-FFF2-40B4-BE49-F238E27FC236}">
                <a16:creationId xmlns:a16="http://schemas.microsoft.com/office/drawing/2014/main" id="{94623F2E-A481-9970-605F-0B756269195B}"/>
              </a:ext>
            </a:extLst>
          </p:cNvPr>
          <p:cNvSpPr/>
          <p:nvPr/>
        </p:nvSpPr>
        <p:spPr>
          <a:xfrm>
            <a:off x="2235200" y="3911600"/>
            <a:ext cx="3068320" cy="1137920"/>
          </a:xfrm>
          <a:prstGeom prst="roundRect">
            <a:avLst/>
          </a:prstGeom>
          <a:solidFill>
            <a:srgbClr val="2D6AA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1200" b="1">
                <a:solidFill>
                  <a:schemeClr val="bg1"/>
                </a:solidFill>
                <a:latin typeface="Montserrat"/>
                <a:cs typeface="Arial"/>
              </a:rPr>
              <a:t>Desafios na coleta, padronização, análise e utilização dos dados para orientar decisões e aprimorar a monitoração eletrônica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" name="Text 1"/>
          <p:cNvSpPr/>
          <p:nvPr/>
        </p:nvSpPr>
        <p:spPr>
          <a:xfrm>
            <a:off x="777240" y="868680"/>
            <a:ext cx="1060704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endParaRPr lang="en-US" sz="2600" b="1">
              <a:solidFill>
                <a:srgbClr val="273442"/>
              </a:solidFill>
              <a:cs typeface="Arial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777240" y="6510528"/>
            <a:ext cx="5029200" cy="16459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680">
                <a:solidFill>
                  <a:srgbClr val="7D879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Versão piloto para construção coletiva | 9</a:t>
            </a:r>
            <a:endParaRPr lang="en-US" sz="68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B39900B-F697-78F8-41E1-A2B490B0016B}"/>
              </a:ext>
            </a:extLst>
          </p:cNvPr>
          <p:cNvSpPr txBox="1"/>
          <p:nvPr/>
        </p:nvSpPr>
        <p:spPr>
          <a:xfrm>
            <a:off x="619760" y="863600"/>
            <a:ext cx="100584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400" b="1">
                <a:latin typeface="Montserrat"/>
                <a:ea typeface="+mn-lt"/>
                <a:cs typeface="+mn-lt"/>
              </a:rPr>
              <a:t>4. Principais desafios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A71265C-4199-F203-F1D3-93679BF691E0}"/>
              </a:ext>
            </a:extLst>
          </p:cNvPr>
          <p:cNvSpPr txBox="1"/>
          <p:nvPr/>
        </p:nvSpPr>
        <p:spPr>
          <a:xfrm>
            <a:off x="815165" y="2549742"/>
            <a:ext cx="1218086" cy="338554"/>
          </a:xfrm>
          <a:prstGeom prst="rect">
            <a:avLst/>
          </a:prstGeom>
          <a:solidFill>
            <a:srgbClr val="2D6AAD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600" b="1" baseline="0">
                <a:solidFill>
                  <a:schemeClr val="bg1"/>
                </a:solidFill>
                <a:latin typeface="Montserrat"/>
                <a:ea typeface="Arial"/>
                <a:cs typeface="Arial"/>
              </a:rPr>
              <a:t>Proteção</a:t>
            </a:r>
            <a:endParaRPr lang="pt-BR" sz="1600" b="1">
              <a:solidFill>
                <a:schemeClr val="bg1"/>
              </a:solidFill>
              <a:latin typeface="Montserrat"/>
              <a:cs typeface="Arial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A34FA67-3A5C-CD00-0C3E-8A0F55032B55}"/>
              </a:ext>
            </a:extLst>
          </p:cNvPr>
          <p:cNvSpPr txBox="1"/>
          <p:nvPr/>
        </p:nvSpPr>
        <p:spPr>
          <a:xfrm>
            <a:off x="842022" y="1549758"/>
            <a:ext cx="941324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Montserrat"/>
                <a:cs typeface="Arial"/>
              </a:rPr>
              <a:t>Diante dos </a:t>
            </a:r>
            <a:r>
              <a:rPr lang="en-US" sz="1600" err="1">
                <a:latin typeface="Montserrat"/>
                <a:cs typeface="Arial"/>
              </a:rPr>
              <a:t>desafios</a:t>
            </a:r>
            <a:r>
              <a:rPr lang="en-US" sz="1600">
                <a:latin typeface="Montserrat"/>
                <a:cs typeface="Arial"/>
              </a:rPr>
              <a:t> para </a:t>
            </a:r>
            <a:r>
              <a:rPr lang="en-US" sz="1600" err="1">
                <a:latin typeface="Montserrat"/>
                <a:cs typeface="Arial"/>
              </a:rPr>
              <a:t>implementação</a:t>
            </a:r>
            <a:r>
              <a:rPr lang="en-US" sz="1600">
                <a:latin typeface="Montserrat"/>
                <a:cs typeface="Arial"/>
              </a:rPr>
              <a:t> da </a:t>
            </a:r>
            <a:r>
              <a:rPr lang="en-US" sz="1600" err="1">
                <a:latin typeface="Montserrat"/>
                <a:cs typeface="Arial"/>
              </a:rPr>
              <a:t>monitoração</a:t>
            </a:r>
            <a:r>
              <a:rPr lang="en-US" sz="1600">
                <a:latin typeface="Montserrat"/>
                <a:cs typeface="Arial"/>
              </a:rPr>
              <a:t> </a:t>
            </a:r>
            <a:r>
              <a:rPr lang="en-US" sz="1600" err="1">
                <a:latin typeface="Montserrat"/>
                <a:cs typeface="Arial"/>
              </a:rPr>
              <a:t>eletrônica</a:t>
            </a:r>
            <a:r>
              <a:rPr lang="en-US" sz="1600">
                <a:latin typeface="Montserrat"/>
                <a:cs typeface="Arial"/>
              </a:rPr>
              <a:t>, </a:t>
            </a:r>
            <a:r>
              <a:rPr lang="en-US" sz="1600" b="1">
                <a:solidFill>
                  <a:srgbClr val="2D6AAD"/>
                </a:solidFill>
                <a:latin typeface="Montserrat"/>
                <a:cs typeface="Arial"/>
              </a:rPr>
              <a:t>o </a:t>
            </a:r>
            <a:r>
              <a:rPr lang="en-US" sz="1600" b="1" err="1">
                <a:solidFill>
                  <a:srgbClr val="2D6AAD"/>
                </a:solidFill>
                <a:latin typeface="Montserrat"/>
                <a:cs typeface="Arial"/>
              </a:rPr>
              <a:t>Ministério</a:t>
            </a:r>
            <a:r>
              <a:rPr lang="en-US" sz="1600" b="1">
                <a:solidFill>
                  <a:srgbClr val="2D6AAD"/>
                </a:solidFill>
                <a:latin typeface="Montserrat"/>
                <a:cs typeface="Arial"/>
              </a:rPr>
              <a:t> Público </a:t>
            </a:r>
            <a:r>
              <a:rPr lang="en-US" sz="1600" b="1" err="1">
                <a:solidFill>
                  <a:srgbClr val="2D6AAD"/>
                </a:solidFill>
                <a:latin typeface="Montserrat"/>
                <a:cs typeface="Arial"/>
              </a:rPr>
              <a:t>tem</a:t>
            </a:r>
            <a:r>
              <a:rPr lang="en-US" sz="1600" b="1">
                <a:solidFill>
                  <a:srgbClr val="2D6AAD"/>
                </a:solidFill>
                <a:latin typeface="Montserrat"/>
                <a:cs typeface="Arial"/>
              </a:rPr>
              <a:t> </a:t>
            </a:r>
            <a:r>
              <a:rPr lang="en-US" sz="1600" b="1" err="1">
                <a:solidFill>
                  <a:srgbClr val="2D6AAD"/>
                </a:solidFill>
                <a:latin typeface="Montserrat"/>
                <a:cs typeface="Arial"/>
              </a:rPr>
              <a:t>papel</a:t>
            </a:r>
            <a:r>
              <a:rPr lang="en-US" sz="1600" b="1">
                <a:solidFill>
                  <a:srgbClr val="2D6AAD"/>
                </a:solidFill>
                <a:latin typeface="Montserrat"/>
                <a:cs typeface="Arial"/>
              </a:rPr>
              <a:t> fundamental </a:t>
            </a:r>
            <a:r>
              <a:rPr lang="en-US" sz="1600">
                <a:latin typeface="Montserrat"/>
                <a:cs typeface="Arial"/>
              </a:rPr>
              <a:t>e </a:t>
            </a:r>
            <a:r>
              <a:rPr lang="en-US" sz="1600" err="1">
                <a:latin typeface="Montserrat"/>
                <a:cs typeface="Arial"/>
              </a:rPr>
              <a:t>pode</a:t>
            </a:r>
            <a:r>
              <a:rPr lang="en-US" sz="1600">
                <a:latin typeface="Montserrat"/>
                <a:cs typeface="Arial"/>
              </a:rPr>
              <a:t> </a:t>
            </a:r>
            <a:r>
              <a:rPr lang="en-US" sz="1600" err="1">
                <a:latin typeface="Montserrat"/>
                <a:cs typeface="Arial"/>
              </a:rPr>
              <a:t>contribuir</a:t>
            </a:r>
            <a:r>
              <a:rPr lang="en-US" sz="1600">
                <a:latin typeface="Montserrat"/>
                <a:cs typeface="Arial"/>
              </a:rPr>
              <a:t> com: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BEBFE22-4F9F-B7C9-546C-54ECFA7822CC}"/>
              </a:ext>
            </a:extLst>
          </p:cNvPr>
          <p:cNvSpPr txBox="1"/>
          <p:nvPr/>
        </p:nvSpPr>
        <p:spPr>
          <a:xfrm>
            <a:off x="6200382" y="2578274"/>
            <a:ext cx="2306876" cy="338554"/>
          </a:xfrm>
          <a:prstGeom prst="rect">
            <a:avLst/>
          </a:prstGeom>
          <a:solidFill>
            <a:srgbClr val="2D6AAD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600" b="1">
                <a:solidFill>
                  <a:schemeClr val="bg1"/>
                </a:solidFill>
                <a:latin typeface="Montserrat"/>
                <a:cs typeface="Arial"/>
              </a:rPr>
              <a:t>Responsabilização</a:t>
            </a: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7B851BF6-BA90-211D-6B68-77D9C17C2A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080000">
            <a:off x="7674047" y="2895934"/>
            <a:ext cx="486428" cy="465551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61CDDDFF-A970-8886-EFA6-B3FFBE238058}"/>
              </a:ext>
            </a:extLst>
          </p:cNvPr>
          <p:cNvSpPr txBox="1"/>
          <p:nvPr/>
        </p:nvSpPr>
        <p:spPr>
          <a:xfrm>
            <a:off x="8058410" y="3089753"/>
            <a:ext cx="312106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400">
                <a:latin typeface="Montserrat"/>
                <a:cs typeface="Arial"/>
              </a:rPr>
              <a:t>Promover a persecução penal e responsabilização dos autores</a:t>
            </a:r>
            <a:endParaRPr lang="en-US" sz="1400">
              <a:latin typeface="Montserrat"/>
              <a:cs typeface="Arial"/>
            </a:endParaRP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7621D801-1296-DB6B-CEED-88E84A6CB5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080000">
            <a:off x="1223143" y="2864617"/>
            <a:ext cx="486428" cy="465551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E7A9E54D-8771-E167-C8E3-AF2D9371B6C7}"/>
              </a:ext>
            </a:extLst>
          </p:cNvPr>
          <p:cNvSpPr txBox="1"/>
          <p:nvPr/>
        </p:nvSpPr>
        <p:spPr>
          <a:xfrm>
            <a:off x="1659698" y="3089752"/>
            <a:ext cx="3642985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400">
                <a:latin typeface="Montserrat"/>
                <a:cs typeface="Arial"/>
              </a:rPr>
              <a:t>Atuar para garantir medidas protetivas e resposta adequada ao risco</a:t>
            </a:r>
            <a:endParaRPr lang="en-US" sz="1400">
              <a:latin typeface="Montserrat"/>
              <a:cs typeface="Arial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D0A4958-81C7-2593-F87D-4E8D8592ACE9}"/>
              </a:ext>
            </a:extLst>
          </p:cNvPr>
          <p:cNvSpPr txBox="1"/>
          <p:nvPr/>
        </p:nvSpPr>
        <p:spPr>
          <a:xfrm>
            <a:off x="6283889" y="3903944"/>
            <a:ext cx="1607507" cy="338554"/>
          </a:xfrm>
          <a:prstGeom prst="rect">
            <a:avLst/>
          </a:prstGeom>
          <a:solidFill>
            <a:srgbClr val="2D6AAD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1600" b="1">
                <a:solidFill>
                  <a:schemeClr val="bg1"/>
                </a:solidFill>
                <a:latin typeface="Montserrat"/>
                <a:cs typeface="Arial"/>
              </a:rPr>
              <a:t>Fiscalização</a:t>
            </a:r>
          </a:p>
        </p:txBody>
      </p:sp>
      <p:pic>
        <p:nvPicPr>
          <p:cNvPr id="17" name="Gráfico 16">
            <a:extLst>
              <a:ext uri="{FF2B5EF4-FFF2-40B4-BE49-F238E27FC236}">
                <a16:creationId xmlns:a16="http://schemas.microsoft.com/office/drawing/2014/main" id="{3A0808FA-C757-F9FA-48AD-5444FEEA93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080000">
            <a:off x="7152129" y="4190289"/>
            <a:ext cx="486428" cy="465551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7D5F3438-AFF8-A63C-9319-097C3F24ECD9}"/>
              </a:ext>
            </a:extLst>
          </p:cNvPr>
          <p:cNvSpPr txBox="1"/>
          <p:nvPr/>
        </p:nvSpPr>
        <p:spPr>
          <a:xfrm>
            <a:off x="7599121" y="4258848"/>
            <a:ext cx="295405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400">
                <a:latin typeface="Montserrat"/>
                <a:cs typeface="Arial"/>
              </a:rPr>
              <a:t>Fiscalizar serviços e políticas de atendimento às mulheres</a:t>
            </a:r>
            <a:endParaRPr lang="en-US" sz="1400">
              <a:latin typeface="Montserrat"/>
              <a:cs typeface="Arial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E3D0E9A2-1D52-C0AF-AB3F-70381B43D023}"/>
              </a:ext>
            </a:extLst>
          </p:cNvPr>
          <p:cNvSpPr txBox="1"/>
          <p:nvPr/>
        </p:nvSpPr>
        <p:spPr>
          <a:xfrm>
            <a:off x="814191" y="4415423"/>
            <a:ext cx="1430054" cy="338554"/>
          </a:xfrm>
          <a:prstGeom prst="rect">
            <a:avLst/>
          </a:prstGeom>
          <a:solidFill>
            <a:srgbClr val="2D6AAD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pt-BR" sz="1600" b="1">
                <a:solidFill>
                  <a:schemeClr val="bg1"/>
                </a:solidFill>
                <a:latin typeface="Montserrat"/>
                <a:cs typeface="Arial"/>
              </a:rPr>
              <a:t>Articulação</a:t>
            </a:r>
          </a:p>
        </p:txBody>
      </p:sp>
      <p:pic>
        <p:nvPicPr>
          <p:cNvPr id="21" name="Gráfico 20">
            <a:extLst>
              <a:ext uri="{FF2B5EF4-FFF2-40B4-BE49-F238E27FC236}">
                <a16:creationId xmlns:a16="http://schemas.microsoft.com/office/drawing/2014/main" id="{9954F8CC-9A19-E535-6A7F-B3BAFDF1E3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080000">
            <a:off x="1285772" y="4712207"/>
            <a:ext cx="486428" cy="465551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C38146CD-53D2-3901-3553-C239CC623EBC}"/>
              </a:ext>
            </a:extLst>
          </p:cNvPr>
          <p:cNvSpPr txBox="1"/>
          <p:nvPr/>
        </p:nvSpPr>
        <p:spPr>
          <a:xfrm>
            <a:off x="1659698" y="4947780"/>
            <a:ext cx="289142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400">
                <a:latin typeface="Montserrat"/>
                <a:cs typeface="Arial"/>
              </a:rPr>
              <a:t>Integrar e induzir a atuação coordenada da rede</a:t>
            </a:r>
            <a:endParaRPr lang="en-US" sz="1400">
              <a:latin typeface="Montserrat"/>
              <a:cs typeface="Arial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26616474-31EC-86E9-B2EA-587B285EDED2}"/>
              </a:ext>
            </a:extLst>
          </p:cNvPr>
          <p:cNvSpPr txBox="1"/>
          <p:nvPr/>
        </p:nvSpPr>
        <p:spPr>
          <a:xfrm>
            <a:off x="6461342" y="5260931"/>
            <a:ext cx="1607506" cy="338554"/>
          </a:xfrm>
          <a:prstGeom prst="rect">
            <a:avLst/>
          </a:prstGeom>
          <a:solidFill>
            <a:srgbClr val="2D6AAD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600" b="1">
                <a:solidFill>
                  <a:schemeClr val="bg1"/>
                </a:solidFill>
                <a:latin typeface="Montserrat"/>
                <a:cs typeface="Arial"/>
              </a:rPr>
              <a:t>Inteligência</a:t>
            </a:r>
          </a:p>
        </p:txBody>
      </p:sp>
      <p:pic>
        <p:nvPicPr>
          <p:cNvPr id="24" name="Gráfico 23">
            <a:extLst>
              <a:ext uri="{FF2B5EF4-FFF2-40B4-BE49-F238E27FC236}">
                <a16:creationId xmlns:a16="http://schemas.microsoft.com/office/drawing/2014/main" id="{5B1CDE5F-5A32-708E-5C8E-626599E0DC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080000">
            <a:off x="7193881" y="5609904"/>
            <a:ext cx="486428" cy="465551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B35A81F6-10F8-07F9-CD59-F0438E07B5CC}"/>
              </a:ext>
            </a:extLst>
          </p:cNvPr>
          <p:cNvSpPr txBox="1"/>
          <p:nvPr/>
        </p:nvSpPr>
        <p:spPr>
          <a:xfrm>
            <a:off x="7682629" y="5678465"/>
            <a:ext cx="320457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400">
                <a:latin typeface="Montserrat"/>
                <a:cs typeface="Arial"/>
              </a:rPr>
              <a:t>Produzir, qualificar e utilizar dados para orientar a atuação</a:t>
            </a:r>
            <a:endParaRPr lang="en-US" sz="1400">
              <a:latin typeface="Montserra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0452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Modelo de Apresentação_SENAPPEN_DEEFESO_/slid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F7457330DC5A44F91D604C3D2D15D46" ma:contentTypeVersion="17" ma:contentTypeDescription="Crie um novo documento." ma:contentTypeScope="" ma:versionID="c05e775a4c3c5345ffb3d6ff6ef38c74">
  <xsd:schema xmlns:xsd="http://www.w3.org/2001/XMLSchema" xmlns:xs="http://www.w3.org/2001/XMLSchema" xmlns:p="http://schemas.microsoft.com/office/2006/metadata/properties" xmlns:ns2="3ba803d4-51af-4dac-be18-4a7143f05773" xmlns:ns3="88c5a5bf-295a-44a4-9719-d47370c0d719" targetNamespace="http://schemas.microsoft.com/office/2006/metadata/properties" ma:root="true" ma:fieldsID="5a5b4afc4205a6b96f96a5a1a1cfc3bc" ns2:_="" ns3:_="">
    <xsd:import namespace="3ba803d4-51af-4dac-be18-4a7143f05773"/>
    <xsd:import namespace="88c5a5bf-295a-44a4-9719-d47370c0d7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a803d4-51af-4dac-be18-4a7143f057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Marcações de imagem" ma:readOnly="false" ma:fieldId="{5cf76f15-5ced-4ddc-b409-7134ff3c332f}" ma:taxonomyMulti="true" ma:sspId="20ff8261-d968-4d0c-aa0f-bd47b821ad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c5a5bf-295a-44a4-9719-d47370c0d71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d1f9136-36d3-466e-ba56-36740059945b}" ma:internalName="TaxCatchAll" ma:showField="CatchAllData" ma:web="88c5a5bf-295a-44a4-9719-d47370c0d71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8c5a5bf-295a-44a4-9719-d47370c0d719" xsi:nil="true"/>
    <lcf76f155ced4ddcb4097134ff3c332f xmlns="3ba803d4-51af-4dac-be18-4a7143f0577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0F48F6F-70F3-459E-A4A5-B4624239739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BCA030-BEC7-4688-ABA8-97A5EE728036}"/>
</file>

<file path=customXml/itemProps3.xml><?xml version="1.0" encoding="utf-8"?>
<ds:datastoreItem xmlns:ds="http://schemas.openxmlformats.org/officeDocument/2006/customXml" ds:itemID="{D5621546-5973-4219-A895-C45DD42D7A4F}">
  <ds:schemaRefs>
    <ds:schemaRef ds:uri="0fc88ec5-ee98-44a4-a60b-510c47ba4679"/>
    <ds:schemaRef ds:uri="906b1e1c-c789-44b5-af3e-ce532e643a33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1681</Words>
  <Application>Microsoft Office PowerPoint</Application>
  <PresentationFormat>Widescreen</PresentationFormat>
  <Paragraphs>154</Paragraphs>
  <Slides>15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1" baseType="lpstr">
      <vt:lpstr>Arial</vt:lpstr>
      <vt:lpstr>Montserrat</vt:lpstr>
      <vt:lpstr>Raleway</vt:lpstr>
      <vt:lpstr>Wingdings</vt:lpstr>
      <vt:lpstr>Wingdings,sans-serif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SENAPPEN / MJSP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piloto - Painel 2 - Ciclo de Diálogos da Lei Maria da Penha</dc:title>
  <dc:subject>Modelo piloto para apresentação no Ciclo de Diálogos da Lei Maria da Penha</dc:subject>
  <dc:creator>Luiz Filipe Barbosa Lima</dc:creator>
  <cp:lastModifiedBy>Jakcelia Aparecida Teixeira</cp:lastModifiedBy>
  <cp:revision>3</cp:revision>
  <dcterms:created xsi:type="dcterms:W3CDTF">2026-08-10T17:00:43Z</dcterms:created>
  <dcterms:modified xsi:type="dcterms:W3CDTF">2026-08-13T12:38:20Z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559fe9b-6987-45ef-b918-e76911e153f0_Enabled">
    <vt:lpwstr>true</vt:lpwstr>
  </property>
  <property fmtid="{D5CDD505-2E9C-101B-9397-08002B2CF9AE}" pid="3" name="MSIP_Label_0559fe9b-6987-45ef-b918-e76911e153f0_SetDate">
    <vt:lpwstr>2026-08-10T17:00:43Z</vt:lpwstr>
  </property>
  <property fmtid="{D5CDD505-2E9C-101B-9397-08002B2CF9AE}" pid="4" name="MSIP_Label_0559fe9b-6987-45ef-b918-e76911e153f0_Method">
    <vt:lpwstr>Standard</vt:lpwstr>
  </property>
  <property fmtid="{D5CDD505-2E9C-101B-9397-08002B2CF9AE}" pid="5" name="MSIP_Label_0559fe9b-6987-45ef-b918-e76911e153f0_Name">
    <vt:lpwstr>Público</vt:lpwstr>
  </property>
  <property fmtid="{D5CDD505-2E9C-101B-9397-08002B2CF9AE}" pid="6" name="MSIP_Label_0559fe9b-6987-45ef-b918-e76911e153f0_SiteId">
    <vt:lpwstr>eb090420-444c-43f7-91f2-4b8da6bfe8e1</vt:lpwstr>
  </property>
  <property fmtid="{D5CDD505-2E9C-101B-9397-08002B2CF9AE}" pid="7" name="MSIP_Label_0559fe9b-6987-45ef-b918-e76911e153f0_ActionId">
    <vt:lpwstr>7cdb3d83-65e2-4493-92a3-9ba5cda94832</vt:lpwstr>
  </property>
  <property fmtid="{D5CDD505-2E9C-101B-9397-08002B2CF9AE}" pid="8" name="MSIP_Label_0559fe9b-6987-45ef-b918-e76911e153f0_ContentBits">
    <vt:lpwstr>0</vt:lpwstr>
  </property>
  <property fmtid="{D5CDD505-2E9C-101B-9397-08002B2CF9AE}" pid="9" name="ContentTypeId">
    <vt:lpwstr>0x0101002F7457330DC5A44F91D604C3D2D15D46</vt:lpwstr>
  </property>
  <property fmtid="{D5CDD505-2E9C-101B-9397-08002B2CF9AE}" pid="10" name="MediaServiceImageTags">
    <vt:lpwstr/>
  </property>
</Properties>
</file>