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1150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Palestra de lançamento do Protocolo de Atuação com Perspectiva de Gênero do CNMP.</a:t>
            </a:r>
          </a:p>
          <a:p>
            <a:r>
              <a:t>Palestrante: Thiago Pierobom.</a:t>
            </a:r>
          </a:p>
          <a:p>
            <a:r>
              <a:t>Data: 12 de agosto de 2026.</a:t>
            </a:r>
          </a:p>
          <a:p>
            <a:r>
              <a:t>Esta apresentação foi moldada com a identidade visual oficial do protocolo, utilizando os tons roxo e amarelo e as retículas presentes na capa do livro institucional.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Contexto das condenações: O Brasil foi responsabilizado pela Corte Interamericana de Direitos Humanos em diversos casos por falhas estruturais, falta de devida diligência e presença de estereótipos de gênero e raça no sistema judicial.</a:t>
            </a:r>
          </a:p>
          <a:p>
            <a:r>
              <a:t>2. Caso Márcia Barbosa (Feminicídio): Exigência direta de protocolo de feminicídio para unificar a investigação e evitar que estereótipos culpem a vítima.</a:t>
            </a:r>
          </a:p>
          <a:p>
            <a:r>
              <a:t>3. Caso Favela Nova Brasília (Violência sexual): Exigência de protocolo de violência sexual, focando em evitar revitimização e garantir perícia técnica adequada.</a:t>
            </a:r>
          </a:p>
          <a:p>
            <a:r>
              <a:t>4. Fábrica de Fogos: Alarga a perspectiva de gênero e interseccional para cível, criminal e trabalhista.</a:t>
            </a:r>
          </a:p>
          <a:p>
            <a:r>
              <a:t>5. Caso Neusa dos Santos: Traz a importância da interseccionalidade com a criação de protocolos para casos de racismo.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Esclarecer objeções comuns de que protocolos criam novas obrigações sem lei anterior. O protocolo é um instrumento de 'soft law' que traduz deveres constitucionais e convencionais genéricos para a rotina diária.</a:t>
            </a:r>
          </a:p>
          <a:p>
            <a:r>
              <a:t>2. Ele condensa o que já é obrigatório por tratados internacionais como a Convenção de Belém do Pará e a CEDAW.</a:t>
            </a:r>
          </a:p>
          <a:p>
            <a:r>
              <a:t>3. Não inova no ordenamento legislativo, mas inova na eficiência de aplicar as leis vigentes de forma constitucionalmente adequada.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Desmistificar o temor de que a perspectiva de gênero significa julgar de forma parcial ou enfraquecer a ampla defesa.</a:t>
            </a:r>
          </a:p>
          <a:p>
            <a:r>
              <a:t>2. A perspectiva de gênero é, na verdade, uma ferramenta corretiva. O sistema de justiça frequentemente reproduz machismo e estereótipos que prejudicam a vítima mulher (ex: questionar a vida pessoal da mulher em casos de estupro). O protocolo impede essa parcialidade estrutural.</a:t>
            </a:r>
          </a:p>
          <a:p>
            <a:r>
              <a:t>3. Não se reduz o standard probatório necessário para condenação, mas se garante que a prova produzida pela mulher seja ouvida sem preconceitos e de forma contextualizada.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Esclarecer a confusão comum entre 'gênero' como teoria puramente ideológica e 'perspectiva de gênero' como método científico e categoria do direito internacional dos direitos humanos.</a:t>
            </a:r>
          </a:p>
          <a:p>
            <a:r>
              <a:t>2. Citar que o Supremo Tribunal Federal e outras cortes brasileiras já aplicam rotineiramente a perspectiva de gênero, amparados nas diretrizes do CNJ e do CNMP.</a:t>
            </a:r>
          </a:p>
          <a:p>
            <a:r>
              <a:t>3. Trata-se de uma obrigação técnica e constitucional de respeito à dignidade humana, livre de amarras de disputas político-partidárias.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Chamar a atenção para o risco de 'revitimização protetora': tratar a mulher como incapaz de tomar decisões ou de dar depoimentos válidos por ser tida como inerentemente vulnerável.</a:t>
            </a:r>
          </a:p>
          <a:p>
            <a:r>
              <a:t>2. O protocolo deve ser uma ferramenta de emancipação, respeitando a autonomia da mulher.</a:t>
            </a:r>
          </a:p>
          <a:p>
            <a:r>
              <a:t>3. A interseccionalidade é mandatória: a experiência de uma mulher negra e periférica frente ao sistema de justiça criminal é diferente da de uma mulher branca de classe média. O protocolo ensina a enxergar esses cruzamentos.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Mostrar a abrangência multidisciplinar do protocolo: não é apenas criminal. Atua na Vara de Família, na tutela de Direitos Coletivos e Sociais, etc.</a:t>
            </a:r>
          </a:p>
          <a:p>
            <a:r>
              <a:t>2. É um roteiro seguro. Dá tranquilidade aos promotores, blindando sua atuação técnica com embasamento científico de primeira linha.</a:t>
            </a:r>
          </a:p>
          <a:p>
            <a:r>
              <a:t>3. Compromisso do CNMP: não é um mero manual de prateleira, é uma diretriz de política institucional nacional que unifica a atuação dos Ministérios Públicos dos Estados e da União.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Pontos a abordar:</a:t>
            </a:r>
          </a:p>
          <a:p>
            <a:r>
              <a:t>1. Eixos fundamentais: Este slide resume os grandes objetivos do protocolo no acesso à justiça.</a:t>
            </a:r>
          </a:p>
          <a:p>
            <a:r>
              <a:t>2. Interconexão: Não há devida diligência sem proteção, assim como a reparação integral deve dialogar com a atenção integral.</a:t>
            </a:r>
          </a:p>
          <a:p>
            <a:r>
              <a:t>3. Papel do MP como garantidor dessas 6 colunas na condução das investigações criminais e ações civis públicas.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23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0" y="0"/>
            <a:ext cx="5333695" cy="68580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621357" y="345255"/>
            <a:ext cx="64239" cy="64239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358751" y="4964227"/>
            <a:ext cx="104641" cy="104641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6780828" y="747307"/>
            <a:ext cx="79014" cy="79014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236720" y="1602330"/>
            <a:ext cx="87406" cy="87406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234662" y="1473781"/>
            <a:ext cx="101943" cy="101943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561743" y="1614033"/>
            <a:ext cx="95846" cy="95846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728618" y="225071"/>
            <a:ext cx="117628" cy="117628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58401" y="2391868"/>
            <a:ext cx="52214" cy="52214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821860" y="2368132"/>
            <a:ext cx="45904" cy="45904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278941" y="5685016"/>
            <a:ext cx="97301" cy="97301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727166" y="4920473"/>
            <a:ext cx="90511" cy="90511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831893" y="2640416"/>
            <a:ext cx="92102" cy="92102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741221" y="4198458"/>
            <a:ext cx="123249" cy="123249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582192" y="4757129"/>
            <a:ext cx="41185" cy="41185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361709" y="2061656"/>
            <a:ext cx="44601" cy="44601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364796" y="838605"/>
            <a:ext cx="64535" cy="64535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618996" y="2551458"/>
            <a:ext cx="73810" cy="73810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350105" y="1916164"/>
            <a:ext cx="130788" cy="130788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26788" y="4137504"/>
            <a:ext cx="53789" cy="53789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677952" y="1243728"/>
            <a:ext cx="74743" cy="74743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842245" y="4337912"/>
            <a:ext cx="92596" cy="92596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649867" y="5654876"/>
            <a:ext cx="114629" cy="114629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62434" y="391282"/>
            <a:ext cx="68305" cy="68305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386847" y="1552631"/>
            <a:ext cx="131417" cy="131417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770851" y="2225844"/>
            <a:ext cx="102502" cy="102502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116762" y="6120342"/>
            <a:ext cx="82729" cy="82729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7034266" y="1784044"/>
            <a:ext cx="93040" cy="9304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7032917" y="3978152"/>
            <a:ext cx="126882" cy="126882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7119140" y="1606763"/>
            <a:ext cx="136912" cy="136912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7188622" y="773085"/>
            <a:ext cx="41315" cy="41315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936325" y="4256410"/>
            <a:ext cx="116246" cy="116246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7133499" y="595317"/>
            <a:ext cx="74960" cy="7496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7495632" y="3618017"/>
            <a:ext cx="134250" cy="13425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410240" y="257417"/>
            <a:ext cx="109069" cy="109069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7297259" y="3669020"/>
            <a:ext cx="63414" cy="63414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7271549" y="907103"/>
            <a:ext cx="80306" cy="80306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7153414" y="6375281"/>
            <a:ext cx="124672" cy="124672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7033325" y="3432805"/>
            <a:ext cx="54545" cy="54545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7442953" y="5834495"/>
            <a:ext cx="66594" cy="66594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7270280" y="4136460"/>
            <a:ext cx="51949" cy="51949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7348239" y="3684658"/>
            <a:ext cx="114893" cy="114893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7201763" y="186592"/>
            <a:ext cx="69180" cy="6918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6879432" y="6214811"/>
            <a:ext cx="124961" cy="124961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7391871" y="2179335"/>
            <a:ext cx="42402" cy="42402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7421111" y="6330703"/>
            <a:ext cx="45191" cy="45191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7173772" y="632224"/>
            <a:ext cx="113080" cy="11308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7350336" y="1016428"/>
            <a:ext cx="84381" cy="84381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7214034" y="1903691"/>
            <a:ext cx="124328" cy="124328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7134116" y="1557924"/>
            <a:ext cx="90820" cy="90820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7327683" y="1488800"/>
            <a:ext cx="67929" cy="67929"/>
          </a:xfrm>
          <a:prstGeom prst="ellipse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48640" y="1371600"/>
            <a:ext cx="5943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LANÇAMENTO DO PROTOCOLO</a:t>
            </a:r>
          </a:p>
          <a:p>
            <a:pPr>
              <a:spcAft>
                <a:spcPts val="500"/>
              </a:spcAft>
              <a:defRPr sz="3600" b="1">
                <a:solidFill>
                  <a:srgbClr val="FABD32"/>
                </a:solidFill>
                <a:latin typeface="Georgia"/>
              </a:defRPr>
            </a:pPr>
            <a:r>
              <a:t>Atuação com</a:t>
            </a:r>
            <a:br/>
            <a:r>
              <a:t>Perspectiva de</a:t>
            </a:r>
          </a:p>
          <a:p>
            <a:pPr>
              <a:spcAft>
                <a:spcPts val="1000"/>
              </a:spcAft>
              <a:defRPr sz="6400" b="1">
                <a:solidFill>
                  <a:srgbClr val="FABD32"/>
                </a:solidFill>
                <a:latin typeface="Georgia"/>
              </a:defRPr>
            </a:pPr>
            <a:r>
              <a:t>GÊNERO</a:t>
            </a:r>
          </a:p>
          <a:p>
            <a:pPr>
              <a:defRPr sz="2000">
                <a:solidFill>
                  <a:srgbClr val="FFFFFF"/>
                </a:solidFill>
                <a:latin typeface="Arial"/>
              </a:defRPr>
            </a:pPr>
            <a:r>
              <a:t>no Ministério Público brasileiro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8640" y="566928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rial"/>
              </a:defRPr>
            </a:pPr>
            <a:r>
              <a:t>CNMP</a:t>
            </a:r>
          </a:p>
          <a:p>
            <a:pPr>
              <a:defRPr sz="1200">
                <a:solidFill>
                  <a:srgbClr val="F0E8F7"/>
                </a:solidFill>
                <a:latin typeface="Arial"/>
              </a:defRPr>
            </a:pPr>
            <a:r>
              <a:t>Conselho Nacional do Ministério Público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41623" y="2011680"/>
            <a:ext cx="41148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4E2375"/>
                </a:solidFill>
                <a:latin typeface="Arial"/>
              </a:defRPr>
            </a:pPr>
            <a:r>
              <a:rPr dirty="0"/>
              <a:t>PALESTRANTE</a:t>
            </a:r>
          </a:p>
          <a:p>
            <a:pPr>
              <a:spcAft>
                <a:spcPts val="3000"/>
              </a:spcAft>
              <a:defRPr sz="2800" b="1">
                <a:solidFill>
                  <a:srgbClr val="362119"/>
                </a:solidFill>
                <a:latin typeface="Georgia"/>
              </a:defRPr>
            </a:pPr>
            <a:r>
              <a:rPr dirty="0"/>
              <a:t>Thiago Pierobom</a:t>
            </a:r>
          </a:p>
          <a:p>
            <a:pPr>
              <a:spcBef>
                <a:spcPts val="1000"/>
              </a:spcBef>
              <a:defRPr sz="1200" b="1">
                <a:solidFill>
                  <a:srgbClr val="4E2375"/>
                </a:solidFill>
                <a:latin typeface="Arial"/>
              </a:defRPr>
            </a:pPr>
            <a:r>
              <a:rPr dirty="0"/>
              <a:t>DATA DE LANÇAMENTO</a:t>
            </a:r>
          </a:p>
          <a:p>
            <a:pPr>
              <a:defRPr sz="1600">
                <a:solidFill>
                  <a:srgbClr val="362119"/>
                </a:solidFill>
                <a:latin typeface="Arial"/>
              </a:defRPr>
            </a:pPr>
            <a:r>
              <a:rPr dirty="0"/>
              <a:t>12 de </a:t>
            </a:r>
            <a:r>
              <a:rPr dirty="0" err="1"/>
              <a:t>agosto</a:t>
            </a:r>
            <a:r>
              <a:rPr dirty="0"/>
              <a:t>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Por que criar um protocolo com perspectiva de gênero?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Obrigações internacionais: O Estado brasileiro sofreu diversas condenações pela Corte IDH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645920"/>
            <a:ext cx="530352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737360"/>
            <a:ext cx="137160" cy="18288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Caso Márcia Barbosa de Sousa</a:t>
            </a:r>
          </a:p>
          <a:p>
            <a:pPr>
              <a:defRPr sz="1300">
                <a:solidFill>
                  <a:srgbClr val="362119"/>
                </a:solidFill>
                <a:latin typeface="Arial"/>
              </a:defRPr>
            </a:pPr>
            <a:r>
              <a:t>Obrigação de criar um protocolo específico para a investigação e processamento de casos de feminicídio.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645920"/>
            <a:ext cx="530352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0" y="1737360"/>
            <a:ext cx="137160" cy="18288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73736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Caso Favela Nova Brasília</a:t>
            </a:r>
          </a:p>
          <a:p>
            <a:pPr>
              <a:defRPr sz="1300">
                <a:solidFill>
                  <a:srgbClr val="362119"/>
                </a:solidFill>
                <a:latin typeface="Arial"/>
              </a:defRPr>
            </a:pPr>
            <a:r>
              <a:t>Obrigação de estabelecer diretrizes e protocolo para investigação e processamento de casos de violência sexual.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931920"/>
            <a:ext cx="530352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4023360"/>
            <a:ext cx="137160" cy="18288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402336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Fábrica de Fogos de Santo Antônio de Jesus</a:t>
            </a:r>
          </a:p>
          <a:p>
            <a:pPr>
              <a:defRPr sz="1300">
                <a:solidFill>
                  <a:srgbClr val="362119"/>
                </a:solidFill>
                <a:latin typeface="Arial"/>
              </a:defRPr>
            </a:pPr>
            <a:r>
              <a:t>Obrigatoriedade de aplicar a perspectiva de gênero e interseccional no julgamento de litígios cíveis, criminais e trabalhistas.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931920"/>
            <a:ext cx="5303520" cy="20116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0" y="4023360"/>
            <a:ext cx="137160" cy="18288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75120" y="402336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Caso Neusa dos Santos e Gisele Gomes</a:t>
            </a:r>
          </a:p>
          <a:p>
            <a:pPr>
              <a:defRPr sz="1300">
                <a:solidFill>
                  <a:srgbClr val="362119"/>
                </a:solidFill>
                <a:latin typeface="Arial"/>
              </a:defRPr>
            </a:pPr>
            <a:r>
              <a:t>Determinação de criar e implementar um protocolo específico para investigação e processamento de crimes de racismo.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O que o protocolo NÃO é: Nova Legislação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Diferença fundamental entre inovação normativa e sistematização de deveres jurídicos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828800"/>
            <a:ext cx="4114800" cy="4114800"/>
          </a:xfrm>
          <a:prstGeom prst="roundRect">
            <a:avLst/>
          </a:prstGeom>
          <a:solidFill>
            <a:srgbClr val="4E2375"/>
          </a:solidFill>
          <a:ln>
            <a:noFill/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600200" y="2377440"/>
            <a:ext cx="1828800" cy="1828800"/>
          </a:xfrm>
          <a:prstGeom prst="ellipse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0" b="1">
                <a:solidFill>
                  <a:srgbClr val="4E2375"/>
                </a:solidFill>
                <a:latin typeface="Georgia"/>
              </a:defRPr>
            </a:pPr>
            <a:r>
              <a:t>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89120"/>
            <a:ext cx="37490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Georgia"/>
              </a:defRPr>
            </a:pPr>
            <a:r>
              <a:t>Sem Inovação Legislativa</a:t>
            </a:r>
          </a:p>
          <a:p>
            <a:pPr algn="ctr">
              <a:defRPr sz="1300">
                <a:solidFill>
                  <a:srgbClr val="F0E8F7"/>
                </a:solidFill>
                <a:latin typeface="Arial"/>
              </a:defRPr>
            </a:pPr>
            <a:r>
              <a:t>O protocolo não cria novas leis ou infrações penais.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37760" y="1828800"/>
            <a:ext cx="676656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94960" y="2194560"/>
            <a:ext cx="585216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 b="1">
                <a:solidFill>
                  <a:srgbClr val="4E2375"/>
                </a:solidFill>
                <a:latin typeface="Georgia"/>
              </a:defRPr>
            </a:pPr>
            <a:r>
              <a:t>Sistematização e Condensação de Deveres</a:t>
            </a:r>
          </a:p>
          <a:p>
            <a:pPr>
              <a:spcAft>
                <a:spcPts val="1000"/>
              </a:spcAft>
              <a:defRPr sz="1500">
                <a:solidFill>
                  <a:srgbClr val="362119"/>
                </a:solidFill>
                <a:latin typeface="Arial"/>
              </a:defRPr>
            </a:pPr>
            <a:r>
              <a:t>O protocolo condensa deveres jurídicos já existentes decorrentes de:</a:t>
            </a:r>
          </a:p>
          <a:p>
            <a:pPr>
              <a:spcAft>
                <a:spcPts val="4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Constituição Federal de 1988</a:t>
            </a:r>
          </a:p>
          <a:p>
            <a:pPr>
              <a:spcAft>
                <a:spcPts val="4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Tratados e convenções internacionais de direitos humanos ratificados pelo Brasil</a:t>
            </a:r>
          </a:p>
          <a:p>
            <a:pPr>
              <a:spcAft>
                <a:spcPts val="4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Legislação nacional vigente (LMP, Código Penal, etc.)</a:t>
            </a:r>
          </a:p>
          <a:p>
            <a:pPr>
              <a:spcAft>
                <a:spcPts val="4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Desenvolvimento jurisprudencial consolidado</a:t>
            </a:r>
          </a:p>
          <a:p>
            <a:br/>
            <a:r>
              <a:t>Foco: Análise detalhada das especificidades da atuação prática do Ministério Público em todos os seus ramos.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O que o protocolo NÃO é: Prejuízo à Imparcialidade e às Garantias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A aplicação da perspectiva de gênero viabiliza a neutralidade ativa e preserva o devido processo legal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828800"/>
            <a:ext cx="539496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828800"/>
            <a:ext cx="5394960" cy="13716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4E2375"/>
                </a:solidFill>
                <a:latin typeface="Georgia"/>
              </a:defRPr>
            </a:pPr>
            <a:r>
              <a:t>Preservação da Imparcialidade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Não anula a imparcialidade ou a objetividade dos órgãos do sistema de justiça.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É uma metodologia analítica para identificar assimetrias de poder, desigualdades estruturais e preconceitos na instrução e julgamento.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A verdadeira imparcialidade exige neutralidade para neutralizar vieses conscientes e inconscientes que prejudicam as mulheres no processo.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828800"/>
            <a:ext cx="539496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09360" y="1828800"/>
            <a:ext cx="5394960" cy="13716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210312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4E2375"/>
                </a:solidFill>
                <a:latin typeface="Georgia"/>
              </a:defRPr>
            </a:pPr>
            <a:r>
              <a:t>Manutenção das Garantias Processuais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Não anula garantias de defesa. O réu continua sob o império do devido processo legal.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Foco no dever de devida diligência: não desqualificação estereotipada de depoimentos, leitura contextual e não revitimização.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Permanência das garantias clássicas: presunção de inocência, contraditório, ampla defesa, legalidade e standard probatório rigoroso.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O que o protocolo NÃO é: Adoção de Viés Ideológico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A perspectiva de gênero como pauta suprapartidária e categoria técnica do Direito positivo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828800"/>
            <a:ext cx="347472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828800"/>
            <a:ext cx="3474720" cy="13716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103120"/>
            <a:ext cx="31089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Categoria Jurídica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Ancoragem em normas vigentes no ordenamento brasileiro.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Expressamente reconhecida na Convenção de Belém do Pará (CBP).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Integrada na Lei Maria da Penha (LMP) como categoria analítica essencial.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8030" y="1828800"/>
            <a:ext cx="347472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BD32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358030" y="1828800"/>
            <a:ext cx="3474720" cy="13716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40910" y="2103120"/>
            <a:ext cx="31089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Análise Estrutural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Compreensão científica das desigualdades estruturais históricas.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Identificação de estereótipos que fomentam comportamentos violentos.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Busca ativa por relações de respeito e igualdade real entre homens e mulheres.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59775" y="1828800"/>
            <a:ext cx="347472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59775" y="1828800"/>
            <a:ext cx="3474720" cy="13716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42655" y="2103120"/>
            <a:ext cx="31089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4E2375"/>
                </a:solidFill>
                <a:latin typeface="Georgia"/>
              </a:defRPr>
            </a:pPr>
            <a:r>
              <a:t>Pauta Suprapartidária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Compromisso institucional que transcende partidos ou ideologias.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Focado no cumprimento de deveres de direitos humanos.</a:t>
            </a:r>
          </a:p>
          <a:p>
            <a:pPr>
              <a:spcAft>
                <a:spcPts val="600"/>
              </a:spcAft>
              <a:defRPr sz="1300">
                <a:solidFill>
                  <a:srgbClr val="362119"/>
                </a:solidFill>
                <a:latin typeface="Arial"/>
              </a:defRPr>
            </a:pPr>
            <a:r>
              <a:t>•  Busca assegurar o acesso neutro, técnico e igualitário à Justiça.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O que o protocolo NÃO é: Adoção de Novos Estereótipos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A importância do olhar interseccional e a rejeição ao essencialismo vitimizador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828800"/>
            <a:ext cx="539496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828800"/>
            <a:ext cx="5394960" cy="13716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4E2375"/>
                </a:solidFill>
                <a:latin typeface="Georgia"/>
              </a:defRPr>
            </a:pPr>
            <a:r>
              <a:t>Cautela Contra o Essencialismo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Rejeição à generalização e essencialização das mulheres.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Não se deve presumir a mulher aprioristicamente e em todos os casos como vítima passiva, inerentemente fraca ou dependente.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Evitar a reprodução de discursos paternalistas que limitem a autonomia individual da mulher ou sua agência processual.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828800"/>
            <a:ext cx="5394960" cy="4114800"/>
          </a:xfrm>
          <a:prstGeom prst="roundRect">
            <a:avLst/>
          </a:prstGeom>
          <a:solidFill>
            <a:srgbClr val="FFF8E6"/>
          </a:solidFill>
          <a:ln w="25400">
            <a:solidFill>
              <a:srgbClr val="FABD32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09360" y="1828800"/>
            <a:ext cx="5394960" cy="13716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210312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 b="1">
                <a:solidFill>
                  <a:srgbClr val="4E2375"/>
                </a:solidFill>
                <a:latin typeface="Georgia"/>
              </a:defRPr>
            </a:pPr>
            <a:r>
              <a:t>Centralidade Interseccional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A perspectiva de gênero é indissociável da interseccionalidade.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As vivências e vulnerabilidades variam radicalmente quando cruzadas com marcadores de raça, classe social, etnia, idade e orientação sexual.</a:t>
            </a:r>
          </a:p>
          <a:p>
            <a:pPr>
              <a:spcAft>
                <a:spcPts val="800"/>
              </a:spcAft>
              <a:defRPr sz="1400">
                <a:solidFill>
                  <a:srgbClr val="362119"/>
                </a:solidFill>
                <a:latin typeface="Arial"/>
              </a:defRPr>
            </a:pPr>
            <a:r>
              <a:t>•  O protocolo exige analisar a mulher concreta e real em seu contexto social específico, e não uma abstração simplificada.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O que o protocolo de atuação ministerial É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Diretrizes práticas, respaldo argumentativo e compromisso institucional de conformidade constitucional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645920"/>
            <a:ext cx="1127729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57200" y="1645920"/>
            <a:ext cx="640080" cy="86868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ABD32"/>
                </a:solidFill>
                <a:latin typeface="Georgia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691640"/>
            <a:ext cx="9905695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4E2375"/>
                </a:solidFill>
                <a:latin typeface="Georgia"/>
              </a:defRPr>
            </a:pPr>
            <a:r>
              <a:t>Individualização Prática nos Ramos</a:t>
            </a:r>
          </a:p>
          <a:p>
            <a:pPr>
              <a:defRPr sz="1100">
                <a:solidFill>
                  <a:srgbClr val="362119"/>
                </a:solidFill>
                <a:latin typeface="Arial"/>
              </a:defRPr>
            </a:pPr>
            <a:r>
              <a:t>Aplicação de princípios e normas nos ramos: criminal, cível, família, infância, tutela coletiva, direitos sociais, eleitoral, ambiental, institucional, etc.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2624328"/>
            <a:ext cx="1127729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57200" y="2624328"/>
            <a:ext cx="640080" cy="86868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ABD32"/>
                </a:solidFill>
                <a:latin typeface="Georgia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2670048"/>
            <a:ext cx="9905695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4E2375"/>
                </a:solidFill>
                <a:latin typeface="Georgia"/>
              </a:defRPr>
            </a:pPr>
            <a:r>
              <a:t>Roteiro Sistematizado de Atuação</a:t>
            </a:r>
          </a:p>
          <a:p>
            <a:pPr>
              <a:defRPr sz="1100">
                <a:solidFill>
                  <a:srgbClr val="362119"/>
                </a:solidFill>
                <a:latin typeface="Arial"/>
              </a:defRPr>
            </a:pPr>
            <a:r>
              <a:t>Passo a passo técnico orientando a atuação profissional de cada membro em conformidade estrita com as leis e garantias vigentes.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602736"/>
            <a:ext cx="1127729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3602736"/>
            <a:ext cx="640080" cy="86868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ABD32"/>
                </a:solidFill>
                <a:latin typeface="Georgia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648456"/>
            <a:ext cx="9905695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4E2375"/>
                </a:solidFill>
                <a:latin typeface="Georgia"/>
              </a:defRPr>
            </a:pPr>
            <a:r>
              <a:t>Instrumento de Respaldo e Argumentação</a:t>
            </a:r>
          </a:p>
          <a:p>
            <a:pPr>
              <a:defRPr sz="1100">
                <a:solidFill>
                  <a:srgbClr val="362119"/>
                </a:solidFill>
                <a:latin typeface="Arial"/>
              </a:defRPr>
            </a:pPr>
            <a:r>
              <a:t>Reforço argumentativo de base científica e legal, conferindo maior robustez e segurança jurídica às petições, pareceres e decisões.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581144"/>
            <a:ext cx="1127729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7200" y="4581144"/>
            <a:ext cx="640080" cy="86868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ABD32"/>
                </a:solidFill>
                <a:latin typeface="Georgia"/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4626864"/>
            <a:ext cx="9905695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4E2375"/>
                </a:solidFill>
                <a:latin typeface="Georgia"/>
              </a:defRPr>
            </a:pPr>
            <a:r>
              <a:t>Apoio para Atividades de Capacitação</a:t>
            </a:r>
          </a:p>
          <a:p>
            <a:pPr>
              <a:defRPr sz="1100">
                <a:solidFill>
                  <a:srgbClr val="362119"/>
                </a:solidFill>
                <a:latin typeface="Arial"/>
              </a:defRPr>
            </a:pPr>
            <a:r>
              <a:t>Subsídio didático estruturado para escolas do Ministério Público, facilitando treinamentos e a formação permanente de membros e servidores.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5559552"/>
            <a:ext cx="11277295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57200" y="5559552"/>
            <a:ext cx="640080" cy="868680"/>
          </a:xfrm>
          <a:prstGeom prst="rect">
            <a:avLst/>
          </a:prstGeom>
          <a:solidFill>
            <a:srgbClr val="4E23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ABD32"/>
                </a:solidFill>
                <a:latin typeface="Georgia"/>
              </a:defRPr>
            </a:pPr>
            <a: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5605272"/>
            <a:ext cx="9905695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500" b="1">
                <a:solidFill>
                  <a:srgbClr val="4E2375"/>
                </a:solidFill>
                <a:latin typeface="Georgia"/>
              </a:defRPr>
            </a:pPr>
            <a:r>
              <a:t>Compromisso Institucional do CNMP</a:t>
            </a:r>
          </a:p>
          <a:p>
            <a:pPr>
              <a:defRPr sz="1100">
                <a:solidFill>
                  <a:srgbClr val="362119"/>
                </a:solidFill>
                <a:latin typeface="Arial"/>
              </a:defRPr>
            </a:pPr>
            <a:r>
              <a:t>Garantia do cumprimento do dever constitucional do Ministério Público no asseguramento do acesso integral das mulheres à Justiça.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100584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200"/>
              </a:spcAft>
              <a:defRPr sz="2600" b="1">
                <a:solidFill>
                  <a:srgbClr val="4E2375"/>
                </a:solidFill>
                <a:latin typeface="Georgia"/>
              </a:defRPr>
            </a:pPr>
            <a:r>
              <a:t>Diretrizes para Garantir o Acesso à Justiça</a:t>
            </a:r>
          </a:p>
          <a:p>
            <a:pPr>
              <a:spcBef>
                <a:spcPts val="200"/>
              </a:spcBef>
              <a:defRPr sz="1400" i="1">
                <a:solidFill>
                  <a:srgbClr val="6E645F"/>
                </a:solidFill>
                <a:latin typeface="Arial"/>
              </a:defRPr>
            </a:pPr>
            <a:r>
              <a:t>Os 6 eixos de atuação prioritária estipulados pelo protocolo do CNMP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397000"/>
            <a:ext cx="11277295" cy="25400"/>
          </a:xfrm>
          <a:prstGeom prst="rect">
            <a:avLst/>
          </a:prstGeom>
          <a:solidFill>
            <a:srgbClr val="FAB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73736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I. Não Discriminação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Assegurar tratamento igualitário livre de estereótipos de gênero, raça, classe, nacionalidade ou qualquer preconceito estrutural.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34256" y="173736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BD32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17136" y="182880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II. Não Revitimização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Evitar sofrimento institucional repetitivo. Mitigar inquirições desnecessárias, constrangedoras ou que explorem a vida íntima.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11312" y="173736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394192" y="182880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III. Atenção Integral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Garantir articulação coordenada da rede de proteção cível, saúde física e mental, assistência jurídica e assistência social.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388620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BD32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397764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IV. Proteção Eficaz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Medidas de segurança urgentes e dinâmicas de acordo com o nível de risco aferido cientificamente para afastar novos abusos.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4256" y="388620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2375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17136" y="397764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V. Devida Diligência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Responsabilização criminal célere, técnica e proativa. Investigação despida de mitos sobre comportamento feminino.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11312" y="3886200"/>
            <a:ext cx="3520440" cy="19202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ABD32"/>
            </a:solidFill>
          </a:ln>
          <a:effectLst>
            <a:outerShdw blurRad="30000" dist="15000" dir="540000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94192" y="3977640"/>
            <a:ext cx="31546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4E2375"/>
                </a:solidFill>
                <a:latin typeface="Georgia"/>
              </a:defRPr>
            </a:pPr>
            <a:r>
              <a:t>VI. Reparação Integral</a:t>
            </a:r>
          </a:p>
          <a:p>
            <a:pPr>
              <a:defRPr sz="1150">
                <a:solidFill>
                  <a:srgbClr val="362119"/>
                </a:solidFill>
                <a:latin typeface="Arial"/>
              </a:defRPr>
            </a:pPr>
            <a:r>
              <a:t>Batalhar pela restituição do direito, indenizações justas por danos morais, materiais e reparação simbólica na sociedade.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F46B182C-D0F9-4448-A90B-256FE36616DC}"/>
</file>

<file path=customXml/itemProps2.xml><?xml version="1.0" encoding="utf-8"?>
<ds:datastoreItem xmlns:ds="http://schemas.openxmlformats.org/officeDocument/2006/customXml" ds:itemID="{D03C697B-9D25-459B-8D04-A0FEC4A17DB0}"/>
</file>

<file path=customXml/itemProps3.xml><?xml version="1.0" encoding="utf-8"?>
<ds:datastoreItem xmlns:ds="http://schemas.openxmlformats.org/officeDocument/2006/customXml" ds:itemID="{FB8870F4-B5CD-4E07-AAF0-4B429DDF6F5D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1684</Words>
  <Application>Microsoft Office PowerPoint</Application>
  <PresentationFormat>Widescreen</PresentationFormat>
  <Paragraphs>131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Pierobom de Avila, Thiago</cp:lastModifiedBy>
  <cp:revision>2</cp:revision>
  <dcterms:created xsi:type="dcterms:W3CDTF">2013-01-27T09:14:16Z</dcterms:created>
  <dcterms:modified xsi:type="dcterms:W3CDTF">2026-08-11T22:14:15Z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</Properties>
</file>