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notesMasterIdLst>
    <p:notesMasterId r:id="rId15"/>
  </p:notesMasterIdLst>
  <p:sldIdLst>
    <p:sldId id="257" r:id="rId2"/>
    <p:sldId id="258" r:id="rId3"/>
    <p:sldId id="260" r:id="rId4"/>
    <p:sldId id="262" r:id="rId5"/>
    <p:sldId id="263" r:id="rId6"/>
    <p:sldId id="261" r:id="rId7"/>
    <p:sldId id="264" r:id="rId8"/>
    <p:sldId id="265" r:id="rId9"/>
    <p:sldId id="266" r:id="rId10"/>
    <p:sldId id="267" r:id="rId11"/>
    <p:sldId id="268" r:id="rId12"/>
    <p:sldId id="270" r:id="rId13"/>
    <p:sldId id="269" r:id="rId14"/>
  </p:sldIdLst>
  <p:sldSz cx="12192000" cy="6858000"/>
  <p:notesSz cx="6797675" cy="9928225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00"/>
    <a:srgbClr val="19017F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01" autoAdjust="0"/>
    <p:restoredTop sz="94660"/>
  </p:normalViewPr>
  <p:slideViewPr>
    <p:cSldViewPr snapToGrid="0">
      <p:cViewPr>
        <p:scale>
          <a:sx n="70" d="100"/>
          <a:sy n="70" d="100"/>
        </p:scale>
        <p:origin x="-660" y="-16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9DFA758-2F83-4976-ADCF-2AD9C47F2457}" type="doc">
      <dgm:prSet loTypeId="urn:microsoft.com/office/officeart/2008/layout/VerticalCurv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t-BR"/>
        </a:p>
      </dgm:t>
    </dgm:pt>
    <dgm:pt modelId="{A5C6DA04-1CAC-4548-B0C9-A6FF649AE259}">
      <dgm:prSet phldrT="[Texto]"/>
      <dgm:spPr/>
      <dgm:t>
        <a:bodyPr/>
        <a:lstStyle/>
        <a:p>
          <a:r>
            <a:rPr lang="pt-BR" dirty="0" smtClean="0">
              <a:latin typeface="Algerian" panose="04020705040A02060702" pitchFamily="82" charset="0"/>
            </a:rPr>
            <a:t>CENTRO DE CUSTO</a:t>
          </a:r>
          <a:endParaRPr lang="pt-BR" dirty="0">
            <a:latin typeface="Algerian" panose="04020705040A02060702" pitchFamily="82" charset="0"/>
          </a:endParaRPr>
        </a:p>
      </dgm:t>
    </dgm:pt>
    <dgm:pt modelId="{DA588F5B-1E27-486B-BC82-A781E6548E64}" type="parTrans" cxnId="{11971CB4-093A-4A71-936A-E04775EA9B7E}">
      <dgm:prSet/>
      <dgm:spPr/>
      <dgm:t>
        <a:bodyPr/>
        <a:lstStyle/>
        <a:p>
          <a:endParaRPr lang="pt-BR"/>
        </a:p>
      </dgm:t>
    </dgm:pt>
    <dgm:pt modelId="{0BFB6A9E-E242-4B50-B71C-AA32832A109B}" type="sibTrans" cxnId="{11971CB4-093A-4A71-936A-E04775EA9B7E}">
      <dgm:prSet/>
      <dgm:spPr/>
      <dgm:t>
        <a:bodyPr/>
        <a:lstStyle/>
        <a:p>
          <a:endParaRPr lang="pt-BR"/>
        </a:p>
      </dgm:t>
    </dgm:pt>
    <dgm:pt modelId="{BE4963A4-2419-4050-B2A9-9371421914B5}">
      <dgm:prSet phldrT="[Texto]"/>
      <dgm:spPr/>
      <dgm:t>
        <a:bodyPr/>
        <a:lstStyle/>
        <a:p>
          <a:r>
            <a:rPr lang="pt-BR" dirty="0" smtClean="0">
              <a:latin typeface="Algerian" panose="04020705040A02060702" pitchFamily="82" charset="0"/>
            </a:rPr>
            <a:t>Plano de contas</a:t>
          </a:r>
          <a:endParaRPr lang="pt-BR" dirty="0">
            <a:latin typeface="Algerian" panose="04020705040A02060702" pitchFamily="82" charset="0"/>
          </a:endParaRPr>
        </a:p>
      </dgm:t>
    </dgm:pt>
    <dgm:pt modelId="{92C3CEAA-9FBD-4D74-82E7-74AA57BA7E09}" type="parTrans" cxnId="{DBC6C8F4-BAA8-43D7-AB36-52F51218CF1C}">
      <dgm:prSet/>
      <dgm:spPr/>
      <dgm:t>
        <a:bodyPr/>
        <a:lstStyle/>
        <a:p>
          <a:endParaRPr lang="pt-BR"/>
        </a:p>
      </dgm:t>
    </dgm:pt>
    <dgm:pt modelId="{98DBE274-D1A6-43CA-9479-45B4ABE4F837}" type="sibTrans" cxnId="{DBC6C8F4-BAA8-43D7-AB36-52F51218CF1C}">
      <dgm:prSet/>
      <dgm:spPr/>
      <dgm:t>
        <a:bodyPr/>
        <a:lstStyle/>
        <a:p>
          <a:endParaRPr lang="pt-BR"/>
        </a:p>
      </dgm:t>
    </dgm:pt>
    <dgm:pt modelId="{B2731737-A5AD-4E4A-A59B-7B5A9670EC3B}">
      <dgm:prSet phldrT="[Texto]"/>
      <dgm:spPr/>
      <dgm:t>
        <a:bodyPr/>
        <a:lstStyle/>
        <a:p>
          <a:r>
            <a:rPr lang="pt-BR" dirty="0" smtClean="0">
              <a:latin typeface="Algerian" panose="04020705040A02060702" pitchFamily="82" charset="0"/>
            </a:rPr>
            <a:t>ESTRUTURA ORÇAMENTÁRIA</a:t>
          </a:r>
          <a:endParaRPr lang="pt-BR" dirty="0">
            <a:latin typeface="Algerian" panose="04020705040A02060702" pitchFamily="82" charset="0"/>
          </a:endParaRPr>
        </a:p>
      </dgm:t>
    </dgm:pt>
    <dgm:pt modelId="{B67FCD08-21E2-472E-B297-920EF8E7AE4E}" type="parTrans" cxnId="{12F12CED-B8F2-437E-8F61-16C5C16D2CC5}">
      <dgm:prSet/>
      <dgm:spPr/>
      <dgm:t>
        <a:bodyPr/>
        <a:lstStyle/>
        <a:p>
          <a:endParaRPr lang="pt-BR"/>
        </a:p>
      </dgm:t>
    </dgm:pt>
    <dgm:pt modelId="{2BEA4927-515E-4EDB-BB31-0A3E33961E35}" type="sibTrans" cxnId="{12F12CED-B8F2-437E-8F61-16C5C16D2CC5}">
      <dgm:prSet/>
      <dgm:spPr/>
      <dgm:t>
        <a:bodyPr/>
        <a:lstStyle/>
        <a:p>
          <a:endParaRPr lang="pt-BR"/>
        </a:p>
      </dgm:t>
    </dgm:pt>
    <dgm:pt modelId="{A16391BC-A584-4C42-9F39-99815FFFAE76}" type="pres">
      <dgm:prSet presAssocID="{79DFA758-2F83-4976-ADCF-2AD9C47F2457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pt-BR"/>
        </a:p>
      </dgm:t>
    </dgm:pt>
    <dgm:pt modelId="{681604E2-0A94-4E83-867F-99A9F591A55F}" type="pres">
      <dgm:prSet presAssocID="{79DFA758-2F83-4976-ADCF-2AD9C47F2457}" presName="Name1" presStyleCnt="0"/>
      <dgm:spPr/>
    </dgm:pt>
    <dgm:pt modelId="{59922792-BE07-4674-A626-63E36EDE72EC}" type="pres">
      <dgm:prSet presAssocID="{79DFA758-2F83-4976-ADCF-2AD9C47F2457}" presName="cycle" presStyleCnt="0"/>
      <dgm:spPr/>
    </dgm:pt>
    <dgm:pt modelId="{1EFCEEED-FC4B-462A-9761-F31EC6FB9547}" type="pres">
      <dgm:prSet presAssocID="{79DFA758-2F83-4976-ADCF-2AD9C47F2457}" presName="srcNode" presStyleLbl="node1" presStyleIdx="0" presStyleCnt="3"/>
      <dgm:spPr/>
    </dgm:pt>
    <dgm:pt modelId="{E7E53C4A-0B4A-4E64-BFC3-9CD419D802DD}" type="pres">
      <dgm:prSet presAssocID="{79DFA758-2F83-4976-ADCF-2AD9C47F2457}" presName="conn" presStyleLbl="parChTrans1D2" presStyleIdx="0" presStyleCnt="1"/>
      <dgm:spPr/>
      <dgm:t>
        <a:bodyPr/>
        <a:lstStyle/>
        <a:p>
          <a:endParaRPr lang="pt-BR"/>
        </a:p>
      </dgm:t>
    </dgm:pt>
    <dgm:pt modelId="{1E7E064F-B233-4013-867A-63FFF6EBB51F}" type="pres">
      <dgm:prSet presAssocID="{79DFA758-2F83-4976-ADCF-2AD9C47F2457}" presName="extraNode" presStyleLbl="node1" presStyleIdx="0" presStyleCnt="3"/>
      <dgm:spPr/>
    </dgm:pt>
    <dgm:pt modelId="{E2E98F93-FA20-4756-AAFC-58F678FF2B12}" type="pres">
      <dgm:prSet presAssocID="{79DFA758-2F83-4976-ADCF-2AD9C47F2457}" presName="dstNode" presStyleLbl="node1" presStyleIdx="0" presStyleCnt="3"/>
      <dgm:spPr/>
    </dgm:pt>
    <dgm:pt modelId="{3A0A699B-423B-43C1-AA10-6BD63DA9AF11}" type="pres">
      <dgm:prSet presAssocID="{A5C6DA04-1CAC-4548-B0C9-A6FF649AE259}" presName="text_1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A8EA888F-2987-4042-8EF9-F6BC0A1FB5A2}" type="pres">
      <dgm:prSet presAssocID="{A5C6DA04-1CAC-4548-B0C9-A6FF649AE259}" presName="accent_1" presStyleCnt="0"/>
      <dgm:spPr/>
    </dgm:pt>
    <dgm:pt modelId="{781A275B-38B3-46C0-A9B3-80E14B97C2AF}" type="pres">
      <dgm:prSet presAssocID="{A5C6DA04-1CAC-4548-B0C9-A6FF649AE259}" presName="accentRepeatNode" presStyleLbl="solidFgAcc1" presStyleIdx="0" presStyleCnt="3"/>
      <dgm:spPr/>
    </dgm:pt>
    <dgm:pt modelId="{39080C79-E9DC-4746-A1E7-FF5C95BAB4BD}" type="pres">
      <dgm:prSet presAssocID="{BE4963A4-2419-4050-B2A9-9371421914B5}" presName="text_2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6D1DEAA0-2B88-4876-B8AD-040B6580D774}" type="pres">
      <dgm:prSet presAssocID="{BE4963A4-2419-4050-B2A9-9371421914B5}" presName="accent_2" presStyleCnt="0"/>
      <dgm:spPr/>
    </dgm:pt>
    <dgm:pt modelId="{5A7D609F-1CDD-40BB-A792-9D811B6A0B61}" type="pres">
      <dgm:prSet presAssocID="{BE4963A4-2419-4050-B2A9-9371421914B5}" presName="accentRepeatNode" presStyleLbl="solidFgAcc1" presStyleIdx="1" presStyleCnt="3"/>
      <dgm:spPr/>
    </dgm:pt>
    <dgm:pt modelId="{DD92BC9C-65B7-4C09-9A89-AB7CD33174B1}" type="pres">
      <dgm:prSet presAssocID="{B2731737-A5AD-4E4A-A59B-7B5A9670EC3B}" presName="text_3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9FAB4F3F-B19D-40C5-AEAE-2B61649DDC21}" type="pres">
      <dgm:prSet presAssocID="{B2731737-A5AD-4E4A-A59B-7B5A9670EC3B}" presName="accent_3" presStyleCnt="0"/>
      <dgm:spPr/>
    </dgm:pt>
    <dgm:pt modelId="{A472C966-1B01-4B8F-AAD2-7E5A43B34935}" type="pres">
      <dgm:prSet presAssocID="{B2731737-A5AD-4E4A-A59B-7B5A9670EC3B}" presName="accentRepeatNode" presStyleLbl="solidFgAcc1" presStyleIdx="2" presStyleCnt="3"/>
      <dgm:spPr/>
    </dgm:pt>
  </dgm:ptLst>
  <dgm:cxnLst>
    <dgm:cxn modelId="{DBC6C8F4-BAA8-43D7-AB36-52F51218CF1C}" srcId="{79DFA758-2F83-4976-ADCF-2AD9C47F2457}" destId="{BE4963A4-2419-4050-B2A9-9371421914B5}" srcOrd="1" destOrd="0" parTransId="{92C3CEAA-9FBD-4D74-82E7-74AA57BA7E09}" sibTransId="{98DBE274-D1A6-43CA-9479-45B4ABE4F837}"/>
    <dgm:cxn modelId="{12F12CED-B8F2-437E-8F61-16C5C16D2CC5}" srcId="{79DFA758-2F83-4976-ADCF-2AD9C47F2457}" destId="{B2731737-A5AD-4E4A-A59B-7B5A9670EC3B}" srcOrd="2" destOrd="0" parTransId="{B67FCD08-21E2-472E-B297-920EF8E7AE4E}" sibTransId="{2BEA4927-515E-4EDB-BB31-0A3E33961E35}"/>
    <dgm:cxn modelId="{11971CB4-093A-4A71-936A-E04775EA9B7E}" srcId="{79DFA758-2F83-4976-ADCF-2AD9C47F2457}" destId="{A5C6DA04-1CAC-4548-B0C9-A6FF649AE259}" srcOrd="0" destOrd="0" parTransId="{DA588F5B-1E27-486B-BC82-A781E6548E64}" sibTransId="{0BFB6A9E-E242-4B50-B71C-AA32832A109B}"/>
    <dgm:cxn modelId="{5508256E-0C3B-4339-BB30-8E367D596BDC}" type="presOf" srcId="{79DFA758-2F83-4976-ADCF-2AD9C47F2457}" destId="{A16391BC-A584-4C42-9F39-99815FFFAE76}" srcOrd="0" destOrd="0" presId="urn:microsoft.com/office/officeart/2008/layout/VerticalCurvedList"/>
    <dgm:cxn modelId="{95F08748-88AC-48CE-9A71-C435D4176B55}" type="presOf" srcId="{BE4963A4-2419-4050-B2A9-9371421914B5}" destId="{39080C79-E9DC-4746-A1E7-FF5C95BAB4BD}" srcOrd="0" destOrd="0" presId="urn:microsoft.com/office/officeart/2008/layout/VerticalCurvedList"/>
    <dgm:cxn modelId="{2205CB08-40EF-4C38-AF3D-87EF97681F93}" type="presOf" srcId="{B2731737-A5AD-4E4A-A59B-7B5A9670EC3B}" destId="{DD92BC9C-65B7-4C09-9A89-AB7CD33174B1}" srcOrd="0" destOrd="0" presId="urn:microsoft.com/office/officeart/2008/layout/VerticalCurvedList"/>
    <dgm:cxn modelId="{E0D76BFA-5314-428C-A181-AB101F484242}" type="presOf" srcId="{0BFB6A9E-E242-4B50-B71C-AA32832A109B}" destId="{E7E53C4A-0B4A-4E64-BFC3-9CD419D802DD}" srcOrd="0" destOrd="0" presId="urn:microsoft.com/office/officeart/2008/layout/VerticalCurvedList"/>
    <dgm:cxn modelId="{DE53AAB1-6798-4E2A-8DDB-2762E0D12347}" type="presOf" srcId="{A5C6DA04-1CAC-4548-B0C9-A6FF649AE259}" destId="{3A0A699B-423B-43C1-AA10-6BD63DA9AF11}" srcOrd="0" destOrd="0" presId="urn:microsoft.com/office/officeart/2008/layout/VerticalCurvedList"/>
    <dgm:cxn modelId="{4F297AA2-39F5-4363-B715-488AAB07D3A1}" type="presParOf" srcId="{A16391BC-A584-4C42-9F39-99815FFFAE76}" destId="{681604E2-0A94-4E83-867F-99A9F591A55F}" srcOrd="0" destOrd="0" presId="urn:microsoft.com/office/officeart/2008/layout/VerticalCurvedList"/>
    <dgm:cxn modelId="{F3296428-9651-4774-8CD5-A44BA11B651E}" type="presParOf" srcId="{681604E2-0A94-4E83-867F-99A9F591A55F}" destId="{59922792-BE07-4674-A626-63E36EDE72EC}" srcOrd="0" destOrd="0" presId="urn:microsoft.com/office/officeart/2008/layout/VerticalCurvedList"/>
    <dgm:cxn modelId="{17F80EC5-AD94-4CC0-A59E-B35E807A32BF}" type="presParOf" srcId="{59922792-BE07-4674-A626-63E36EDE72EC}" destId="{1EFCEEED-FC4B-462A-9761-F31EC6FB9547}" srcOrd="0" destOrd="0" presId="urn:microsoft.com/office/officeart/2008/layout/VerticalCurvedList"/>
    <dgm:cxn modelId="{5CE15A8B-E762-47FB-8FAF-2E8ABD7FC639}" type="presParOf" srcId="{59922792-BE07-4674-A626-63E36EDE72EC}" destId="{E7E53C4A-0B4A-4E64-BFC3-9CD419D802DD}" srcOrd="1" destOrd="0" presId="urn:microsoft.com/office/officeart/2008/layout/VerticalCurvedList"/>
    <dgm:cxn modelId="{A4FE12A2-A6B3-4B66-B36C-CE4F79F0A9D7}" type="presParOf" srcId="{59922792-BE07-4674-A626-63E36EDE72EC}" destId="{1E7E064F-B233-4013-867A-63FFF6EBB51F}" srcOrd="2" destOrd="0" presId="urn:microsoft.com/office/officeart/2008/layout/VerticalCurvedList"/>
    <dgm:cxn modelId="{8D184D38-B7CF-42E5-81A7-433C0D4E9388}" type="presParOf" srcId="{59922792-BE07-4674-A626-63E36EDE72EC}" destId="{E2E98F93-FA20-4756-AAFC-58F678FF2B12}" srcOrd="3" destOrd="0" presId="urn:microsoft.com/office/officeart/2008/layout/VerticalCurvedList"/>
    <dgm:cxn modelId="{3509F65F-04DC-4DFF-84B2-9C4134C45625}" type="presParOf" srcId="{681604E2-0A94-4E83-867F-99A9F591A55F}" destId="{3A0A699B-423B-43C1-AA10-6BD63DA9AF11}" srcOrd="1" destOrd="0" presId="urn:microsoft.com/office/officeart/2008/layout/VerticalCurvedList"/>
    <dgm:cxn modelId="{7684673F-D3B7-44AE-8F3B-42B92888D45B}" type="presParOf" srcId="{681604E2-0A94-4E83-867F-99A9F591A55F}" destId="{A8EA888F-2987-4042-8EF9-F6BC0A1FB5A2}" srcOrd="2" destOrd="0" presId="urn:microsoft.com/office/officeart/2008/layout/VerticalCurvedList"/>
    <dgm:cxn modelId="{344D7EF9-11DA-4FB1-A7C9-3DB0C1787A31}" type="presParOf" srcId="{A8EA888F-2987-4042-8EF9-F6BC0A1FB5A2}" destId="{781A275B-38B3-46C0-A9B3-80E14B97C2AF}" srcOrd="0" destOrd="0" presId="urn:microsoft.com/office/officeart/2008/layout/VerticalCurvedList"/>
    <dgm:cxn modelId="{6AB6E8BA-4ED5-4A4A-8E81-DBADFC78A1B1}" type="presParOf" srcId="{681604E2-0A94-4E83-867F-99A9F591A55F}" destId="{39080C79-E9DC-4746-A1E7-FF5C95BAB4BD}" srcOrd="3" destOrd="0" presId="urn:microsoft.com/office/officeart/2008/layout/VerticalCurvedList"/>
    <dgm:cxn modelId="{4F7F7D6A-1BE6-412E-98DF-0BAE66C81038}" type="presParOf" srcId="{681604E2-0A94-4E83-867F-99A9F591A55F}" destId="{6D1DEAA0-2B88-4876-B8AD-040B6580D774}" srcOrd="4" destOrd="0" presId="urn:microsoft.com/office/officeart/2008/layout/VerticalCurvedList"/>
    <dgm:cxn modelId="{731EB344-DB15-465E-A9B0-7C0479B03494}" type="presParOf" srcId="{6D1DEAA0-2B88-4876-B8AD-040B6580D774}" destId="{5A7D609F-1CDD-40BB-A792-9D811B6A0B61}" srcOrd="0" destOrd="0" presId="urn:microsoft.com/office/officeart/2008/layout/VerticalCurvedList"/>
    <dgm:cxn modelId="{CAFB6B8D-53E2-408A-85AB-12662C9F808B}" type="presParOf" srcId="{681604E2-0A94-4E83-867F-99A9F591A55F}" destId="{DD92BC9C-65B7-4C09-9A89-AB7CD33174B1}" srcOrd="5" destOrd="0" presId="urn:microsoft.com/office/officeart/2008/layout/VerticalCurvedList"/>
    <dgm:cxn modelId="{153565DF-59DA-46E5-82A4-CC7BF7862EB6}" type="presParOf" srcId="{681604E2-0A94-4E83-867F-99A9F591A55F}" destId="{9FAB4F3F-B19D-40C5-AEAE-2B61649DDC21}" srcOrd="6" destOrd="0" presId="urn:microsoft.com/office/officeart/2008/layout/VerticalCurvedList"/>
    <dgm:cxn modelId="{9FFF7CD5-F147-413C-B9E9-2BF22FA3C57C}" type="presParOf" srcId="{9FAB4F3F-B19D-40C5-AEAE-2B61649DDC21}" destId="{A472C966-1B01-4B8F-AAD2-7E5A43B34935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E7E53C4A-0B4A-4E64-BFC3-9CD419D802DD}">
      <dsp:nvSpPr>
        <dsp:cNvPr id="0" name=""/>
        <dsp:cNvSpPr/>
      </dsp:nvSpPr>
      <dsp:spPr>
        <a:xfrm>
          <a:off x="-4247095" y="-651618"/>
          <a:ext cx="5060319" cy="5060319"/>
        </a:xfrm>
        <a:prstGeom prst="blockArc">
          <a:avLst>
            <a:gd name="adj1" fmla="val 18900000"/>
            <a:gd name="adj2" fmla="val 2700000"/>
            <a:gd name="adj3" fmla="val 427"/>
          </a:avLst>
        </a:prstGeom>
        <a:noFill/>
        <a:ln w="15875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A0A699B-423B-43C1-AA10-6BD63DA9AF11}">
      <dsp:nvSpPr>
        <dsp:cNvPr id="0" name=""/>
        <dsp:cNvSpPr/>
      </dsp:nvSpPr>
      <dsp:spPr>
        <a:xfrm>
          <a:off x="522991" y="375708"/>
          <a:ext cx="7554669" cy="75141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96437" tIns="93980" rIns="93980" bIns="93980" numCol="1" spcCol="1270" anchor="ctr" anchorCtr="0">
          <a:noAutofit/>
        </a:bodyPr>
        <a:lstStyle/>
        <a:p>
          <a:pPr lvl="0" algn="l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3700" kern="1200" dirty="0" smtClean="0">
              <a:latin typeface="Algerian" panose="04020705040A02060702" pitchFamily="82" charset="0"/>
            </a:rPr>
            <a:t>CENTRO DE CUSTO</a:t>
          </a:r>
          <a:endParaRPr lang="pt-BR" sz="3700" kern="1200" dirty="0">
            <a:latin typeface="Algerian" panose="04020705040A02060702" pitchFamily="82" charset="0"/>
          </a:endParaRPr>
        </a:p>
      </dsp:txBody>
      <dsp:txXfrm>
        <a:off x="522991" y="375708"/>
        <a:ext cx="7554669" cy="751416"/>
      </dsp:txXfrm>
    </dsp:sp>
    <dsp:sp modelId="{781A275B-38B3-46C0-A9B3-80E14B97C2AF}">
      <dsp:nvSpPr>
        <dsp:cNvPr id="0" name=""/>
        <dsp:cNvSpPr/>
      </dsp:nvSpPr>
      <dsp:spPr>
        <a:xfrm>
          <a:off x="53356" y="281781"/>
          <a:ext cx="939270" cy="93927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9080C79-E9DC-4746-A1E7-FF5C95BAB4BD}">
      <dsp:nvSpPr>
        <dsp:cNvPr id="0" name=""/>
        <dsp:cNvSpPr/>
      </dsp:nvSpPr>
      <dsp:spPr>
        <a:xfrm>
          <a:off x="796131" y="1502833"/>
          <a:ext cx="7281529" cy="75141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96437" tIns="93980" rIns="93980" bIns="93980" numCol="1" spcCol="1270" anchor="ctr" anchorCtr="0">
          <a:noAutofit/>
        </a:bodyPr>
        <a:lstStyle/>
        <a:p>
          <a:pPr lvl="0" algn="l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3700" kern="1200" dirty="0" smtClean="0">
              <a:latin typeface="Algerian" panose="04020705040A02060702" pitchFamily="82" charset="0"/>
            </a:rPr>
            <a:t>Plano de contas</a:t>
          </a:r>
          <a:endParaRPr lang="pt-BR" sz="3700" kern="1200" dirty="0">
            <a:latin typeface="Algerian" panose="04020705040A02060702" pitchFamily="82" charset="0"/>
          </a:endParaRPr>
        </a:p>
      </dsp:txBody>
      <dsp:txXfrm>
        <a:off x="796131" y="1502833"/>
        <a:ext cx="7281529" cy="751416"/>
      </dsp:txXfrm>
    </dsp:sp>
    <dsp:sp modelId="{5A7D609F-1CDD-40BB-A792-9D811B6A0B61}">
      <dsp:nvSpPr>
        <dsp:cNvPr id="0" name=""/>
        <dsp:cNvSpPr/>
      </dsp:nvSpPr>
      <dsp:spPr>
        <a:xfrm>
          <a:off x="326496" y="1408906"/>
          <a:ext cx="939270" cy="93927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D92BC9C-65B7-4C09-9A89-AB7CD33174B1}">
      <dsp:nvSpPr>
        <dsp:cNvPr id="0" name=""/>
        <dsp:cNvSpPr/>
      </dsp:nvSpPr>
      <dsp:spPr>
        <a:xfrm>
          <a:off x="522991" y="2629958"/>
          <a:ext cx="7554669" cy="75141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96437" tIns="93980" rIns="93980" bIns="93980" numCol="1" spcCol="1270" anchor="ctr" anchorCtr="0">
          <a:noAutofit/>
        </a:bodyPr>
        <a:lstStyle/>
        <a:p>
          <a:pPr lvl="0" algn="l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3700" kern="1200" dirty="0" smtClean="0">
              <a:latin typeface="Algerian" panose="04020705040A02060702" pitchFamily="82" charset="0"/>
            </a:rPr>
            <a:t>ESTRUTURA ORÇAMENTÁRIA</a:t>
          </a:r>
          <a:endParaRPr lang="pt-BR" sz="3700" kern="1200" dirty="0">
            <a:latin typeface="Algerian" panose="04020705040A02060702" pitchFamily="82" charset="0"/>
          </a:endParaRPr>
        </a:p>
      </dsp:txBody>
      <dsp:txXfrm>
        <a:off x="522991" y="2629958"/>
        <a:ext cx="7554669" cy="751416"/>
      </dsp:txXfrm>
    </dsp:sp>
    <dsp:sp modelId="{A472C966-1B01-4B8F-AAD2-7E5A43B34935}">
      <dsp:nvSpPr>
        <dsp:cNvPr id="0" name=""/>
        <dsp:cNvSpPr/>
      </dsp:nvSpPr>
      <dsp:spPr>
        <a:xfrm>
          <a:off x="53356" y="2536031"/>
          <a:ext cx="939270" cy="93927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1ACEC87-F5EE-4A29-8AAB-9107796E321C}" type="datetimeFigureOut">
              <a:rPr lang="pt-BR" smtClean="0"/>
              <a:pPr/>
              <a:t>06/08/2013</a:t>
            </a:fld>
            <a:endParaRPr lang="pt-BR"/>
          </a:p>
        </p:txBody>
      </p:sp>
      <p:sp>
        <p:nvSpPr>
          <p:cNvPr id="4" name="Marcador de Posição da Imagem do Diapositivo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Marcador de Posição de Notas 4"/>
          <p:cNvSpPr>
            <a:spLocks noGrp="1"/>
          </p:cNvSpPr>
          <p:nvPr>
            <p:ph type="body" sz="quarter" idx="3"/>
          </p:nvPr>
        </p:nvSpPr>
        <p:spPr>
          <a:xfrm>
            <a:off x="679768" y="4777958"/>
            <a:ext cx="5438140" cy="390923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BR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55A060-DDF5-43B0-BE03-83E4D16CC315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16268144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PT" smtClean="0"/>
              <a:t>Faça clique para editar o estilo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433284-B9FD-4006-9B14-C2EC41F33299}" type="datetimeFigureOut">
              <a:rPr lang="pt-BR" smtClean="0"/>
              <a:pPr/>
              <a:t>06/08/2013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FDDE158-58B5-4D20-BAEB-92517409C4D9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24810648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e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433284-B9FD-4006-9B14-C2EC41F33299}" type="datetimeFigureOut">
              <a:rPr lang="pt-BR" smtClean="0"/>
              <a:pPr/>
              <a:t>06/08/2013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FDDE158-58B5-4D20-BAEB-92517409C4D9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10962989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çã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433284-B9FD-4006-9B14-C2EC41F33299}" type="datetimeFigureOut">
              <a:rPr lang="pt-BR" smtClean="0"/>
              <a:pPr/>
              <a:t>06/08/2013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FDDE158-58B5-4D20-BAEB-92517409C4D9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xmlns="" val="165191805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pt-PT" smtClean="0"/>
              <a:t>Clique para editar os estilos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433284-B9FD-4006-9B14-C2EC41F33299}" type="datetimeFigureOut">
              <a:rPr lang="pt-BR" smtClean="0"/>
              <a:pPr/>
              <a:t>06/08/2013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FDDE158-58B5-4D20-BAEB-92517409C4D9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38678571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ão de Nome com Cit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pt-PT" smtClean="0"/>
              <a:t>Clique para editar os estilos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433284-B9FD-4006-9B14-C2EC41F33299}" type="datetimeFigureOut">
              <a:rPr lang="pt-BR" smtClean="0"/>
              <a:pPr/>
              <a:t>06/08/2013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FDDE158-58B5-4D20-BAEB-92517409C4D9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xmlns="" val="115037866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iro ou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pt-PT" smtClean="0"/>
              <a:t>Clique para editar os estilos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433284-B9FD-4006-9B14-C2EC41F33299}" type="datetimeFigureOut">
              <a:rPr lang="pt-BR" smtClean="0"/>
              <a:pPr/>
              <a:t>06/08/2013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FDDE158-58B5-4D20-BAEB-92517409C4D9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280090116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433284-B9FD-4006-9B14-C2EC41F33299}" type="datetimeFigureOut">
              <a:rPr lang="pt-BR" smtClean="0"/>
              <a:pPr/>
              <a:t>06/08/2013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DDE158-58B5-4D20-BAEB-92517409C4D9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152772562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433284-B9FD-4006-9B14-C2EC41F33299}" type="datetimeFigureOut">
              <a:rPr lang="pt-BR" smtClean="0"/>
              <a:pPr/>
              <a:t>06/08/2013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DDE158-58B5-4D20-BAEB-92517409C4D9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25966240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433284-B9FD-4006-9B14-C2EC41F33299}" type="datetimeFigureOut">
              <a:rPr lang="pt-BR" smtClean="0"/>
              <a:pPr/>
              <a:t>06/08/2013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DDE158-58B5-4D20-BAEB-92517409C4D9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34475587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433284-B9FD-4006-9B14-C2EC41F33299}" type="datetimeFigureOut">
              <a:rPr lang="pt-BR" smtClean="0"/>
              <a:pPr/>
              <a:t>06/08/2013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FDDE158-58B5-4D20-BAEB-92517409C4D9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34496892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433284-B9FD-4006-9B14-C2EC41F33299}" type="datetimeFigureOut">
              <a:rPr lang="pt-BR" smtClean="0"/>
              <a:pPr/>
              <a:t>06/08/2013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FDDE158-58B5-4D20-BAEB-92517409C4D9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22891089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433284-B9FD-4006-9B14-C2EC41F33299}" type="datetimeFigureOut">
              <a:rPr lang="pt-BR" smtClean="0"/>
              <a:pPr/>
              <a:t>06/08/2013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FDDE158-58B5-4D20-BAEB-92517409C4D9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24341522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433284-B9FD-4006-9B14-C2EC41F33299}" type="datetimeFigureOut">
              <a:rPr lang="pt-BR" smtClean="0"/>
              <a:pPr/>
              <a:t>06/08/2013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DDE158-58B5-4D20-BAEB-92517409C4D9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9225000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433284-B9FD-4006-9B14-C2EC41F33299}" type="datetimeFigureOut">
              <a:rPr lang="pt-BR" smtClean="0"/>
              <a:pPr/>
              <a:t>06/08/2013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DDE158-58B5-4D20-BAEB-92517409C4D9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90100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433284-B9FD-4006-9B14-C2EC41F33299}" type="datetimeFigureOut">
              <a:rPr lang="pt-BR" smtClean="0"/>
              <a:pPr/>
              <a:t>06/08/2013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DDE158-58B5-4D20-BAEB-92517409C4D9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39029292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PT" smtClean="0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433284-B9FD-4006-9B14-C2EC41F33299}" type="datetimeFigureOut">
              <a:rPr lang="pt-BR" smtClean="0"/>
              <a:pPr/>
              <a:t>06/08/2013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FDDE158-58B5-4D20-BAEB-92517409C4D9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28862762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433284-B9FD-4006-9B14-C2EC41F33299}" type="datetimeFigureOut">
              <a:rPr lang="pt-BR" smtClean="0"/>
              <a:pPr/>
              <a:t>06/08/2013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FDDE158-58B5-4D20-BAEB-92517409C4D9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31619466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u="sng" dirty="0" smtClean="0">
                <a:latin typeface="Algerian" panose="04020705040A02060702" pitchFamily="82" charset="0"/>
              </a:rPr>
              <a:t>MODELO DE APURAÇÃO DE CUSTOS</a:t>
            </a:r>
            <a:endParaRPr lang="pt-BR" u="sng" dirty="0">
              <a:latin typeface="Algerian" panose="04020705040A02060702" pitchFamily="82" charset="0"/>
            </a:endParaRPr>
          </a:p>
        </p:txBody>
      </p:sp>
      <p:sp>
        <p:nvSpPr>
          <p:cNvPr id="6" name="Marcador de Posição de Conteúdo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/>
            <a:r>
              <a:rPr lang="pt-BR" sz="2800" i="1" dirty="0" smtClean="0">
                <a:solidFill>
                  <a:srgbClr val="1C03D3"/>
                </a:solidFill>
              </a:rPr>
              <a:t>MODELO ELABORADO PELO PROF. </a:t>
            </a:r>
            <a:r>
              <a:rPr lang="pt-BR" sz="2800" b="1" i="1" dirty="0" smtClean="0">
                <a:solidFill>
                  <a:srgbClr val="1C03D3"/>
                </a:solidFill>
              </a:rPr>
              <a:t>NELSON MACHADO </a:t>
            </a:r>
            <a:r>
              <a:rPr lang="pt-BR" sz="2800" i="1" dirty="0" smtClean="0">
                <a:solidFill>
                  <a:srgbClr val="1C03D3"/>
                </a:solidFill>
              </a:rPr>
              <a:t>(</a:t>
            </a:r>
            <a:r>
              <a:rPr lang="pt-BR" sz="2800" i="1" u="sng" dirty="0" smtClean="0">
                <a:solidFill>
                  <a:srgbClr val="1C03D3"/>
                </a:solidFill>
              </a:rPr>
              <a:t>CONTABILIDADE ORÇAMENTÁRIA</a:t>
            </a:r>
            <a:r>
              <a:rPr lang="pt-BR" sz="2800" i="1" dirty="0" smtClean="0">
                <a:solidFill>
                  <a:srgbClr val="1C03D3"/>
                </a:solidFill>
              </a:rPr>
              <a:t>)</a:t>
            </a:r>
          </a:p>
          <a:p>
            <a:pPr marL="0" indent="0">
              <a:buNone/>
            </a:pPr>
            <a:endParaRPr lang="pt-BR" sz="2800" dirty="0" smtClean="0">
              <a:solidFill>
                <a:srgbClr val="1C03D3"/>
              </a:solidFill>
            </a:endParaRPr>
          </a:p>
          <a:p>
            <a:pPr algn="just"/>
            <a:r>
              <a:rPr lang="pt-BR" sz="2800" i="1" dirty="0" smtClean="0">
                <a:solidFill>
                  <a:srgbClr val="1C03D3"/>
                </a:solidFill>
              </a:rPr>
              <a:t>MODELO DE SISTEMA DE INFORMAÇÃO DE CUSTOS A PARTIR DE INFORMAÇÕES PATRIMONIAIS – </a:t>
            </a:r>
            <a:r>
              <a:rPr lang="pt-BR" sz="2800" b="1" i="1" dirty="0" smtClean="0">
                <a:solidFill>
                  <a:srgbClr val="1C03D3"/>
                </a:solidFill>
              </a:rPr>
              <a:t>CFC (NBC T 16.11) </a:t>
            </a:r>
            <a:r>
              <a:rPr lang="pt-BR" sz="2800" i="1" dirty="0" smtClean="0">
                <a:solidFill>
                  <a:srgbClr val="1C03D3"/>
                </a:solidFill>
              </a:rPr>
              <a:t>-  </a:t>
            </a:r>
            <a:r>
              <a:rPr lang="pt-BR" sz="2800" i="1" u="sng" dirty="0" smtClean="0">
                <a:solidFill>
                  <a:srgbClr val="1C03D3"/>
                </a:solidFill>
              </a:rPr>
              <a:t>CONTABILIDADE PATRIMONIAL</a:t>
            </a:r>
            <a:r>
              <a:rPr lang="pt-BR" sz="2800" i="1" dirty="0">
                <a:solidFill>
                  <a:srgbClr val="1C03D3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26971423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rma livre 3"/>
          <p:cNvSpPr/>
          <p:nvPr/>
        </p:nvSpPr>
        <p:spPr>
          <a:xfrm>
            <a:off x="4745933" y="16226"/>
            <a:ext cx="3518453" cy="2329238"/>
          </a:xfrm>
          <a:custGeom>
            <a:avLst/>
            <a:gdLst>
              <a:gd name="connsiteX0" fmla="*/ 0 w 865994"/>
              <a:gd name="connsiteY0" fmla="*/ 434734 h 869467"/>
              <a:gd name="connsiteX1" fmla="*/ 432997 w 865994"/>
              <a:gd name="connsiteY1" fmla="*/ 0 h 869467"/>
              <a:gd name="connsiteX2" fmla="*/ 865994 w 865994"/>
              <a:gd name="connsiteY2" fmla="*/ 434734 h 869467"/>
              <a:gd name="connsiteX3" fmla="*/ 432997 w 865994"/>
              <a:gd name="connsiteY3" fmla="*/ 869468 h 869467"/>
              <a:gd name="connsiteX4" fmla="*/ 0 w 865994"/>
              <a:gd name="connsiteY4" fmla="*/ 434734 h 869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65994" h="869467">
                <a:moveTo>
                  <a:pt x="0" y="434734"/>
                </a:moveTo>
                <a:cubicBezTo>
                  <a:pt x="0" y="194637"/>
                  <a:pt x="193859" y="0"/>
                  <a:pt x="432997" y="0"/>
                </a:cubicBezTo>
                <a:cubicBezTo>
                  <a:pt x="672135" y="0"/>
                  <a:pt x="865994" y="194637"/>
                  <a:pt x="865994" y="434734"/>
                </a:cubicBezTo>
                <a:cubicBezTo>
                  <a:pt x="865994" y="674831"/>
                  <a:pt x="672135" y="869468"/>
                  <a:pt x="432997" y="869468"/>
                </a:cubicBezTo>
                <a:cubicBezTo>
                  <a:pt x="193859" y="869468"/>
                  <a:pt x="0" y="674831"/>
                  <a:pt x="0" y="434734"/>
                </a:cubicBezTo>
                <a:close/>
              </a:path>
            </a:pathLst>
          </a:custGeom>
          <a:solidFill>
            <a:srgbClr val="1C03D3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36982" tIns="137490" rIns="136982" bIns="137490" numCol="1" spcCol="1270" anchor="ctr" anchorCtr="0">
            <a:noAutofit/>
          </a:bodyPr>
          <a:lstStyle/>
          <a:p>
            <a:pPr lvl="0" algn="ctr" defTabSz="3556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pt-BR" sz="3200" b="1" i="1" u="sng" dirty="0" smtClean="0">
                <a:latin typeface="Algerian" panose="04020705040A02060702" pitchFamily="82" charset="0"/>
              </a:rPr>
              <a:t>CENTRO DE CUSTO</a:t>
            </a:r>
            <a:endParaRPr lang="pt-BR" sz="3200" b="1" i="1" u="sng" dirty="0">
              <a:latin typeface="Algerian" panose="04020705040A02060702" pitchFamily="82" charset="0"/>
            </a:endParaRPr>
          </a:p>
        </p:txBody>
      </p:sp>
      <p:sp>
        <p:nvSpPr>
          <p:cNvPr id="7" name="Forma livre 6"/>
          <p:cNvSpPr/>
          <p:nvPr/>
        </p:nvSpPr>
        <p:spPr>
          <a:xfrm>
            <a:off x="1484243" y="4219076"/>
            <a:ext cx="3518453" cy="2329238"/>
          </a:xfrm>
          <a:custGeom>
            <a:avLst/>
            <a:gdLst>
              <a:gd name="connsiteX0" fmla="*/ 0 w 865994"/>
              <a:gd name="connsiteY0" fmla="*/ 434734 h 869467"/>
              <a:gd name="connsiteX1" fmla="*/ 432997 w 865994"/>
              <a:gd name="connsiteY1" fmla="*/ 0 h 869467"/>
              <a:gd name="connsiteX2" fmla="*/ 865994 w 865994"/>
              <a:gd name="connsiteY2" fmla="*/ 434734 h 869467"/>
              <a:gd name="connsiteX3" fmla="*/ 432997 w 865994"/>
              <a:gd name="connsiteY3" fmla="*/ 869468 h 869467"/>
              <a:gd name="connsiteX4" fmla="*/ 0 w 865994"/>
              <a:gd name="connsiteY4" fmla="*/ 434734 h 869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65994" h="869467">
                <a:moveTo>
                  <a:pt x="0" y="434734"/>
                </a:moveTo>
                <a:cubicBezTo>
                  <a:pt x="0" y="194637"/>
                  <a:pt x="193859" y="0"/>
                  <a:pt x="432997" y="0"/>
                </a:cubicBezTo>
                <a:cubicBezTo>
                  <a:pt x="672135" y="0"/>
                  <a:pt x="865994" y="194637"/>
                  <a:pt x="865994" y="434734"/>
                </a:cubicBezTo>
                <a:cubicBezTo>
                  <a:pt x="865994" y="674831"/>
                  <a:pt x="672135" y="869468"/>
                  <a:pt x="432997" y="869468"/>
                </a:cubicBezTo>
                <a:cubicBezTo>
                  <a:pt x="193859" y="869468"/>
                  <a:pt x="0" y="674831"/>
                  <a:pt x="0" y="434734"/>
                </a:cubicBezTo>
                <a:close/>
              </a:path>
            </a:pathLst>
          </a:custGeom>
          <a:solidFill>
            <a:srgbClr val="1C03D3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36982" tIns="137490" rIns="136982" bIns="137490" numCol="1" spcCol="1270" anchor="ctr" anchorCtr="0">
            <a:noAutofit/>
          </a:bodyPr>
          <a:lstStyle/>
          <a:p>
            <a:pPr lvl="0" algn="ctr" defTabSz="3556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pt-BR" sz="3200" b="1" i="1" u="sng" dirty="0" smtClean="0">
                <a:latin typeface="Algerian" panose="04020705040A02060702" pitchFamily="82" charset="0"/>
              </a:rPr>
              <a:t>Plano de contas</a:t>
            </a:r>
            <a:endParaRPr lang="pt-BR" sz="3200" b="1" i="1" u="sng" dirty="0">
              <a:latin typeface="Algerian" panose="04020705040A02060702" pitchFamily="82" charset="0"/>
            </a:endParaRPr>
          </a:p>
        </p:txBody>
      </p:sp>
      <p:sp>
        <p:nvSpPr>
          <p:cNvPr id="9" name="Forma livre 8"/>
          <p:cNvSpPr/>
          <p:nvPr/>
        </p:nvSpPr>
        <p:spPr>
          <a:xfrm>
            <a:off x="7809121" y="4219076"/>
            <a:ext cx="3518453" cy="2329238"/>
          </a:xfrm>
          <a:custGeom>
            <a:avLst/>
            <a:gdLst>
              <a:gd name="connsiteX0" fmla="*/ 0 w 865994"/>
              <a:gd name="connsiteY0" fmla="*/ 434734 h 869467"/>
              <a:gd name="connsiteX1" fmla="*/ 432997 w 865994"/>
              <a:gd name="connsiteY1" fmla="*/ 0 h 869467"/>
              <a:gd name="connsiteX2" fmla="*/ 865994 w 865994"/>
              <a:gd name="connsiteY2" fmla="*/ 434734 h 869467"/>
              <a:gd name="connsiteX3" fmla="*/ 432997 w 865994"/>
              <a:gd name="connsiteY3" fmla="*/ 869468 h 869467"/>
              <a:gd name="connsiteX4" fmla="*/ 0 w 865994"/>
              <a:gd name="connsiteY4" fmla="*/ 434734 h 869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65994" h="869467">
                <a:moveTo>
                  <a:pt x="0" y="434734"/>
                </a:moveTo>
                <a:cubicBezTo>
                  <a:pt x="0" y="194637"/>
                  <a:pt x="193859" y="0"/>
                  <a:pt x="432997" y="0"/>
                </a:cubicBezTo>
                <a:cubicBezTo>
                  <a:pt x="672135" y="0"/>
                  <a:pt x="865994" y="194637"/>
                  <a:pt x="865994" y="434734"/>
                </a:cubicBezTo>
                <a:cubicBezTo>
                  <a:pt x="865994" y="674831"/>
                  <a:pt x="672135" y="869468"/>
                  <a:pt x="432997" y="869468"/>
                </a:cubicBezTo>
                <a:cubicBezTo>
                  <a:pt x="193859" y="869468"/>
                  <a:pt x="0" y="674831"/>
                  <a:pt x="0" y="434734"/>
                </a:cubicBezTo>
                <a:close/>
              </a:path>
            </a:pathLst>
          </a:custGeom>
          <a:solidFill>
            <a:srgbClr val="1C03D3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36982" tIns="137490" rIns="136982" bIns="137490" numCol="1" spcCol="1270" anchor="ctr" anchorCtr="0">
            <a:noAutofit/>
          </a:bodyPr>
          <a:lstStyle/>
          <a:p>
            <a:pPr lvl="0" algn="ctr" defTabSz="3556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pt-BR" sz="3200" b="1" i="1" u="sng" dirty="0" smtClean="0">
                <a:latin typeface="Algerian" panose="04020705040A02060702" pitchFamily="82" charset="0"/>
              </a:rPr>
              <a:t>ESTRUTURA ORÇAMENTÁRIA</a:t>
            </a:r>
            <a:endParaRPr lang="pt-BR" sz="3200" b="1" i="1" u="sng" dirty="0">
              <a:latin typeface="Algerian" panose="04020705040A02060702" pitchFamily="82" charset="0"/>
            </a:endParaRPr>
          </a:p>
        </p:txBody>
      </p:sp>
      <p:sp>
        <p:nvSpPr>
          <p:cNvPr id="11" name="Forma livre 10"/>
          <p:cNvSpPr/>
          <p:nvPr/>
        </p:nvSpPr>
        <p:spPr>
          <a:xfrm rot="18372416" flipH="1">
            <a:off x="3358405" y="2863718"/>
            <a:ext cx="2732969" cy="781824"/>
          </a:xfrm>
          <a:custGeom>
            <a:avLst/>
            <a:gdLst>
              <a:gd name="connsiteX0" fmla="*/ 0 w 1825172"/>
              <a:gd name="connsiteY0" fmla="*/ 355480 h 710959"/>
              <a:gd name="connsiteX1" fmla="*/ 355480 w 1825172"/>
              <a:gd name="connsiteY1" fmla="*/ 0 h 710959"/>
              <a:gd name="connsiteX2" fmla="*/ 355480 w 1825172"/>
              <a:gd name="connsiteY2" fmla="*/ 177740 h 710959"/>
              <a:gd name="connsiteX3" fmla="*/ 1469693 w 1825172"/>
              <a:gd name="connsiteY3" fmla="*/ 177740 h 710959"/>
              <a:gd name="connsiteX4" fmla="*/ 1469693 w 1825172"/>
              <a:gd name="connsiteY4" fmla="*/ 0 h 710959"/>
              <a:gd name="connsiteX5" fmla="*/ 1825172 w 1825172"/>
              <a:gd name="connsiteY5" fmla="*/ 355480 h 710959"/>
              <a:gd name="connsiteX6" fmla="*/ 1469693 w 1825172"/>
              <a:gd name="connsiteY6" fmla="*/ 710959 h 710959"/>
              <a:gd name="connsiteX7" fmla="*/ 1469693 w 1825172"/>
              <a:gd name="connsiteY7" fmla="*/ 533219 h 710959"/>
              <a:gd name="connsiteX8" fmla="*/ 355480 w 1825172"/>
              <a:gd name="connsiteY8" fmla="*/ 533219 h 710959"/>
              <a:gd name="connsiteX9" fmla="*/ 355480 w 1825172"/>
              <a:gd name="connsiteY9" fmla="*/ 710959 h 710959"/>
              <a:gd name="connsiteX10" fmla="*/ 0 w 1825172"/>
              <a:gd name="connsiteY10" fmla="*/ 355480 h 7109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825172" h="710959">
                <a:moveTo>
                  <a:pt x="0" y="355480"/>
                </a:moveTo>
                <a:lnTo>
                  <a:pt x="355480" y="0"/>
                </a:lnTo>
                <a:lnTo>
                  <a:pt x="355480" y="177740"/>
                </a:lnTo>
                <a:lnTo>
                  <a:pt x="1469693" y="177740"/>
                </a:lnTo>
                <a:lnTo>
                  <a:pt x="1469693" y="0"/>
                </a:lnTo>
                <a:lnTo>
                  <a:pt x="1825172" y="355480"/>
                </a:lnTo>
                <a:lnTo>
                  <a:pt x="1469693" y="710959"/>
                </a:lnTo>
                <a:lnTo>
                  <a:pt x="1469693" y="533219"/>
                </a:lnTo>
                <a:lnTo>
                  <a:pt x="355480" y="533219"/>
                </a:lnTo>
                <a:lnTo>
                  <a:pt x="355480" y="710959"/>
                </a:lnTo>
                <a:lnTo>
                  <a:pt x="0" y="355480"/>
                </a:lnTo>
                <a:close/>
              </a:path>
            </a:pathLst>
          </a:custGeom>
          <a:blipFill>
            <a:blip r:embed="rId2" cstate="print"/>
            <a:tile tx="0" ty="0" sx="100000" sy="100000" flip="none" algn="tl"/>
          </a:blipFill>
        </p:spPr>
        <p:style>
          <a:lnRef idx="0">
            <a:schemeClr val="accent1">
              <a:tint val="60000"/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213287" tIns="142192" rIns="0" bIns="142191" numCol="1" spcCol="1270" anchor="ctr" anchorCtr="0">
            <a:noAutofit/>
          </a:bodyPr>
          <a:lstStyle/>
          <a:p>
            <a:pPr lvl="0" algn="ctr" defTabSz="3556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pt-BR" sz="800" kern="1200"/>
          </a:p>
        </p:txBody>
      </p:sp>
      <p:sp>
        <p:nvSpPr>
          <p:cNvPr id="13" name="Forma livre 12"/>
          <p:cNvSpPr/>
          <p:nvPr/>
        </p:nvSpPr>
        <p:spPr>
          <a:xfrm rot="14694600" flipH="1">
            <a:off x="6618998" y="2940444"/>
            <a:ext cx="2521644" cy="781824"/>
          </a:xfrm>
          <a:custGeom>
            <a:avLst/>
            <a:gdLst>
              <a:gd name="connsiteX0" fmla="*/ 0 w 1825172"/>
              <a:gd name="connsiteY0" fmla="*/ 355480 h 710959"/>
              <a:gd name="connsiteX1" fmla="*/ 355480 w 1825172"/>
              <a:gd name="connsiteY1" fmla="*/ 0 h 710959"/>
              <a:gd name="connsiteX2" fmla="*/ 355480 w 1825172"/>
              <a:gd name="connsiteY2" fmla="*/ 177740 h 710959"/>
              <a:gd name="connsiteX3" fmla="*/ 1469693 w 1825172"/>
              <a:gd name="connsiteY3" fmla="*/ 177740 h 710959"/>
              <a:gd name="connsiteX4" fmla="*/ 1469693 w 1825172"/>
              <a:gd name="connsiteY4" fmla="*/ 0 h 710959"/>
              <a:gd name="connsiteX5" fmla="*/ 1825172 w 1825172"/>
              <a:gd name="connsiteY5" fmla="*/ 355480 h 710959"/>
              <a:gd name="connsiteX6" fmla="*/ 1469693 w 1825172"/>
              <a:gd name="connsiteY6" fmla="*/ 710959 h 710959"/>
              <a:gd name="connsiteX7" fmla="*/ 1469693 w 1825172"/>
              <a:gd name="connsiteY7" fmla="*/ 533219 h 710959"/>
              <a:gd name="connsiteX8" fmla="*/ 355480 w 1825172"/>
              <a:gd name="connsiteY8" fmla="*/ 533219 h 710959"/>
              <a:gd name="connsiteX9" fmla="*/ 355480 w 1825172"/>
              <a:gd name="connsiteY9" fmla="*/ 710959 h 710959"/>
              <a:gd name="connsiteX10" fmla="*/ 0 w 1825172"/>
              <a:gd name="connsiteY10" fmla="*/ 355480 h 7109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825172" h="710959">
                <a:moveTo>
                  <a:pt x="0" y="355480"/>
                </a:moveTo>
                <a:lnTo>
                  <a:pt x="355480" y="0"/>
                </a:lnTo>
                <a:lnTo>
                  <a:pt x="355480" y="177740"/>
                </a:lnTo>
                <a:lnTo>
                  <a:pt x="1469693" y="177740"/>
                </a:lnTo>
                <a:lnTo>
                  <a:pt x="1469693" y="0"/>
                </a:lnTo>
                <a:lnTo>
                  <a:pt x="1825172" y="355480"/>
                </a:lnTo>
                <a:lnTo>
                  <a:pt x="1469693" y="710959"/>
                </a:lnTo>
                <a:lnTo>
                  <a:pt x="1469693" y="533219"/>
                </a:lnTo>
                <a:lnTo>
                  <a:pt x="355480" y="533219"/>
                </a:lnTo>
                <a:lnTo>
                  <a:pt x="355480" y="710959"/>
                </a:lnTo>
                <a:lnTo>
                  <a:pt x="0" y="355480"/>
                </a:lnTo>
                <a:close/>
              </a:path>
            </a:pathLst>
          </a:custGeom>
          <a:blipFill>
            <a:blip r:embed="rId2" cstate="print"/>
            <a:tile tx="0" ty="0" sx="100000" sy="100000" flip="none" algn="tl"/>
          </a:blipFill>
        </p:spPr>
        <p:style>
          <a:lnRef idx="0">
            <a:schemeClr val="accent1">
              <a:tint val="60000"/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213287" tIns="142192" rIns="0" bIns="142191" numCol="1" spcCol="1270" anchor="ctr" anchorCtr="0">
            <a:noAutofit/>
          </a:bodyPr>
          <a:lstStyle/>
          <a:p>
            <a:pPr lvl="0" algn="ctr" defTabSz="3556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pt-BR" sz="800" kern="1200"/>
          </a:p>
        </p:txBody>
      </p:sp>
      <p:sp>
        <p:nvSpPr>
          <p:cNvPr id="14" name="Forma livre 13"/>
          <p:cNvSpPr/>
          <p:nvPr/>
        </p:nvSpPr>
        <p:spPr>
          <a:xfrm flipH="1">
            <a:off x="5039424" y="5151903"/>
            <a:ext cx="2732969" cy="781824"/>
          </a:xfrm>
          <a:custGeom>
            <a:avLst/>
            <a:gdLst>
              <a:gd name="connsiteX0" fmla="*/ 0 w 1825172"/>
              <a:gd name="connsiteY0" fmla="*/ 355480 h 710959"/>
              <a:gd name="connsiteX1" fmla="*/ 355480 w 1825172"/>
              <a:gd name="connsiteY1" fmla="*/ 0 h 710959"/>
              <a:gd name="connsiteX2" fmla="*/ 355480 w 1825172"/>
              <a:gd name="connsiteY2" fmla="*/ 177740 h 710959"/>
              <a:gd name="connsiteX3" fmla="*/ 1469693 w 1825172"/>
              <a:gd name="connsiteY3" fmla="*/ 177740 h 710959"/>
              <a:gd name="connsiteX4" fmla="*/ 1469693 w 1825172"/>
              <a:gd name="connsiteY4" fmla="*/ 0 h 710959"/>
              <a:gd name="connsiteX5" fmla="*/ 1825172 w 1825172"/>
              <a:gd name="connsiteY5" fmla="*/ 355480 h 710959"/>
              <a:gd name="connsiteX6" fmla="*/ 1469693 w 1825172"/>
              <a:gd name="connsiteY6" fmla="*/ 710959 h 710959"/>
              <a:gd name="connsiteX7" fmla="*/ 1469693 w 1825172"/>
              <a:gd name="connsiteY7" fmla="*/ 533219 h 710959"/>
              <a:gd name="connsiteX8" fmla="*/ 355480 w 1825172"/>
              <a:gd name="connsiteY8" fmla="*/ 533219 h 710959"/>
              <a:gd name="connsiteX9" fmla="*/ 355480 w 1825172"/>
              <a:gd name="connsiteY9" fmla="*/ 710959 h 710959"/>
              <a:gd name="connsiteX10" fmla="*/ 0 w 1825172"/>
              <a:gd name="connsiteY10" fmla="*/ 355480 h 7109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825172" h="710959">
                <a:moveTo>
                  <a:pt x="0" y="355480"/>
                </a:moveTo>
                <a:lnTo>
                  <a:pt x="355480" y="0"/>
                </a:lnTo>
                <a:lnTo>
                  <a:pt x="355480" y="177740"/>
                </a:lnTo>
                <a:lnTo>
                  <a:pt x="1469693" y="177740"/>
                </a:lnTo>
                <a:lnTo>
                  <a:pt x="1469693" y="0"/>
                </a:lnTo>
                <a:lnTo>
                  <a:pt x="1825172" y="355480"/>
                </a:lnTo>
                <a:lnTo>
                  <a:pt x="1469693" y="710959"/>
                </a:lnTo>
                <a:lnTo>
                  <a:pt x="1469693" y="533219"/>
                </a:lnTo>
                <a:lnTo>
                  <a:pt x="355480" y="533219"/>
                </a:lnTo>
                <a:lnTo>
                  <a:pt x="355480" y="710959"/>
                </a:lnTo>
                <a:lnTo>
                  <a:pt x="0" y="355480"/>
                </a:lnTo>
                <a:close/>
              </a:path>
            </a:pathLst>
          </a:custGeom>
          <a:blipFill>
            <a:blip r:embed="rId2" cstate="print"/>
            <a:tile tx="0" ty="0" sx="100000" sy="100000" flip="none" algn="tl"/>
          </a:blipFill>
        </p:spPr>
        <p:style>
          <a:lnRef idx="0">
            <a:schemeClr val="accent1">
              <a:tint val="60000"/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213287" tIns="142192" rIns="0" bIns="142191" numCol="1" spcCol="1270" anchor="ctr" anchorCtr="0">
            <a:noAutofit/>
          </a:bodyPr>
          <a:lstStyle/>
          <a:p>
            <a:pPr lvl="0" algn="ctr" defTabSz="3556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pt-BR" sz="800" kern="1200"/>
          </a:p>
        </p:txBody>
      </p:sp>
    </p:spTree>
    <p:extLst>
      <p:ext uri="{BB962C8B-B14F-4D97-AF65-F5344CB8AC3E}">
        <p14:creationId xmlns:p14="http://schemas.microsoft.com/office/powerpoint/2010/main" xmlns="" val="32065879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tângulo 7"/>
          <p:cNvSpPr/>
          <p:nvPr/>
        </p:nvSpPr>
        <p:spPr>
          <a:xfrm>
            <a:off x="1132764" y="986713"/>
            <a:ext cx="11059236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800" i="1" dirty="0" smtClean="0">
                <a:solidFill>
                  <a:srgbClr val="1C03D3"/>
                </a:solidFill>
              </a:rPr>
              <a:t>01 – Atender ao princípio da competência</a:t>
            </a:r>
            <a:r>
              <a:rPr lang="pt-BR" sz="2800" i="1" dirty="0" smtClean="0">
                <a:solidFill>
                  <a:srgbClr val="1C03D3"/>
                </a:solidFill>
              </a:rPr>
              <a:t>;</a:t>
            </a:r>
          </a:p>
          <a:p>
            <a:endParaRPr lang="pt-BR" sz="2800" i="1" dirty="0" smtClean="0">
              <a:solidFill>
                <a:srgbClr val="1C03D3"/>
              </a:solidFill>
            </a:endParaRPr>
          </a:p>
          <a:p>
            <a:r>
              <a:rPr lang="pt-BR" sz="2800" i="1" dirty="0" smtClean="0">
                <a:solidFill>
                  <a:srgbClr val="1C03D3"/>
                </a:solidFill>
              </a:rPr>
              <a:t>02 – Atender a </a:t>
            </a:r>
            <a:r>
              <a:rPr lang="pt-BR" sz="2800" i="1" dirty="0" smtClean="0">
                <a:solidFill>
                  <a:srgbClr val="1C03D3"/>
                </a:solidFill>
              </a:rPr>
              <a:t>resolução nº </a:t>
            </a:r>
            <a:r>
              <a:rPr lang="pt-BR" sz="2800" i="1" dirty="0" smtClean="0">
                <a:solidFill>
                  <a:srgbClr val="1C03D3"/>
                </a:solidFill>
              </a:rPr>
              <a:t>1.366, de 25.11.2011 do CFC;</a:t>
            </a:r>
          </a:p>
          <a:p>
            <a:endParaRPr lang="pt-BR" sz="2800" i="1" dirty="0" smtClean="0">
              <a:solidFill>
                <a:srgbClr val="1C03D3"/>
              </a:solidFill>
            </a:endParaRPr>
          </a:p>
          <a:p>
            <a:r>
              <a:rPr lang="pt-BR" sz="2800" i="1" dirty="0" smtClean="0">
                <a:solidFill>
                  <a:srgbClr val="1C03D3"/>
                </a:solidFill>
              </a:rPr>
              <a:t>03 </a:t>
            </a:r>
            <a:r>
              <a:rPr lang="pt-BR" sz="2800" i="1" dirty="0" smtClean="0">
                <a:solidFill>
                  <a:srgbClr val="1C03D3"/>
                </a:solidFill>
              </a:rPr>
              <a:t>– Atender a portaria </a:t>
            </a:r>
            <a:r>
              <a:rPr lang="pt-BR" sz="2800" i="1" dirty="0" smtClean="0">
                <a:solidFill>
                  <a:srgbClr val="1C03D3"/>
                </a:solidFill>
              </a:rPr>
              <a:t>nº </a:t>
            </a:r>
            <a:r>
              <a:rPr lang="pt-BR" sz="2800" i="1" dirty="0" smtClean="0">
                <a:solidFill>
                  <a:srgbClr val="1C03D3"/>
                </a:solidFill>
              </a:rPr>
              <a:t>828, </a:t>
            </a:r>
            <a:r>
              <a:rPr lang="pt-BR" sz="2800" i="1" dirty="0" smtClean="0">
                <a:solidFill>
                  <a:srgbClr val="1C03D3"/>
                </a:solidFill>
              </a:rPr>
              <a:t>de 14.12.2011 </a:t>
            </a:r>
            <a:r>
              <a:rPr lang="pt-BR" sz="2800" i="1" dirty="0" smtClean="0">
                <a:solidFill>
                  <a:srgbClr val="1C03D3"/>
                </a:solidFill>
              </a:rPr>
              <a:t>da </a:t>
            </a:r>
            <a:r>
              <a:rPr lang="pt-BR" sz="2800" i="1" dirty="0" smtClean="0">
                <a:solidFill>
                  <a:srgbClr val="1C03D3"/>
                </a:solidFill>
              </a:rPr>
              <a:t>STN;</a:t>
            </a:r>
            <a:endParaRPr lang="pt-BR" sz="2800" i="1" dirty="0" smtClean="0">
              <a:solidFill>
                <a:srgbClr val="1C03D3"/>
              </a:solidFill>
            </a:endParaRPr>
          </a:p>
          <a:p>
            <a:endParaRPr lang="pt-BR" sz="2800" i="1" dirty="0" smtClean="0">
              <a:solidFill>
                <a:srgbClr val="1C03D3"/>
              </a:solidFill>
            </a:endParaRPr>
          </a:p>
          <a:p>
            <a:r>
              <a:rPr lang="pt-BR" sz="2800" i="1" dirty="0" smtClean="0">
                <a:solidFill>
                  <a:srgbClr val="1C03D3"/>
                </a:solidFill>
              </a:rPr>
              <a:t>04 – Não rateio de despesas convencionadas como Indiretas;</a:t>
            </a:r>
            <a:endParaRPr lang="pt-BR" sz="2800" i="1" dirty="0" smtClean="0">
              <a:solidFill>
                <a:srgbClr val="1C03D3"/>
              </a:solidFill>
            </a:endParaRPr>
          </a:p>
          <a:p>
            <a:endParaRPr lang="pt-BR" sz="2800" i="1" dirty="0" smtClean="0">
              <a:solidFill>
                <a:srgbClr val="1C03D3"/>
              </a:solidFill>
            </a:endParaRPr>
          </a:p>
          <a:p>
            <a:r>
              <a:rPr lang="pt-BR" sz="2800" i="1" dirty="0" smtClean="0">
                <a:solidFill>
                  <a:srgbClr val="1C03D3"/>
                </a:solidFill>
              </a:rPr>
              <a:t>05 </a:t>
            </a:r>
            <a:r>
              <a:rPr lang="pt-BR" sz="2800" i="1" dirty="0" smtClean="0">
                <a:solidFill>
                  <a:srgbClr val="1C03D3"/>
                </a:solidFill>
              </a:rPr>
              <a:t>– </a:t>
            </a:r>
            <a:r>
              <a:rPr lang="pt-BR" sz="2800" i="1" spc="-130" dirty="0" smtClean="0">
                <a:solidFill>
                  <a:srgbClr val="1C03D3"/>
                </a:solidFill>
              </a:rPr>
              <a:t>Não classificação dos custos neste momento (</a:t>
            </a:r>
            <a:r>
              <a:rPr lang="pt-BR" sz="2800" i="1" spc="-130" dirty="0" err="1" smtClean="0">
                <a:solidFill>
                  <a:srgbClr val="1C03D3"/>
                </a:solidFill>
              </a:rPr>
              <a:t>a</a:t>
            </a:r>
            <a:r>
              <a:rPr lang="pt-BR" sz="2800" i="1" spc="-130" dirty="0" err="1" smtClean="0">
                <a:solidFill>
                  <a:srgbClr val="1C03D3"/>
                </a:solidFill>
              </a:rPr>
              <a:t>tiv</a:t>
            </a:r>
            <a:r>
              <a:rPr lang="pt-BR" sz="2800" i="1" spc="-130" dirty="0" smtClean="0">
                <a:solidFill>
                  <a:srgbClr val="1C03D3"/>
                </a:solidFill>
              </a:rPr>
              <a:t>. fim e meio);</a:t>
            </a:r>
          </a:p>
          <a:p>
            <a:endParaRPr lang="pt-BR" sz="2800" i="1" dirty="0" smtClean="0">
              <a:solidFill>
                <a:srgbClr val="1C03D3"/>
              </a:solidFill>
            </a:endParaRPr>
          </a:p>
          <a:p>
            <a:r>
              <a:rPr lang="pt-BR" sz="2800" i="1" dirty="0" smtClean="0">
                <a:solidFill>
                  <a:srgbClr val="1C03D3"/>
                </a:solidFill>
              </a:rPr>
              <a:t>06 – Definir </a:t>
            </a:r>
            <a:r>
              <a:rPr lang="pt-BR" sz="2800" i="1" dirty="0" smtClean="0">
                <a:solidFill>
                  <a:srgbClr val="1C03D3"/>
                </a:solidFill>
              </a:rPr>
              <a:t>os códigos dos Planos de Contas </a:t>
            </a:r>
            <a:r>
              <a:rPr lang="pt-BR" sz="2800" i="1" dirty="0" smtClean="0">
                <a:solidFill>
                  <a:srgbClr val="1C03D3"/>
                </a:solidFill>
              </a:rPr>
              <a:t>Internos;</a:t>
            </a:r>
            <a:endParaRPr lang="pt-BR" sz="2800" i="1" dirty="0" smtClean="0">
              <a:solidFill>
                <a:srgbClr val="1C03D3"/>
              </a:solidFill>
            </a:endParaRPr>
          </a:p>
          <a:p>
            <a:endParaRPr lang="pt-BR" sz="2800" i="1" dirty="0" smtClean="0">
              <a:solidFill>
                <a:srgbClr val="1C03D3"/>
              </a:solidFill>
            </a:endParaRPr>
          </a:p>
          <a:p>
            <a:r>
              <a:rPr lang="pt-BR" sz="2800" i="1" dirty="0" smtClean="0">
                <a:solidFill>
                  <a:srgbClr val="1C03D3"/>
                </a:solidFill>
              </a:rPr>
              <a:t>07 </a:t>
            </a:r>
            <a:r>
              <a:rPr lang="pt-BR" sz="2800" i="1" dirty="0" smtClean="0">
                <a:solidFill>
                  <a:srgbClr val="1C03D3"/>
                </a:solidFill>
              </a:rPr>
              <a:t>– Definir centros de custo padronizados no 1º </a:t>
            </a:r>
            <a:r>
              <a:rPr lang="pt-BR" sz="2800" i="1" dirty="0" smtClean="0">
                <a:solidFill>
                  <a:srgbClr val="1C03D3"/>
                </a:solidFill>
              </a:rPr>
              <a:t>nível. </a:t>
            </a:r>
            <a:endParaRPr lang="pt-BR" sz="2800" i="1" dirty="0" smtClean="0">
              <a:solidFill>
                <a:srgbClr val="1C03D3"/>
              </a:solidFill>
            </a:endParaRPr>
          </a:p>
        </p:txBody>
      </p:sp>
      <p:sp>
        <p:nvSpPr>
          <p:cNvPr id="10" name="Retângulo 9"/>
          <p:cNvSpPr/>
          <p:nvPr/>
        </p:nvSpPr>
        <p:spPr>
          <a:xfrm>
            <a:off x="2577517" y="240878"/>
            <a:ext cx="8291052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pt-BR" sz="3600" b="1" i="1" u="sng" dirty="0" smtClean="0">
                <a:latin typeface="Algerian" panose="04020705040A02060702" pitchFamily="82" charset="0"/>
              </a:rPr>
              <a:t>Deliberações e Encaminhamentos</a:t>
            </a:r>
          </a:p>
        </p:txBody>
      </p:sp>
    </p:spTree>
    <p:extLst>
      <p:ext uri="{BB962C8B-B14F-4D97-AF65-F5344CB8AC3E}">
        <p14:creationId xmlns:p14="http://schemas.microsoft.com/office/powerpoint/2010/main" xmlns="" val="32065879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tângulo 7"/>
          <p:cNvSpPr/>
          <p:nvPr/>
        </p:nvSpPr>
        <p:spPr>
          <a:xfrm>
            <a:off x="1569492" y="1968811"/>
            <a:ext cx="10194878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2800" i="1" dirty="0" smtClean="0">
                <a:solidFill>
                  <a:srgbClr val="1C03D3"/>
                </a:solidFill>
              </a:rPr>
              <a:t>Estrutura Organizacional:  </a:t>
            </a:r>
          </a:p>
          <a:p>
            <a:pPr algn="ctr"/>
            <a:endParaRPr lang="pt-BR" sz="2800" i="1" dirty="0" smtClean="0">
              <a:solidFill>
                <a:srgbClr val="1C03D3"/>
              </a:solidFill>
            </a:endParaRPr>
          </a:p>
          <a:p>
            <a:pPr algn="ctr"/>
            <a:r>
              <a:rPr lang="pt-BR" sz="2800" i="1" dirty="0" smtClean="0">
                <a:solidFill>
                  <a:srgbClr val="1C03D3"/>
                </a:solidFill>
              </a:rPr>
              <a:t>de Direito x de Fato</a:t>
            </a:r>
            <a:endParaRPr lang="pt-BR" sz="2800" i="1" dirty="0" smtClean="0">
              <a:solidFill>
                <a:srgbClr val="1C03D3"/>
              </a:solidFill>
            </a:endParaRPr>
          </a:p>
          <a:p>
            <a:pPr algn="ctr"/>
            <a:endParaRPr lang="pt-BR" sz="2800" i="1" dirty="0" smtClean="0">
              <a:solidFill>
                <a:srgbClr val="1C03D3"/>
              </a:solidFill>
            </a:endParaRPr>
          </a:p>
          <a:p>
            <a:pPr algn="ctr"/>
            <a:r>
              <a:rPr lang="pt-BR" sz="2800" i="1" dirty="0" smtClean="0">
                <a:solidFill>
                  <a:srgbClr val="1C03D3"/>
                </a:solidFill>
              </a:rPr>
              <a:t>h</a:t>
            </a:r>
            <a:r>
              <a:rPr lang="pt-BR" sz="2800" i="1" dirty="0" smtClean="0">
                <a:solidFill>
                  <a:srgbClr val="1C03D3"/>
                </a:solidFill>
              </a:rPr>
              <a:t>ierarquia formal x vinculação de custo</a:t>
            </a:r>
          </a:p>
          <a:p>
            <a:pPr algn="ctr"/>
            <a:endParaRPr lang="pt-BR" sz="2800" i="1" dirty="0" smtClean="0">
              <a:solidFill>
                <a:srgbClr val="1C03D3"/>
              </a:solidFill>
            </a:endParaRPr>
          </a:p>
          <a:p>
            <a:pPr algn="ctr"/>
            <a:endParaRPr lang="pt-BR" sz="2800" i="1" dirty="0" smtClean="0">
              <a:solidFill>
                <a:srgbClr val="1C03D3"/>
              </a:solidFill>
            </a:endParaRPr>
          </a:p>
          <a:p>
            <a:pPr algn="ctr"/>
            <a:endParaRPr lang="pt-BR" sz="2800" i="1" dirty="0" smtClean="0">
              <a:solidFill>
                <a:srgbClr val="1C03D3"/>
              </a:solidFill>
            </a:endParaRPr>
          </a:p>
          <a:p>
            <a:pPr algn="ctr"/>
            <a:r>
              <a:rPr lang="pt-BR" sz="2800" i="1" dirty="0" smtClean="0">
                <a:solidFill>
                  <a:srgbClr val="1C03D3"/>
                </a:solidFill>
              </a:rPr>
              <a:t>* Preocupação com a adesão dos ramos do MPU ao modelo proposto.</a:t>
            </a:r>
            <a:endParaRPr lang="pt-BR" sz="2800" i="1" dirty="0" smtClean="0">
              <a:solidFill>
                <a:srgbClr val="1C03D3"/>
              </a:solidFill>
            </a:endParaRPr>
          </a:p>
          <a:p>
            <a:pPr algn="ctr"/>
            <a:endParaRPr lang="pt-BR" sz="2800" i="1" dirty="0" smtClean="0">
              <a:solidFill>
                <a:srgbClr val="1C03D3"/>
              </a:solidFill>
            </a:endParaRPr>
          </a:p>
          <a:p>
            <a:pPr algn="ctr"/>
            <a:endParaRPr lang="pt-BR" sz="2800" i="1" dirty="0" smtClean="0">
              <a:solidFill>
                <a:srgbClr val="1C03D3"/>
              </a:solidFill>
            </a:endParaRPr>
          </a:p>
        </p:txBody>
      </p:sp>
      <p:sp>
        <p:nvSpPr>
          <p:cNvPr id="10" name="Retângulo 9"/>
          <p:cNvSpPr/>
          <p:nvPr/>
        </p:nvSpPr>
        <p:spPr>
          <a:xfrm>
            <a:off x="1985099" y="513834"/>
            <a:ext cx="9339415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pt-BR" sz="3600" b="1" i="1" u="sng" dirty="0" smtClean="0">
                <a:latin typeface="Algerian" panose="04020705040A02060702" pitchFamily="82" charset="0"/>
              </a:rPr>
              <a:t>Estruturação dos centros de custos</a:t>
            </a:r>
            <a:endParaRPr lang="pt-BR" sz="3600" b="1" i="1" u="sng" dirty="0" smtClean="0">
              <a:latin typeface="Algerian" panose="04020705040A02060702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2065879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  <p:pic>
        <p:nvPicPr>
          <p:cNvPr id="4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12192000" cy="7315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2524562" y="2057400"/>
            <a:ext cx="8915400" cy="2009775"/>
          </a:xfrm>
        </p:spPr>
        <p:txBody>
          <a:bodyPr>
            <a:noAutofit/>
          </a:bodyPr>
          <a:lstStyle/>
          <a:p>
            <a:pPr algn="just"/>
            <a:r>
              <a:rPr lang="pt-BR" sz="2800" i="1" dirty="0">
                <a:solidFill>
                  <a:srgbClr val="1C03D3"/>
                </a:solidFill>
              </a:rPr>
              <a:t>MODELO DE SISTEMA DE INFORMAÇÃO DE CUSTOS A PARTIR DE INFORMAÇÕES PATRIMONIAIS – </a:t>
            </a:r>
            <a:r>
              <a:rPr lang="pt-BR" sz="2800" b="1" i="1" dirty="0">
                <a:solidFill>
                  <a:srgbClr val="1C03D3"/>
                </a:solidFill>
              </a:rPr>
              <a:t>CFC (NBC T 16.11) </a:t>
            </a:r>
            <a:r>
              <a:rPr lang="pt-BR" sz="2800" i="1" dirty="0">
                <a:solidFill>
                  <a:srgbClr val="1C03D3"/>
                </a:solidFill>
              </a:rPr>
              <a:t>-  </a:t>
            </a:r>
            <a:r>
              <a:rPr lang="pt-BR" sz="2800" i="1" u="sng" dirty="0">
                <a:solidFill>
                  <a:srgbClr val="1C03D3"/>
                </a:solidFill>
              </a:rPr>
              <a:t>CONTABILIDADE PATRIMONIAL</a:t>
            </a:r>
            <a:r>
              <a:rPr lang="pt-BR" sz="2800" i="1" dirty="0" smtClean="0">
                <a:solidFill>
                  <a:srgbClr val="1C03D3"/>
                </a:solidFill>
              </a:rPr>
              <a:t>.</a:t>
            </a:r>
            <a:endParaRPr lang="pt-BR" sz="2800" i="1" dirty="0">
              <a:solidFill>
                <a:srgbClr val="1C03D3"/>
              </a:solidFill>
            </a:endParaRPr>
          </a:p>
        </p:txBody>
      </p:sp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1981201" y="671735"/>
            <a:ext cx="9944100" cy="1280890"/>
          </a:xfrm>
        </p:spPr>
        <p:txBody>
          <a:bodyPr/>
          <a:lstStyle/>
          <a:p>
            <a:pPr algn="ctr"/>
            <a:r>
              <a:rPr lang="pt-BR" u="sng" dirty="0" smtClean="0">
                <a:latin typeface="Algerian" panose="04020705040A02060702" pitchFamily="82" charset="0"/>
              </a:rPr>
              <a:t>MODELO DE APURAÇÃO DE CUSTOS proposto</a:t>
            </a:r>
            <a:endParaRPr lang="pt-BR" u="sng" dirty="0">
              <a:latin typeface="Algerian" panose="04020705040A02060702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841900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 txBox="1">
            <a:spLocks/>
          </p:cNvSpPr>
          <p:nvPr/>
        </p:nvSpPr>
        <p:spPr>
          <a:xfrm>
            <a:off x="1550330" y="200363"/>
            <a:ext cx="10406064" cy="6452920"/>
          </a:xfrm>
          <a:prstGeom prst="rect">
            <a:avLst/>
          </a:prstGeom>
        </p:spPr>
        <p:txBody>
          <a:bodyPr/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pt-BR" b="1" i="1" u="sng" dirty="0" smtClean="0">
                <a:latin typeface="Algerian" panose="04020705040A02060702" pitchFamily="82" charset="0"/>
              </a:rPr>
              <a:t>Proposta: </a:t>
            </a:r>
          </a:p>
          <a:p>
            <a:endParaRPr lang="pt-BR" sz="1600" b="1" i="1" u="sng" dirty="0">
              <a:latin typeface="Algerian" panose="04020705040A02060702" pitchFamily="82" charset="0"/>
            </a:endParaRPr>
          </a:p>
          <a:p>
            <a:pPr algn="just"/>
            <a:r>
              <a:rPr lang="pt-BR" sz="2800" i="1" dirty="0" smtClean="0">
                <a:solidFill>
                  <a:srgbClr val="1C03D3"/>
                </a:solidFill>
                <a:latin typeface="+mn-lt"/>
                <a:ea typeface="+mn-ea"/>
                <a:cs typeface="+mn-cs"/>
              </a:rPr>
              <a:t>Criação do Sistema de Informações de Custos do Ministério Público – </a:t>
            </a:r>
            <a:r>
              <a:rPr lang="pt-BR" sz="2800" i="1" dirty="0" smtClean="0">
                <a:solidFill>
                  <a:srgbClr val="1C03D3"/>
                </a:solidFill>
                <a:latin typeface="+mn-lt"/>
                <a:ea typeface="+mn-ea"/>
                <a:cs typeface="+mn-cs"/>
              </a:rPr>
              <a:t>SICMP</a:t>
            </a:r>
          </a:p>
          <a:p>
            <a:pPr algn="just"/>
            <a:endParaRPr lang="pt-BR" sz="2800" i="1" dirty="0" smtClean="0">
              <a:solidFill>
                <a:srgbClr val="1C03D3"/>
              </a:solidFill>
              <a:latin typeface="+mn-lt"/>
              <a:ea typeface="+mn-ea"/>
              <a:cs typeface="+mn-cs"/>
            </a:endParaRPr>
          </a:p>
          <a:p>
            <a:pPr algn="just"/>
            <a:r>
              <a:rPr lang="pt-BR" sz="2800" i="1" dirty="0" smtClean="0">
                <a:solidFill>
                  <a:srgbClr val="1C03D3"/>
                </a:solidFill>
                <a:latin typeface="+mn-lt"/>
                <a:ea typeface="+mn-ea"/>
                <a:cs typeface="+mn-cs"/>
              </a:rPr>
              <a:t>O</a:t>
            </a:r>
            <a:r>
              <a:rPr lang="pt-BR" sz="2800" i="1" dirty="0" smtClean="0">
                <a:solidFill>
                  <a:srgbClr val="1C03D3"/>
                </a:solidFill>
                <a:latin typeface="+mn-lt"/>
                <a:ea typeface="+mn-ea"/>
                <a:cs typeface="+mn-cs"/>
              </a:rPr>
              <a:t> </a:t>
            </a:r>
            <a:r>
              <a:rPr lang="pt-BR" sz="2800" i="1" dirty="0" smtClean="0">
                <a:solidFill>
                  <a:srgbClr val="1C03D3"/>
                </a:solidFill>
                <a:latin typeface="+mn-lt"/>
                <a:ea typeface="+mn-ea"/>
                <a:cs typeface="+mn-cs"/>
              </a:rPr>
              <a:t>SICMP </a:t>
            </a:r>
            <a:r>
              <a:rPr lang="pt-BR" sz="2800" i="1" dirty="0" smtClean="0">
                <a:solidFill>
                  <a:srgbClr val="1C03D3"/>
                </a:solidFill>
                <a:latin typeface="+mn-lt"/>
                <a:ea typeface="+mn-ea"/>
                <a:cs typeface="+mn-cs"/>
              </a:rPr>
              <a:t>pressupõe </a:t>
            </a:r>
            <a:r>
              <a:rPr lang="pt-BR" sz="2800" i="1" dirty="0" smtClean="0">
                <a:solidFill>
                  <a:srgbClr val="1C03D3"/>
                </a:solidFill>
                <a:latin typeface="+mn-lt"/>
                <a:ea typeface="+mn-ea"/>
                <a:cs typeface="+mn-cs"/>
              </a:rPr>
              <a:t>a aplicação de uma ferramenta tecnológica que tenha capacidade de </a:t>
            </a:r>
            <a:r>
              <a:rPr lang="pt-BR" sz="2800" b="1" i="1" dirty="0" smtClean="0">
                <a:solidFill>
                  <a:srgbClr val="1C03D3"/>
                </a:solidFill>
                <a:latin typeface="+mn-lt"/>
                <a:ea typeface="+mn-ea"/>
                <a:cs typeface="+mn-cs"/>
              </a:rPr>
              <a:t>integrar, analisar e gerar relatórios</a:t>
            </a:r>
            <a:r>
              <a:rPr lang="pt-BR" sz="2800" i="1" dirty="0" smtClean="0">
                <a:solidFill>
                  <a:srgbClr val="1C03D3"/>
                </a:solidFill>
                <a:latin typeface="+mn-lt"/>
                <a:ea typeface="+mn-ea"/>
                <a:cs typeface="+mn-cs"/>
              </a:rPr>
              <a:t> sobre </a:t>
            </a:r>
            <a:r>
              <a:rPr lang="pt-BR" sz="2800" i="1" dirty="0" smtClean="0">
                <a:solidFill>
                  <a:srgbClr val="1C03D3"/>
                </a:solidFill>
                <a:latin typeface="+mn-lt"/>
                <a:ea typeface="+mn-ea"/>
                <a:cs typeface="+mn-cs"/>
              </a:rPr>
              <a:t>as principais informações </a:t>
            </a:r>
            <a:r>
              <a:rPr lang="pt-BR" sz="2800" i="1" smtClean="0">
                <a:solidFill>
                  <a:srgbClr val="1C03D3"/>
                </a:solidFill>
                <a:latin typeface="+mn-lt"/>
                <a:ea typeface="+mn-ea"/>
                <a:cs typeface="+mn-cs"/>
              </a:rPr>
              <a:t>geradas pelos </a:t>
            </a:r>
            <a:r>
              <a:rPr lang="pt-BR" sz="2800" i="1" dirty="0" smtClean="0">
                <a:solidFill>
                  <a:srgbClr val="1C03D3"/>
                </a:solidFill>
                <a:latin typeface="+mn-lt"/>
                <a:ea typeface="+mn-ea"/>
                <a:cs typeface="+mn-cs"/>
              </a:rPr>
              <a:t>sistemas de gerenciamento de custos do Ministério Público Brasileiro (Orçamento, contabilidade, Finanças, Pessoal, Planejamento, Patrimônio, Almoxarifado, </a:t>
            </a:r>
            <a:r>
              <a:rPr lang="pt-BR" sz="2800" i="1" dirty="0" smtClean="0">
                <a:solidFill>
                  <a:srgbClr val="1C03D3"/>
                </a:solidFill>
                <a:latin typeface="+mn-lt"/>
                <a:ea typeface="+mn-ea"/>
                <a:cs typeface="+mn-cs"/>
              </a:rPr>
              <a:t>Gestão de frota etc</a:t>
            </a:r>
            <a:r>
              <a:rPr lang="pt-BR" sz="2800" i="1" dirty="0" smtClean="0">
                <a:solidFill>
                  <a:srgbClr val="1C03D3"/>
                </a:solidFill>
                <a:latin typeface="+mn-lt"/>
                <a:ea typeface="+mn-ea"/>
                <a:cs typeface="+mn-cs"/>
              </a:rPr>
              <a:t>.) em todos os seus ramos e unidades, assim, o SICMP deve ser considerado em uma dupla dimensão - a </a:t>
            </a:r>
            <a:r>
              <a:rPr lang="pt-BR" sz="2800" b="1" i="1" dirty="0" smtClean="0">
                <a:solidFill>
                  <a:srgbClr val="1C03D3"/>
                </a:solidFill>
                <a:latin typeface="+mn-lt"/>
                <a:ea typeface="+mn-ea"/>
                <a:cs typeface="+mn-cs"/>
              </a:rPr>
              <a:t>ferramenta tecnológica</a:t>
            </a:r>
            <a:r>
              <a:rPr lang="pt-BR" sz="2800" i="1" dirty="0" smtClean="0">
                <a:solidFill>
                  <a:srgbClr val="1C03D3"/>
                </a:solidFill>
                <a:latin typeface="+mn-lt"/>
                <a:ea typeface="+mn-ea"/>
                <a:cs typeface="+mn-cs"/>
              </a:rPr>
              <a:t> e o </a:t>
            </a:r>
            <a:r>
              <a:rPr lang="pt-BR" sz="2800" b="1" i="1" dirty="0" smtClean="0">
                <a:solidFill>
                  <a:srgbClr val="1C03D3"/>
                </a:solidFill>
                <a:latin typeface="+mn-lt"/>
                <a:ea typeface="+mn-ea"/>
                <a:cs typeface="+mn-cs"/>
              </a:rPr>
              <a:t>modelo conceitual de gestão</a:t>
            </a:r>
            <a:r>
              <a:rPr lang="pt-BR" sz="2800" i="1" dirty="0" smtClean="0">
                <a:solidFill>
                  <a:srgbClr val="1C03D3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pPr algn="ctr"/>
            <a:endParaRPr lang="pt-BR" sz="2800" i="1" dirty="0">
              <a:solidFill>
                <a:srgbClr val="1C03D3"/>
              </a:solidFill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5440341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 txBox="1">
            <a:spLocks/>
          </p:cNvSpPr>
          <p:nvPr/>
        </p:nvSpPr>
        <p:spPr>
          <a:xfrm>
            <a:off x="1162878" y="304800"/>
            <a:ext cx="10340147" cy="6553200"/>
          </a:xfrm>
          <a:prstGeom prst="rect">
            <a:avLst/>
          </a:prstGeom>
        </p:spPr>
        <p:txBody>
          <a:bodyPr>
            <a:normAutofit fontScale="62500" lnSpcReduction="20000"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BR" sz="5800" b="1" i="1" u="sng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ALGUMAS DEFINIÇÕES:</a:t>
            </a:r>
          </a:p>
          <a:p>
            <a:pPr marL="0" indent="0">
              <a:buFont typeface="Wingdings 3" charset="2"/>
              <a:buNone/>
            </a:pPr>
            <a:endParaRPr lang="pt-BR" b="1" i="1" u="sng" dirty="0" smtClean="0">
              <a:latin typeface="Algerian" panose="04020705040A02060702" pitchFamily="82" charset="0"/>
            </a:endParaRPr>
          </a:p>
          <a:p>
            <a:pPr lvl="1" algn="just"/>
            <a:r>
              <a:rPr lang="pt-BR" sz="4400" b="1" i="1" u="sng" dirty="0" smtClean="0">
                <a:solidFill>
                  <a:srgbClr val="19017F"/>
                </a:solidFill>
                <a:latin typeface="Algerian" panose="04020705040A02060702" pitchFamily="82" charset="0"/>
              </a:rPr>
              <a:t>Sistemas estruturante: </a:t>
            </a:r>
            <a:r>
              <a:rPr lang="pt-BR" sz="4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Refere-se aos softwares utilizados pelos </a:t>
            </a:r>
            <a:r>
              <a:rPr lang="pt-BR" sz="4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MP´s</a:t>
            </a:r>
            <a:r>
              <a:rPr lang="pt-BR" sz="4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que servirão de </a:t>
            </a:r>
            <a:r>
              <a:rPr lang="pt-BR" sz="4400" b="1" i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base para colhimento de informações patrimoniais para fins de custo </a:t>
            </a:r>
            <a:r>
              <a:rPr lang="pt-BR" sz="4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pt-BR" sz="4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VPA“Variação</a:t>
            </a:r>
            <a:r>
              <a:rPr lang="pt-BR" sz="4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Patrimonial </a:t>
            </a:r>
            <a:r>
              <a:rPr lang="pt-BR" sz="4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pt-BR" sz="4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tiva” e </a:t>
            </a:r>
            <a:r>
              <a:rPr lang="pt-BR" sz="4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VPD“Variação</a:t>
            </a:r>
            <a:r>
              <a:rPr lang="pt-BR" sz="4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Patrimonial </a:t>
            </a:r>
            <a:r>
              <a:rPr lang="pt-BR" sz="4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pt-BR" sz="4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iminutiva”.</a:t>
            </a:r>
          </a:p>
          <a:p>
            <a:pPr lvl="1" algn="just"/>
            <a:endParaRPr lang="pt-BR" sz="4400" i="1" dirty="0" smtClean="0">
              <a:latin typeface="Algerian" panose="04020705040A02060702" pitchFamily="82" charset="0"/>
            </a:endParaRPr>
          </a:p>
          <a:p>
            <a:pPr lvl="1" algn="just"/>
            <a:r>
              <a:rPr lang="pt-BR" sz="4400" b="1" i="1" u="sng" dirty="0" smtClean="0">
                <a:solidFill>
                  <a:srgbClr val="19017F"/>
                </a:solidFill>
                <a:latin typeface="Algerian" panose="04020705040A02060702" pitchFamily="82" charset="0"/>
              </a:rPr>
              <a:t>Centro de custo:</a:t>
            </a:r>
            <a:r>
              <a:rPr lang="pt-BR" sz="4400" b="1" i="1" dirty="0" smtClean="0">
                <a:solidFill>
                  <a:srgbClr val="19017F"/>
                </a:solidFill>
                <a:latin typeface="Algerian" panose="04020705040A02060702" pitchFamily="82" charset="0"/>
              </a:rPr>
              <a:t> </a:t>
            </a:r>
            <a:r>
              <a:rPr lang="pt-BR" sz="4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Unidades que se pretende </a:t>
            </a:r>
            <a:r>
              <a:rPr lang="pt-BR" sz="4400" b="1" i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mensurar e avaliar custos</a:t>
            </a:r>
            <a:r>
              <a:rPr lang="pt-BR" sz="4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lvl="1" algn="just"/>
            <a:endParaRPr lang="pt-BR" sz="4400" b="1" i="1" u="sng" dirty="0" smtClean="0">
              <a:latin typeface="Algerian" panose="04020705040A02060702" pitchFamily="82" charset="0"/>
            </a:endParaRPr>
          </a:p>
          <a:p>
            <a:pPr lvl="1" algn="just"/>
            <a:r>
              <a:rPr lang="pt-BR" sz="4400" b="1" i="1" u="sng" dirty="0" smtClean="0">
                <a:solidFill>
                  <a:srgbClr val="19017F"/>
                </a:solidFill>
                <a:latin typeface="Algerian" panose="04020705040A02060702" pitchFamily="82" charset="0"/>
              </a:rPr>
              <a:t>Plano de contas: </a:t>
            </a:r>
            <a:r>
              <a:rPr lang="pt-BR" sz="4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Contas de controle de gastos em nível hierárquico (</a:t>
            </a:r>
            <a:r>
              <a:rPr lang="pt-BR" sz="4400" b="1" i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Plano de Contas – STN e Plano de Contas Interno</a:t>
            </a:r>
            <a:r>
              <a:rPr lang="pt-BR" sz="4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pPr lvl="1"/>
            <a:endParaRPr lang="pt-BR" sz="4400" b="1" i="1" u="sng" dirty="0" smtClean="0">
              <a:latin typeface="Algerian" panose="04020705040A02060702" pitchFamily="82" charset="0"/>
            </a:endParaRPr>
          </a:p>
          <a:p>
            <a:pPr lvl="1" algn="just"/>
            <a:r>
              <a:rPr lang="pt-BR" sz="4400" b="1" i="1" u="sng" dirty="0" smtClean="0">
                <a:solidFill>
                  <a:srgbClr val="19017F"/>
                </a:solidFill>
                <a:latin typeface="Algerian" panose="04020705040A02060702" pitchFamily="82" charset="0"/>
              </a:rPr>
              <a:t>ESTRUTURA ORÇAMENTÁRIA:</a:t>
            </a:r>
            <a:r>
              <a:rPr lang="pt-BR" sz="4400" i="1" dirty="0" smtClean="0">
                <a:solidFill>
                  <a:srgbClr val="19017F"/>
                </a:solidFill>
                <a:latin typeface="Algerian" panose="04020705040A02060702" pitchFamily="82" charset="0"/>
              </a:rPr>
              <a:t>  </a:t>
            </a:r>
            <a:r>
              <a:rPr lang="pt-BR" sz="4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pt-BR" sz="4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strutura definida pela legislação (</a:t>
            </a:r>
            <a:r>
              <a:rPr lang="pt-BR" sz="4400" b="1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pt-BR" sz="4400" b="1" i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ireito </a:t>
            </a:r>
            <a:r>
              <a:rPr lang="pt-BR" sz="4400" b="1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pt-BR" sz="4400" b="1" i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inanceiro</a:t>
            </a:r>
            <a:r>
              <a:rPr lang="pt-BR" sz="4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  <a:endParaRPr lang="pt-BR" sz="4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4155029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a 3"/>
          <p:cNvGraphicFramePr/>
          <p:nvPr>
            <p:extLst>
              <p:ext uri="{D42A27DB-BD31-4B8C-83A1-F6EECF244321}">
                <p14:modId xmlns:p14="http://schemas.microsoft.com/office/powerpoint/2010/main" xmlns="" val="787219236"/>
              </p:ext>
            </p:extLst>
          </p:nvPr>
        </p:nvGraphicFramePr>
        <p:xfrm>
          <a:off x="2755900" y="2381250"/>
          <a:ext cx="8128000" cy="375708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Título 1"/>
          <p:cNvSpPr txBox="1">
            <a:spLocks/>
          </p:cNvSpPr>
          <p:nvPr/>
        </p:nvSpPr>
        <p:spPr>
          <a:xfrm>
            <a:off x="1185860" y="1419226"/>
            <a:ext cx="10796589" cy="704850"/>
          </a:xfrm>
          <a:prstGeom prst="rect">
            <a:avLst/>
          </a:prstGeom>
        </p:spPr>
        <p:txBody>
          <a:bodyPr/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pt-BR" b="1" i="1" u="sng" dirty="0" smtClean="0">
                <a:latin typeface="Algerian" panose="04020705040A02060702" pitchFamily="82" charset="0"/>
              </a:rPr>
              <a:t>PILARES DO SISTEMA DE INFORMAÇÃO DE CUSTO</a:t>
            </a:r>
            <a:endParaRPr lang="pt-BR" b="1" i="1" u="sng" dirty="0">
              <a:latin typeface="Algerian" panose="04020705040A02060702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1204707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rma livre 1"/>
          <p:cNvSpPr/>
          <p:nvPr/>
        </p:nvSpPr>
        <p:spPr>
          <a:xfrm rot="19902963" flipH="1">
            <a:off x="4320051" y="1570741"/>
            <a:ext cx="4339340" cy="518304"/>
          </a:xfrm>
          <a:custGeom>
            <a:avLst/>
            <a:gdLst>
              <a:gd name="connsiteX0" fmla="*/ 0 w 964273"/>
              <a:gd name="connsiteY0" fmla="*/ 99111 h 495557"/>
              <a:gd name="connsiteX1" fmla="*/ 716495 w 964273"/>
              <a:gd name="connsiteY1" fmla="*/ 99111 h 495557"/>
              <a:gd name="connsiteX2" fmla="*/ 716495 w 964273"/>
              <a:gd name="connsiteY2" fmla="*/ 0 h 495557"/>
              <a:gd name="connsiteX3" fmla="*/ 964273 w 964273"/>
              <a:gd name="connsiteY3" fmla="*/ 247779 h 495557"/>
              <a:gd name="connsiteX4" fmla="*/ 716495 w 964273"/>
              <a:gd name="connsiteY4" fmla="*/ 495557 h 495557"/>
              <a:gd name="connsiteX5" fmla="*/ 716495 w 964273"/>
              <a:gd name="connsiteY5" fmla="*/ 396446 h 495557"/>
              <a:gd name="connsiteX6" fmla="*/ 0 w 964273"/>
              <a:gd name="connsiteY6" fmla="*/ 396446 h 495557"/>
              <a:gd name="connsiteX7" fmla="*/ 0 w 964273"/>
              <a:gd name="connsiteY7" fmla="*/ 99111 h 4955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964273" h="495557">
                <a:moveTo>
                  <a:pt x="0" y="99111"/>
                </a:moveTo>
                <a:lnTo>
                  <a:pt x="716495" y="99111"/>
                </a:lnTo>
                <a:lnTo>
                  <a:pt x="716495" y="0"/>
                </a:lnTo>
                <a:lnTo>
                  <a:pt x="964273" y="247779"/>
                </a:lnTo>
                <a:lnTo>
                  <a:pt x="716495" y="495557"/>
                </a:lnTo>
                <a:lnTo>
                  <a:pt x="716495" y="396446"/>
                </a:lnTo>
                <a:lnTo>
                  <a:pt x="0" y="396446"/>
                </a:lnTo>
                <a:lnTo>
                  <a:pt x="0" y="99111"/>
                </a:lnTo>
                <a:close/>
              </a:path>
            </a:pathLst>
          </a:custGeom>
          <a:gradFill flip="none" rotWithShape="1">
            <a:gsLst>
              <a:gs pos="0">
                <a:schemeClr val="accent2">
                  <a:lumMod val="89000"/>
                </a:schemeClr>
              </a:gs>
              <a:gs pos="23000">
                <a:schemeClr val="accent2">
                  <a:lumMod val="89000"/>
                </a:schemeClr>
              </a:gs>
              <a:gs pos="69000">
                <a:schemeClr val="accent2">
                  <a:lumMod val="75000"/>
                </a:schemeClr>
              </a:gs>
              <a:gs pos="97000">
                <a:schemeClr val="accent2">
                  <a:lumMod val="7000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0">
            <a:schemeClr val="accent1">
              <a:tint val="60000"/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48667" tIns="99110" rIns="-1" bIns="99111" numCol="1" spcCol="1270" anchor="ctr" anchorCtr="0">
            <a:noAutofit/>
          </a:bodyPr>
          <a:lstStyle/>
          <a:p>
            <a:pPr lvl="0" algn="ctr" defTabSz="3556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pt-BR" sz="800" kern="1200"/>
          </a:p>
        </p:txBody>
      </p:sp>
      <p:sp>
        <p:nvSpPr>
          <p:cNvPr id="3" name="Forma livre 2"/>
          <p:cNvSpPr/>
          <p:nvPr/>
        </p:nvSpPr>
        <p:spPr>
          <a:xfrm rot="1835502" flipH="1">
            <a:off x="2995660" y="1660361"/>
            <a:ext cx="4352510" cy="459388"/>
          </a:xfrm>
          <a:custGeom>
            <a:avLst/>
            <a:gdLst>
              <a:gd name="connsiteX0" fmla="*/ 0 w 1113786"/>
              <a:gd name="connsiteY0" fmla="*/ 95415 h 477075"/>
              <a:gd name="connsiteX1" fmla="*/ 875249 w 1113786"/>
              <a:gd name="connsiteY1" fmla="*/ 95415 h 477075"/>
              <a:gd name="connsiteX2" fmla="*/ 875249 w 1113786"/>
              <a:gd name="connsiteY2" fmla="*/ 0 h 477075"/>
              <a:gd name="connsiteX3" fmla="*/ 1113786 w 1113786"/>
              <a:gd name="connsiteY3" fmla="*/ 238538 h 477075"/>
              <a:gd name="connsiteX4" fmla="*/ 875249 w 1113786"/>
              <a:gd name="connsiteY4" fmla="*/ 477075 h 477075"/>
              <a:gd name="connsiteX5" fmla="*/ 875249 w 1113786"/>
              <a:gd name="connsiteY5" fmla="*/ 381660 h 477075"/>
              <a:gd name="connsiteX6" fmla="*/ 0 w 1113786"/>
              <a:gd name="connsiteY6" fmla="*/ 381660 h 477075"/>
              <a:gd name="connsiteX7" fmla="*/ 0 w 1113786"/>
              <a:gd name="connsiteY7" fmla="*/ 95415 h 4770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113786" h="477075">
                <a:moveTo>
                  <a:pt x="1113786" y="381659"/>
                </a:moveTo>
                <a:lnTo>
                  <a:pt x="238537" y="381659"/>
                </a:lnTo>
                <a:lnTo>
                  <a:pt x="238537" y="477074"/>
                </a:lnTo>
                <a:lnTo>
                  <a:pt x="0" y="238537"/>
                </a:lnTo>
                <a:lnTo>
                  <a:pt x="238537" y="1"/>
                </a:lnTo>
                <a:lnTo>
                  <a:pt x="238537" y="95416"/>
                </a:lnTo>
                <a:lnTo>
                  <a:pt x="1113786" y="95416"/>
                </a:lnTo>
                <a:lnTo>
                  <a:pt x="1113786" y="381659"/>
                </a:lnTo>
                <a:close/>
              </a:path>
            </a:pathLst>
          </a:custGeom>
          <a:gradFill flip="none" rotWithShape="1">
            <a:gsLst>
              <a:gs pos="0">
                <a:schemeClr val="accent3">
                  <a:lumMod val="5000"/>
                  <a:lumOff val="95000"/>
                </a:schemeClr>
              </a:gs>
              <a:gs pos="74000">
                <a:schemeClr val="accent3">
                  <a:lumMod val="45000"/>
                  <a:lumOff val="55000"/>
                </a:schemeClr>
              </a:gs>
              <a:gs pos="83000">
                <a:schemeClr val="accent3">
                  <a:lumMod val="45000"/>
                  <a:lumOff val="55000"/>
                </a:schemeClr>
              </a:gs>
              <a:gs pos="100000">
                <a:schemeClr val="accent3">
                  <a:lumMod val="30000"/>
                  <a:lumOff val="70000"/>
                </a:schemeClr>
              </a:gs>
            </a:gsLst>
            <a:lin ang="5400000" scaled="1"/>
            <a:tileRect/>
          </a:gradFill>
        </p:spPr>
        <p:style>
          <a:lnRef idx="0">
            <a:schemeClr val="accent1">
              <a:tint val="60000"/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0" tIns="95416" rIns="143122" bIns="95414" numCol="1" spcCol="1270" anchor="ctr" anchorCtr="0">
            <a:noAutofit/>
          </a:bodyPr>
          <a:lstStyle/>
          <a:p>
            <a:pPr lvl="0" algn="ctr" defTabSz="3556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pt-BR" sz="1200" b="1" kern="1200" dirty="0" smtClean="0">
                <a:solidFill>
                  <a:schemeClr val="tx1"/>
                </a:solidFill>
              </a:rPr>
              <a:t>VPD (Variação Patrimonial Diminutiva)</a:t>
            </a:r>
            <a:endParaRPr lang="pt-BR" sz="1200" b="1" kern="1200" dirty="0">
              <a:solidFill>
                <a:schemeClr val="tx1"/>
              </a:solidFill>
            </a:endParaRPr>
          </a:p>
        </p:txBody>
      </p:sp>
      <p:sp>
        <p:nvSpPr>
          <p:cNvPr id="4" name="Forma livre 3"/>
          <p:cNvSpPr/>
          <p:nvPr/>
        </p:nvSpPr>
        <p:spPr>
          <a:xfrm rot="16200000" flipH="1">
            <a:off x="8973998" y="5143486"/>
            <a:ext cx="1252017" cy="544456"/>
          </a:xfrm>
          <a:custGeom>
            <a:avLst/>
            <a:gdLst>
              <a:gd name="connsiteX0" fmla="*/ 0 w 1151934"/>
              <a:gd name="connsiteY0" fmla="*/ 95294 h 476472"/>
              <a:gd name="connsiteX1" fmla="*/ 913698 w 1151934"/>
              <a:gd name="connsiteY1" fmla="*/ 95294 h 476472"/>
              <a:gd name="connsiteX2" fmla="*/ 913698 w 1151934"/>
              <a:gd name="connsiteY2" fmla="*/ 0 h 476472"/>
              <a:gd name="connsiteX3" fmla="*/ 1151934 w 1151934"/>
              <a:gd name="connsiteY3" fmla="*/ 238236 h 476472"/>
              <a:gd name="connsiteX4" fmla="*/ 913698 w 1151934"/>
              <a:gd name="connsiteY4" fmla="*/ 476472 h 476472"/>
              <a:gd name="connsiteX5" fmla="*/ 913698 w 1151934"/>
              <a:gd name="connsiteY5" fmla="*/ 381178 h 476472"/>
              <a:gd name="connsiteX6" fmla="*/ 0 w 1151934"/>
              <a:gd name="connsiteY6" fmla="*/ 381178 h 476472"/>
              <a:gd name="connsiteX7" fmla="*/ 0 w 1151934"/>
              <a:gd name="connsiteY7" fmla="*/ 95294 h 4764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151934" h="476472">
                <a:moveTo>
                  <a:pt x="1151934" y="381177"/>
                </a:moveTo>
                <a:lnTo>
                  <a:pt x="238236" y="381177"/>
                </a:lnTo>
                <a:lnTo>
                  <a:pt x="238236" y="476471"/>
                </a:lnTo>
                <a:lnTo>
                  <a:pt x="0" y="238236"/>
                </a:lnTo>
                <a:lnTo>
                  <a:pt x="238236" y="1"/>
                </a:lnTo>
                <a:lnTo>
                  <a:pt x="238236" y="95295"/>
                </a:lnTo>
                <a:lnTo>
                  <a:pt x="1151934" y="95295"/>
                </a:lnTo>
                <a:lnTo>
                  <a:pt x="1151934" y="381177"/>
                </a:lnTo>
                <a:close/>
              </a:path>
            </a:pathLst>
          </a:custGeom>
          <a:gradFill flip="none" rotWithShape="1">
            <a:gsLst>
              <a:gs pos="0">
                <a:schemeClr val="accent3">
                  <a:lumMod val="5000"/>
                  <a:lumOff val="95000"/>
                </a:schemeClr>
              </a:gs>
              <a:gs pos="74000">
                <a:schemeClr val="accent3">
                  <a:lumMod val="45000"/>
                  <a:lumOff val="55000"/>
                </a:schemeClr>
              </a:gs>
              <a:gs pos="83000">
                <a:schemeClr val="accent3">
                  <a:lumMod val="45000"/>
                  <a:lumOff val="55000"/>
                </a:schemeClr>
              </a:gs>
              <a:gs pos="100000">
                <a:schemeClr val="accent3">
                  <a:lumMod val="30000"/>
                  <a:lumOff val="70000"/>
                </a:schemeClr>
              </a:gs>
            </a:gsLst>
            <a:lin ang="5400000" scaled="1"/>
            <a:tileRect/>
          </a:gradFill>
        </p:spPr>
        <p:style>
          <a:lnRef idx="0">
            <a:schemeClr val="accent1">
              <a:tint val="60000"/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-1" tIns="95294" rIns="142943" bIns="95294" numCol="1" spcCol="1270" anchor="ctr" anchorCtr="0">
            <a:noAutofit/>
          </a:bodyPr>
          <a:lstStyle/>
          <a:p>
            <a:pPr lvl="0" algn="ctr" defTabSz="3556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pt-BR" sz="1200" b="1" dirty="0" smtClean="0">
                <a:solidFill>
                  <a:schemeClr val="tx1"/>
                </a:solidFill>
              </a:rPr>
              <a:t>VPD</a:t>
            </a:r>
            <a:endParaRPr lang="pt-BR" sz="1200" b="1" kern="1200" dirty="0">
              <a:solidFill>
                <a:schemeClr val="tx1"/>
              </a:solidFill>
            </a:endParaRPr>
          </a:p>
        </p:txBody>
      </p:sp>
      <p:grpSp>
        <p:nvGrpSpPr>
          <p:cNvPr id="5" name="Grupo 4"/>
          <p:cNvGrpSpPr/>
          <p:nvPr/>
        </p:nvGrpSpPr>
        <p:grpSpPr>
          <a:xfrm>
            <a:off x="0" y="88900"/>
            <a:ext cx="12192000" cy="6769100"/>
            <a:chOff x="3760286" y="826798"/>
            <a:chExt cx="3723483" cy="5554386"/>
          </a:xfrm>
        </p:grpSpPr>
        <p:sp>
          <p:nvSpPr>
            <p:cNvPr id="6" name="Forma livre 5"/>
            <p:cNvSpPr/>
            <p:nvPr/>
          </p:nvSpPr>
          <p:spPr>
            <a:xfrm rot="1817028" flipH="1">
              <a:off x="5073638" y="4776754"/>
              <a:ext cx="1307529" cy="446476"/>
            </a:xfrm>
            <a:custGeom>
              <a:avLst/>
              <a:gdLst>
                <a:gd name="connsiteX0" fmla="*/ 0 w 964273"/>
                <a:gd name="connsiteY0" fmla="*/ 99111 h 495557"/>
                <a:gd name="connsiteX1" fmla="*/ 716495 w 964273"/>
                <a:gd name="connsiteY1" fmla="*/ 99111 h 495557"/>
                <a:gd name="connsiteX2" fmla="*/ 716495 w 964273"/>
                <a:gd name="connsiteY2" fmla="*/ 0 h 495557"/>
                <a:gd name="connsiteX3" fmla="*/ 964273 w 964273"/>
                <a:gd name="connsiteY3" fmla="*/ 247779 h 495557"/>
                <a:gd name="connsiteX4" fmla="*/ 716495 w 964273"/>
                <a:gd name="connsiteY4" fmla="*/ 495557 h 495557"/>
                <a:gd name="connsiteX5" fmla="*/ 716495 w 964273"/>
                <a:gd name="connsiteY5" fmla="*/ 396446 h 495557"/>
                <a:gd name="connsiteX6" fmla="*/ 0 w 964273"/>
                <a:gd name="connsiteY6" fmla="*/ 396446 h 495557"/>
                <a:gd name="connsiteX7" fmla="*/ 0 w 964273"/>
                <a:gd name="connsiteY7" fmla="*/ 99111 h 4955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964273" h="495557">
                  <a:moveTo>
                    <a:pt x="0" y="99111"/>
                  </a:moveTo>
                  <a:lnTo>
                    <a:pt x="716495" y="99111"/>
                  </a:lnTo>
                  <a:lnTo>
                    <a:pt x="716495" y="0"/>
                  </a:lnTo>
                  <a:lnTo>
                    <a:pt x="964273" y="247779"/>
                  </a:lnTo>
                  <a:lnTo>
                    <a:pt x="716495" y="495557"/>
                  </a:lnTo>
                  <a:lnTo>
                    <a:pt x="716495" y="396446"/>
                  </a:lnTo>
                  <a:lnTo>
                    <a:pt x="0" y="396446"/>
                  </a:lnTo>
                  <a:lnTo>
                    <a:pt x="0" y="99111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accent2">
                    <a:lumMod val="89000"/>
                  </a:schemeClr>
                </a:gs>
                <a:gs pos="23000">
                  <a:schemeClr val="accent2">
                    <a:lumMod val="89000"/>
                  </a:schemeClr>
                </a:gs>
                <a:gs pos="69000">
                  <a:schemeClr val="accent2">
                    <a:lumMod val="75000"/>
                  </a:schemeClr>
                </a:gs>
                <a:gs pos="97000">
                  <a:schemeClr val="accent2">
                    <a:lumMod val="7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</p:spPr>
          <p:style>
            <a:ln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48667" tIns="99110" rIns="-1" bIns="99111" numCol="1" spcCol="1270" anchor="ctr" anchorCtr="0">
              <a:noAutofit/>
            </a:bodyPr>
            <a:lstStyle/>
            <a:p>
              <a:pPr lvl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pt-BR" sz="800" kern="1200"/>
            </a:p>
          </p:txBody>
        </p:sp>
        <p:sp>
          <p:nvSpPr>
            <p:cNvPr id="7" name="Forma livre 6"/>
            <p:cNvSpPr/>
            <p:nvPr/>
          </p:nvSpPr>
          <p:spPr>
            <a:xfrm rot="16200000" flipH="1">
              <a:off x="4090258" y="4995191"/>
              <a:ext cx="858935" cy="174123"/>
            </a:xfrm>
            <a:custGeom>
              <a:avLst/>
              <a:gdLst>
                <a:gd name="connsiteX0" fmla="*/ 0 w 1151934"/>
                <a:gd name="connsiteY0" fmla="*/ 95294 h 476472"/>
                <a:gd name="connsiteX1" fmla="*/ 913698 w 1151934"/>
                <a:gd name="connsiteY1" fmla="*/ 95294 h 476472"/>
                <a:gd name="connsiteX2" fmla="*/ 913698 w 1151934"/>
                <a:gd name="connsiteY2" fmla="*/ 0 h 476472"/>
                <a:gd name="connsiteX3" fmla="*/ 1151934 w 1151934"/>
                <a:gd name="connsiteY3" fmla="*/ 238236 h 476472"/>
                <a:gd name="connsiteX4" fmla="*/ 913698 w 1151934"/>
                <a:gd name="connsiteY4" fmla="*/ 476472 h 476472"/>
                <a:gd name="connsiteX5" fmla="*/ 913698 w 1151934"/>
                <a:gd name="connsiteY5" fmla="*/ 381178 h 476472"/>
                <a:gd name="connsiteX6" fmla="*/ 0 w 1151934"/>
                <a:gd name="connsiteY6" fmla="*/ 381178 h 476472"/>
                <a:gd name="connsiteX7" fmla="*/ 0 w 1151934"/>
                <a:gd name="connsiteY7" fmla="*/ 95294 h 4764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151934" h="476472">
                  <a:moveTo>
                    <a:pt x="1151934" y="381177"/>
                  </a:moveTo>
                  <a:lnTo>
                    <a:pt x="238236" y="381177"/>
                  </a:lnTo>
                  <a:lnTo>
                    <a:pt x="238236" y="476471"/>
                  </a:lnTo>
                  <a:lnTo>
                    <a:pt x="0" y="238236"/>
                  </a:lnTo>
                  <a:lnTo>
                    <a:pt x="238236" y="1"/>
                  </a:lnTo>
                  <a:lnTo>
                    <a:pt x="238236" y="95295"/>
                  </a:lnTo>
                  <a:lnTo>
                    <a:pt x="1151934" y="95295"/>
                  </a:lnTo>
                  <a:lnTo>
                    <a:pt x="1151934" y="381177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accent2">
                    <a:lumMod val="89000"/>
                  </a:schemeClr>
                </a:gs>
                <a:gs pos="23000">
                  <a:schemeClr val="accent2">
                    <a:lumMod val="89000"/>
                  </a:schemeClr>
                </a:gs>
                <a:gs pos="69000">
                  <a:schemeClr val="accent2">
                    <a:lumMod val="75000"/>
                  </a:schemeClr>
                </a:gs>
                <a:gs pos="97000">
                  <a:schemeClr val="accent2">
                    <a:lumMod val="7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</p:spPr>
          <p:style>
            <a:ln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-1" tIns="95294" rIns="142943" bIns="95294" numCol="1" spcCol="1270" anchor="ctr" anchorCtr="0">
              <a:noAutofit/>
            </a:bodyPr>
            <a:lstStyle/>
            <a:p>
              <a:pPr lvl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pt-BR" sz="800" kern="1200"/>
            </a:p>
          </p:txBody>
        </p:sp>
        <p:sp>
          <p:nvSpPr>
            <p:cNvPr id="8" name="Forma livre 7"/>
            <p:cNvSpPr/>
            <p:nvPr/>
          </p:nvSpPr>
          <p:spPr>
            <a:xfrm>
              <a:off x="3760286" y="2586257"/>
              <a:ext cx="1513944" cy="2035891"/>
            </a:xfrm>
            <a:custGeom>
              <a:avLst/>
              <a:gdLst>
                <a:gd name="connsiteX0" fmla="*/ 0 w 2972475"/>
                <a:gd name="connsiteY0" fmla="*/ 1017946 h 2035891"/>
                <a:gd name="connsiteX1" fmla="*/ 1486238 w 2972475"/>
                <a:gd name="connsiteY1" fmla="*/ 0 h 2035891"/>
                <a:gd name="connsiteX2" fmla="*/ 2972476 w 2972475"/>
                <a:gd name="connsiteY2" fmla="*/ 1017946 h 2035891"/>
                <a:gd name="connsiteX3" fmla="*/ 1486238 w 2972475"/>
                <a:gd name="connsiteY3" fmla="*/ 2035892 h 2035891"/>
                <a:gd name="connsiteX4" fmla="*/ 0 w 2972475"/>
                <a:gd name="connsiteY4" fmla="*/ 1017946 h 20358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972475" h="2035891">
                  <a:moveTo>
                    <a:pt x="0" y="1017946"/>
                  </a:moveTo>
                  <a:cubicBezTo>
                    <a:pt x="0" y="455750"/>
                    <a:pt x="665411" y="0"/>
                    <a:pt x="1486238" y="0"/>
                  </a:cubicBezTo>
                  <a:cubicBezTo>
                    <a:pt x="2307065" y="0"/>
                    <a:pt x="2972476" y="455750"/>
                    <a:pt x="2972476" y="1017946"/>
                  </a:cubicBezTo>
                  <a:cubicBezTo>
                    <a:pt x="2972476" y="1580142"/>
                    <a:pt x="2307065" y="2035892"/>
                    <a:pt x="1486238" y="2035892"/>
                  </a:cubicBezTo>
                  <a:cubicBezTo>
                    <a:pt x="665411" y="2035892"/>
                    <a:pt x="0" y="1580142"/>
                    <a:pt x="0" y="1017946"/>
                  </a:cubicBez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515319" tIns="378159" rIns="515319" bIns="378159" numCol="1" spcCol="1270" anchor="ctr" anchorCtr="0">
              <a:noAutofit/>
            </a:bodyPr>
            <a:lstStyle/>
            <a:p>
              <a:pPr lvl="0" algn="ctr" defTabSz="28003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pt-BR" sz="6300" kern="1200" dirty="0">
                  <a:solidFill>
                    <a:srgbClr val="FFFF00"/>
                  </a:solidFill>
                  <a:latin typeface="Algerian" panose="04020705040A02060702" pitchFamily="82" charset="0"/>
                </a:rPr>
                <a:t>SIC</a:t>
              </a:r>
            </a:p>
          </p:txBody>
        </p:sp>
        <p:sp>
          <p:nvSpPr>
            <p:cNvPr id="9" name="Forma livre 8"/>
            <p:cNvSpPr/>
            <p:nvPr/>
          </p:nvSpPr>
          <p:spPr>
            <a:xfrm>
              <a:off x="5855441" y="2490314"/>
              <a:ext cx="1628328" cy="2162467"/>
            </a:xfrm>
            <a:custGeom>
              <a:avLst/>
              <a:gdLst>
                <a:gd name="connsiteX0" fmla="*/ 0 w 3619216"/>
                <a:gd name="connsiteY0" fmla="*/ 1208712 h 2417423"/>
                <a:gd name="connsiteX1" fmla="*/ 1809608 w 3619216"/>
                <a:gd name="connsiteY1" fmla="*/ 0 h 2417423"/>
                <a:gd name="connsiteX2" fmla="*/ 3619216 w 3619216"/>
                <a:gd name="connsiteY2" fmla="*/ 1208712 h 2417423"/>
                <a:gd name="connsiteX3" fmla="*/ 1809608 w 3619216"/>
                <a:gd name="connsiteY3" fmla="*/ 2417424 h 2417423"/>
                <a:gd name="connsiteX4" fmla="*/ 0 w 3619216"/>
                <a:gd name="connsiteY4" fmla="*/ 1208712 h 24174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9216" h="2417423">
                  <a:moveTo>
                    <a:pt x="0" y="1208712"/>
                  </a:moveTo>
                  <a:cubicBezTo>
                    <a:pt x="0" y="541159"/>
                    <a:pt x="810189" y="0"/>
                    <a:pt x="1809608" y="0"/>
                  </a:cubicBezTo>
                  <a:cubicBezTo>
                    <a:pt x="2809027" y="0"/>
                    <a:pt x="3619216" y="541159"/>
                    <a:pt x="3619216" y="1208712"/>
                  </a:cubicBezTo>
                  <a:cubicBezTo>
                    <a:pt x="3619216" y="1876265"/>
                    <a:pt x="2809027" y="2417424"/>
                    <a:pt x="1809608" y="2417424"/>
                  </a:cubicBezTo>
                  <a:cubicBezTo>
                    <a:pt x="810189" y="2417424"/>
                    <a:pt x="0" y="1876265"/>
                    <a:pt x="0" y="1208712"/>
                  </a:cubicBez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560502" tIns="384503" rIns="560502" bIns="384503" numCol="1" spcCol="1270" anchor="ctr" anchorCtr="0">
              <a:noAutofit/>
            </a:bodyPr>
            <a:lstStyle/>
            <a:p>
              <a:pPr lvl="0" algn="ctr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pt-BR" sz="3600" kern="1200" dirty="0" smtClean="0">
                  <a:solidFill>
                    <a:srgbClr val="FFFF00"/>
                  </a:solidFill>
                  <a:latin typeface="Algerian" panose="04020705040A02060702" pitchFamily="82" charset="0"/>
                </a:rPr>
                <a:t>Contabilidade Geral</a:t>
              </a:r>
              <a:endParaRPr lang="pt-BR" sz="3600" kern="1200" dirty="0">
                <a:solidFill>
                  <a:srgbClr val="FFFF00"/>
                </a:solidFill>
                <a:latin typeface="Algerian" panose="04020705040A02060702" pitchFamily="82" charset="0"/>
              </a:endParaRPr>
            </a:p>
          </p:txBody>
        </p:sp>
        <p:sp>
          <p:nvSpPr>
            <p:cNvPr id="10" name="Forma livre 9"/>
            <p:cNvSpPr/>
            <p:nvPr/>
          </p:nvSpPr>
          <p:spPr>
            <a:xfrm>
              <a:off x="6236608" y="5511717"/>
              <a:ext cx="865994" cy="869467"/>
            </a:xfrm>
            <a:custGeom>
              <a:avLst/>
              <a:gdLst>
                <a:gd name="connsiteX0" fmla="*/ 0 w 865994"/>
                <a:gd name="connsiteY0" fmla="*/ 434734 h 869467"/>
                <a:gd name="connsiteX1" fmla="*/ 432997 w 865994"/>
                <a:gd name="connsiteY1" fmla="*/ 0 h 869467"/>
                <a:gd name="connsiteX2" fmla="*/ 865994 w 865994"/>
                <a:gd name="connsiteY2" fmla="*/ 434734 h 869467"/>
                <a:gd name="connsiteX3" fmla="*/ 432997 w 865994"/>
                <a:gd name="connsiteY3" fmla="*/ 869468 h 869467"/>
                <a:gd name="connsiteX4" fmla="*/ 0 w 865994"/>
                <a:gd name="connsiteY4" fmla="*/ 434734 h 8694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65994" h="869467">
                  <a:moveTo>
                    <a:pt x="0" y="434734"/>
                  </a:moveTo>
                  <a:cubicBezTo>
                    <a:pt x="0" y="194637"/>
                    <a:pt x="193859" y="0"/>
                    <a:pt x="432997" y="0"/>
                  </a:cubicBezTo>
                  <a:cubicBezTo>
                    <a:pt x="672135" y="0"/>
                    <a:pt x="865994" y="194637"/>
                    <a:pt x="865994" y="434734"/>
                  </a:cubicBezTo>
                  <a:cubicBezTo>
                    <a:pt x="865994" y="674831"/>
                    <a:pt x="672135" y="869468"/>
                    <a:pt x="432997" y="869468"/>
                  </a:cubicBezTo>
                  <a:cubicBezTo>
                    <a:pt x="193859" y="869468"/>
                    <a:pt x="0" y="674831"/>
                    <a:pt x="0" y="434734"/>
                  </a:cubicBezTo>
                  <a:close/>
                </a:path>
              </a:pathLst>
            </a:custGeom>
            <a:solidFill>
              <a:srgbClr val="1C03D3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36982" tIns="137490" rIns="136982" bIns="137490" numCol="1" spcCol="1270" anchor="ctr" anchorCtr="0">
              <a:noAutofit/>
            </a:bodyPr>
            <a:lstStyle/>
            <a:p>
              <a:pPr lvl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pt-BR" sz="2000" kern="1200" dirty="0"/>
                <a:t>Sistema Estruturante</a:t>
              </a:r>
            </a:p>
          </p:txBody>
        </p:sp>
        <p:sp>
          <p:nvSpPr>
            <p:cNvPr id="11" name="Forma livre 10"/>
            <p:cNvSpPr/>
            <p:nvPr/>
          </p:nvSpPr>
          <p:spPr>
            <a:xfrm rot="16200000">
              <a:off x="6258839" y="1938205"/>
              <a:ext cx="869848" cy="163082"/>
            </a:xfrm>
            <a:custGeom>
              <a:avLst/>
              <a:gdLst>
                <a:gd name="connsiteX0" fmla="*/ 0 w 1173171"/>
                <a:gd name="connsiteY0" fmla="*/ 104745 h 523723"/>
                <a:gd name="connsiteX1" fmla="*/ 911310 w 1173171"/>
                <a:gd name="connsiteY1" fmla="*/ 104745 h 523723"/>
                <a:gd name="connsiteX2" fmla="*/ 911310 w 1173171"/>
                <a:gd name="connsiteY2" fmla="*/ 0 h 523723"/>
                <a:gd name="connsiteX3" fmla="*/ 1173171 w 1173171"/>
                <a:gd name="connsiteY3" fmla="*/ 261862 h 523723"/>
                <a:gd name="connsiteX4" fmla="*/ 911310 w 1173171"/>
                <a:gd name="connsiteY4" fmla="*/ 523723 h 523723"/>
                <a:gd name="connsiteX5" fmla="*/ 911310 w 1173171"/>
                <a:gd name="connsiteY5" fmla="*/ 418978 h 523723"/>
                <a:gd name="connsiteX6" fmla="*/ 0 w 1173171"/>
                <a:gd name="connsiteY6" fmla="*/ 418978 h 523723"/>
                <a:gd name="connsiteX7" fmla="*/ 0 w 1173171"/>
                <a:gd name="connsiteY7" fmla="*/ 104745 h 5237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173171" h="523723">
                  <a:moveTo>
                    <a:pt x="1173171" y="418977"/>
                  </a:moveTo>
                  <a:lnTo>
                    <a:pt x="261861" y="418977"/>
                  </a:lnTo>
                  <a:lnTo>
                    <a:pt x="261861" y="523722"/>
                  </a:lnTo>
                  <a:lnTo>
                    <a:pt x="0" y="261861"/>
                  </a:lnTo>
                  <a:lnTo>
                    <a:pt x="261861" y="1"/>
                  </a:lnTo>
                  <a:lnTo>
                    <a:pt x="261861" y="104746"/>
                  </a:lnTo>
                  <a:lnTo>
                    <a:pt x="1173171" y="104746"/>
                  </a:lnTo>
                  <a:lnTo>
                    <a:pt x="1173171" y="418977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accent3">
                    <a:lumMod val="5000"/>
                    <a:lumOff val="95000"/>
                  </a:schemeClr>
                </a:gs>
                <a:gs pos="74000">
                  <a:schemeClr val="accent3">
                    <a:lumMod val="45000"/>
                    <a:lumOff val="55000"/>
                  </a:schemeClr>
                </a:gs>
                <a:gs pos="83000">
                  <a:schemeClr val="accent3">
                    <a:lumMod val="45000"/>
                    <a:lumOff val="55000"/>
                  </a:schemeClr>
                </a:gs>
                <a:gs pos="100000">
                  <a:schemeClr val="accent3">
                    <a:lumMod val="30000"/>
                    <a:lumOff val="70000"/>
                  </a:schemeClr>
                </a:gs>
              </a:gsLst>
              <a:lin ang="5400000" scaled="1"/>
              <a:tileRect/>
            </a:gradFill>
          </p:spPr>
          <p:style>
            <a:ln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57118" tIns="104744" rIns="-1" bIns="104745" numCol="1" spcCol="1270" anchor="ctr" anchorCtr="0">
              <a:noAutofit/>
            </a:bodyPr>
            <a:lstStyle/>
            <a:p>
              <a:pPr lvl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pt-BR" sz="1200" b="1" kern="1200" dirty="0" smtClean="0">
                  <a:solidFill>
                    <a:schemeClr val="tx1"/>
                  </a:solidFill>
                </a:rPr>
                <a:t>VPD</a:t>
              </a:r>
              <a:endParaRPr lang="pt-BR" sz="1200" b="1" kern="1200" dirty="0">
                <a:solidFill>
                  <a:schemeClr val="tx1"/>
                </a:solidFill>
              </a:endParaRPr>
            </a:p>
          </p:txBody>
        </p:sp>
        <p:sp>
          <p:nvSpPr>
            <p:cNvPr id="12" name="Forma livre 11"/>
            <p:cNvSpPr/>
            <p:nvPr/>
          </p:nvSpPr>
          <p:spPr>
            <a:xfrm>
              <a:off x="6238244" y="826798"/>
              <a:ext cx="865994" cy="869467"/>
            </a:xfrm>
            <a:custGeom>
              <a:avLst/>
              <a:gdLst>
                <a:gd name="connsiteX0" fmla="*/ 0 w 865994"/>
                <a:gd name="connsiteY0" fmla="*/ 434734 h 869467"/>
                <a:gd name="connsiteX1" fmla="*/ 432997 w 865994"/>
                <a:gd name="connsiteY1" fmla="*/ 0 h 869467"/>
                <a:gd name="connsiteX2" fmla="*/ 865994 w 865994"/>
                <a:gd name="connsiteY2" fmla="*/ 434734 h 869467"/>
                <a:gd name="connsiteX3" fmla="*/ 432997 w 865994"/>
                <a:gd name="connsiteY3" fmla="*/ 869468 h 869467"/>
                <a:gd name="connsiteX4" fmla="*/ 0 w 865994"/>
                <a:gd name="connsiteY4" fmla="*/ 434734 h 8694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65994" h="869467">
                  <a:moveTo>
                    <a:pt x="0" y="434734"/>
                  </a:moveTo>
                  <a:cubicBezTo>
                    <a:pt x="0" y="194637"/>
                    <a:pt x="193859" y="0"/>
                    <a:pt x="432997" y="0"/>
                  </a:cubicBezTo>
                  <a:cubicBezTo>
                    <a:pt x="672135" y="0"/>
                    <a:pt x="865994" y="194637"/>
                    <a:pt x="865994" y="434734"/>
                  </a:cubicBezTo>
                  <a:cubicBezTo>
                    <a:pt x="865994" y="674831"/>
                    <a:pt x="672135" y="869468"/>
                    <a:pt x="432997" y="869468"/>
                  </a:cubicBezTo>
                  <a:cubicBezTo>
                    <a:pt x="193859" y="869468"/>
                    <a:pt x="0" y="674831"/>
                    <a:pt x="0" y="434734"/>
                  </a:cubicBezTo>
                  <a:close/>
                </a:path>
              </a:pathLst>
            </a:custGeom>
            <a:solidFill>
              <a:srgbClr val="1C03D3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36982" tIns="137490" rIns="136982" bIns="137490" numCol="1" spcCol="1270" anchor="ctr" anchorCtr="0">
              <a:noAutofit/>
            </a:bodyPr>
            <a:lstStyle/>
            <a:p>
              <a:pPr lvl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pt-BR" sz="2000" dirty="0"/>
                <a:t>Sistema Estruturante</a:t>
              </a:r>
            </a:p>
          </p:txBody>
        </p:sp>
        <p:sp>
          <p:nvSpPr>
            <p:cNvPr id="13" name="Forma livre 12"/>
            <p:cNvSpPr/>
            <p:nvPr/>
          </p:nvSpPr>
          <p:spPr>
            <a:xfrm rot="5400000" flipH="1">
              <a:off x="4091273" y="2040451"/>
              <a:ext cx="882011" cy="193639"/>
            </a:xfrm>
            <a:custGeom>
              <a:avLst/>
              <a:gdLst>
                <a:gd name="connsiteX0" fmla="*/ 0 w 1113786"/>
                <a:gd name="connsiteY0" fmla="*/ 95415 h 477075"/>
                <a:gd name="connsiteX1" fmla="*/ 875249 w 1113786"/>
                <a:gd name="connsiteY1" fmla="*/ 95415 h 477075"/>
                <a:gd name="connsiteX2" fmla="*/ 875249 w 1113786"/>
                <a:gd name="connsiteY2" fmla="*/ 0 h 477075"/>
                <a:gd name="connsiteX3" fmla="*/ 1113786 w 1113786"/>
                <a:gd name="connsiteY3" fmla="*/ 238538 h 477075"/>
                <a:gd name="connsiteX4" fmla="*/ 875249 w 1113786"/>
                <a:gd name="connsiteY4" fmla="*/ 477075 h 477075"/>
                <a:gd name="connsiteX5" fmla="*/ 875249 w 1113786"/>
                <a:gd name="connsiteY5" fmla="*/ 381660 h 477075"/>
                <a:gd name="connsiteX6" fmla="*/ 0 w 1113786"/>
                <a:gd name="connsiteY6" fmla="*/ 381660 h 477075"/>
                <a:gd name="connsiteX7" fmla="*/ 0 w 1113786"/>
                <a:gd name="connsiteY7" fmla="*/ 95415 h 4770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113786" h="477075">
                  <a:moveTo>
                    <a:pt x="1113786" y="381659"/>
                  </a:moveTo>
                  <a:lnTo>
                    <a:pt x="238537" y="381659"/>
                  </a:lnTo>
                  <a:lnTo>
                    <a:pt x="238537" y="477074"/>
                  </a:lnTo>
                  <a:lnTo>
                    <a:pt x="0" y="238537"/>
                  </a:lnTo>
                  <a:lnTo>
                    <a:pt x="238537" y="1"/>
                  </a:lnTo>
                  <a:lnTo>
                    <a:pt x="238537" y="95416"/>
                  </a:lnTo>
                  <a:lnTo>
                    <a:pt x="1113786" y="95416"/>
                  </a:lnTo>
                  <a:lnTo>
                    <a:pt x="1113786" y="381659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accent2">
                    <a:lumMod val="40000"/>
                    <a:lumOff val="60000"/>
                  </a:schemeClr>
                </a:gs>
                <a:gs pos="46000">
                  <a:schemeClr val="accent2">
                    <a:lumMod val="95000"/>
                    <a:lumOff val="5000"/>
                  </a:schemeClr>
                </a:gs>
                <a:gs pos="100000">
                  <a:schemeClr val="accent2">
                    <a:lumMod val="60000"/>
                  </a:schemeClr>
                </a:gs>
              </a:gsLst>
              <a:path path="circle">
                <a:fillToRect l="50000" t="130000" r="50000" b="-30000"/>
              </a:path>
              <a:tileRect/>
            </a:gradFill>
          </p:spPr>
          <p:style>
            <a:ln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0" tIns="95416" rIns="143122" bIns="95414" numCol="1" spcCol="1270" anchor="ctr" anchorCtr="0">
              <a:noAutofit/>
            </a:bodyPr>
            <a:lstStyle/>
            <a:p>
              <a:pPr lvl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pt-BR" sz="800" kern="1200"/>
            </a:p>
          </p:txBody>
        </p:sp>
        <p:sp>
          <p:nvSpPr>
            <p:cNvPr id="14" name="Forma livre 13"/>
            <p:cNvSpPr/>
            <p:nvPr/>
          </p:nvSpPr>
          <p:spPr>
            <a:xfrm>
              <a:off x="4086728" y="891568"/>
              <a:ext cx="865994" cy="869467"/>
            </a:xfrm>
            <a:custGeom>
              <a:avLst/>
              <a:gdLst>
                <a:gd name="connsiteX0" fmla="*/ 0 w 865994"/>
                <a:gd name="connsiteY0" fmla="*/ 434734 h 869467"/>
                <a:gd name="connsiteX1" fmla="*/ 432997 w 865994"/>
                <a:gd name="connsiteY1" fmla="*/ 0 h 869467"/>
                <a:gd name="connsiteX2" fmla="*/ 865994 w 865994"/>
                <a:gd name="connsiteY2" fmla="*/ 434734 h 869467"/>
                <a:gd name="connsiteX3" fmla="*/ 432997 w 865994"/>
                <a:gd name="connsiteY3" fmla="*/ 869468 h 869467"/>
                <a:gd name="connsiteX4" fmla="*/ 0 w 865994"/>
                <a:gd name="connsiteY4" fmla="*/ 434734 h 8694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65994" h="869467">
                  <a:moveTo>
                    <a:pt x="0" y="434734"/>
                  </a:moveTo>
                  <a:cubicBezTo>
                    <a:pt x="0" y="194637"/>
                    <a:pt x="193859" y="0"/>
                    <a:pt x="432997" y="0"/>
                  </a:cubicBezTo>
                  <a:cubicBezTo>
                    <a:pt x="672135" y="0"/>
                    <a:pt x="865994" y="194637"/>
                    <a:pt x="865994" y="434734"/>
                  </a:cubicBezTo>
                  <a:cubicBezTo>
                    <a:pt x="865994" y="674831"/>
                    <a:pt x="672135" y="869468"/>
                    <a:pt x="432997" y="869468"/>
                  </a:cubicBezTo>
                  <a:cubicBezTo>
                    <a:pt x="193859" y="869468"/>
                    <a:pt x="0" y="674831"/>
                    <a:pt x="0" y="434734"/>
                  </a:cubicBezTo>
                  <a:close/>
                </a:path>
              </a:pathLst>
            </a:custGeom>
            <a:solidFill>
              <a:srgbClr val="1C03D3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36982" tIns="137490" rIns="136982" bIns="137490" numCol="1" spcCol="1270" anchor="ctr" anchorCtr="0">
              <a:noAutofit/>
            </a:bodyPr>
            <a:lstStyle/>
            <a:p>
              <a:pPr lvl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pt-BR" sz="2000" kern="1200" dirty="0"/>
                <a:t>Sistema Estruturante</a:t>
              </a:r>
            </a:p>
          </p:txBody>
        </p:sp>
        <p:sp>
          <p:nvSpPr>
            <p:cNvPr id="15" name="Forma livre 14"/>
            <p:cNvSpPr/>
            <p:nvPr/>
          </p:nvSpPr>
          <p:spPr>
            <a:xfrm>
              <a:off x="4024471" y="5442668"/>
              <a:ext cx="865994" cy="869467"/>
            </a:xfrm>
            <a:custGeom>
              <a:avLst/>
              <a:gdLst>
                <a:gd name="connsiteX0" fmla="*/ 0 w 865994"/>
                <a:gd name="connsiteY0" fmla="*/ 434734 h 869467"/>
                <a:gd name="connsiteX1" fmla="*/ 432997 w 865994"/>
                <a:gd name="connsiteY1" fmla="*/ 0 h 869467"/>
                <a:gd name="connsiteX2" fmla="*/ 865994 w 865994"/>
                <a:gd name="connsiteY2" fmla="*/ 434734 h 869467"/>
                <a:gd name="connsiteX3" fmla="*/ 432997 w 865994"/>
                <a:gd name="connsiteY3" fmla="*/ 869468 h 869467"/>
                <a:gd name="connsiteX4" fmla="*/ 0 w 865994"/>
                <a:gd name="connsiteY4" fmla="*/ 434734 h 8694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65994" h="869467">
                  <a:moveTo>
                    <a:pt x="0" y="434734"/>
                  </a:moveTo>
                  <a:cubicBezTo>
                    <a:pt x="0" y="194637"/>
                    <a:pt x="193859" y="0"/>
                    <a:pt x="432997" y="0"/>
                  </a:cubicBezTo>
                  <a:cubicBezTo>
                    <a:pt x="672135" y="0"/>
                    <a:pt x="865994" y="194637"/>
                    <a:pt x="865994" y="434734"/>
                  </a:cubicBezTo>
                  <a:cubicBezTo>
                    <a:pt x="865994" y="674831"/>
                    <a:pt x="672135" y="869468"/>
                    <a:pt x="432997" y="869468"/>
                  </a:cubicBezTo>
                  <a:cubicBezTo>
                    <a:pt x="193859" y="869468"/>
                    <a:pt x="0" y="674831"/>
                    <a:pt x="0" y="434734"/>
                  </a:cubicBezTo>
                  <a:close/>
                </a:path>
              </a:pathLst>
            </a:custGeom>
            <a:solidFill>
              <a:srgbClr val="1C03D3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36982" tIns="137490" rIns="136982" bIns="137490" numCol="1" spcCol="1270" anchor="ctr" anchorCtr="0">
              <a:noAutofit/>
            </a:bodyPr>
            <a:lstStyle/>
            <a:p>
              <a:pPr lvl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pt-BR" sz="2000" kern="1200" dirty="0"/>
                <a:t>Sistema Estruturante</a:t>
              </a:r>
            </a:p>
          </p:txBody>
        </p:sp>
      </p:grpSp>
      <p:sp>
        <p:nvSpPr>
          <p:cNvPr id="16" name="Forma livre 15"/>
          <p:cNvSpPr/>
          <p:nvPr/>
        </p:nvSpPr>
        <p:spPr>
          <a:xfrm flipH="1">
            <a:off x="5020687" y="3191614"/>
            <a:ext cx="1783881" cy="781824"/>
          </a:xfrm>
          <a:custGeom>
            <a:avLst/>
            <a:gdLst>
              <a:gd name="connsiteX0" fmla="*/ 0 w 1825172"/>
              <a:gd name="connsiteY0" fmla="*/ 355480 h 710959"/>
              <a:gd name="connsiteX1" fmla="*/ 355480 w 1825172"/>
              <a:gd name="connsiteY1" fmla="*/ 0 h 710959"/>
              <a:gd name="connsiteX2" fmla="*/ 355480 w 1825172"/>
              <a:gd name="connsiteY2" fmla="*/ 177740 h 710959"/>
              <a:gd name="connsiteX3" fmla="*/ 1469693 w 1825172"/>
              <a:gd name="connsiteY3" fmla="*/ 177740 h 710959"/>
              <a:gd name="connsiteX4" fmla="*/ 1469693 w 1825172"/>
              <a:gd name="connsiteY4" fmla="*/ 0 h 710959"/>
              <a:gd name="connsiteX5" fmla="*/ 1825172 w 1825172"/>
              <a:gd name="connsiteY5" fmla="*/ 355480 h 710959"/>
              <a:gd name="connsiteX6" fmla="*/ 1469693 w 1825172"/>
              <a:gd name="connsiteY6" fmla="*/ 710959 h 710959"/>
              <a:gd name="connsiteX7" fmla="*/ 1469693 w 1825172"/>
              <a:gd name="connsiteY7" fmla="*/ 533219 h 710959"/>
              <a:gd name="connsiteX8" fmla="*/ 355480 w 1825172"/>
              <a:gd name="connsiteY8" fmla="*/ 533219 h 710959"/>
              <a:gd name="connsiteX9" fmla="*/ 355480 w 1825172"/>
              <a:gd name="connsiteY9" fmla="*/ 710959 h 710959"/>
              <a:gd name="connsiteX10" fmla="*/ 0 w 1825172"/>
              <a:gd name="connsiteY10" fmla="*/ 355480 h 7109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825172" h="710959">
                <a:moveTo>
                  <a:pt x="0" y="355480"/>
                </a:moveTo>
                <a:lnTo>
                  <a:pt x="355480" y="0"/>
                </a:lnTo>
                <a:lnTo>
                  <a:pt x="355480" y="177740"/>
                </a:lnTo>
                <a:lnTo>
                  <a:pt x="1469693" y="177740"/>
                </a:lnTo>
                <a:lnTo>
                  <a:pt x="1469693" y="0"/>
                </a:lnTo>
                <a:lnTo>
                  <a:pt x="1825172" y="355480"/>
                </a:lnTo>
                <a:lnTo>
                  <a:pt x="1469693" y="710959"/>
                </a:lnTo>
                <a:lnTo>
                  <a:pt x="1469693" y="533219"/>
                </a:lnTo>
                <a:lnTo>
                  <a:pt x="355480" y="533219"/>
                </a:lnTo>
                <a:lnTo>
                  <a:pt x="355480" y="710959"/>
                </a:lnTo>
                <a:lnTo>
                  <a:pt x="0" y="355480"/>
                </a:lnTo>
                <a:close/>
              </a:path>
            </a:pathLst>
          </a:custGeom>
          <a:blipFill>
            <a:blip r:embed="rId2" cstate="print"/>
            <a:tile tx="0" ty="0" sx="100000" sy="100000" flip="none" algn="tl"/>
          </a:blipFill>
        </p:spPr>
        <p:style>
          <a:lnRef idx="0">
            <a:schemeClr val="accent1">
              <a:tint val="60000"/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213287" tIns="142192" rIns="0" bIns="142191" numCol="1" spcCol="1270" anchor="ctr" anchorCtr="0">
            <a:noAutofit/>
          </a:bodyPr>
          <a:lstStyle/>
          <a:p>
            <a:pPr lvl="0" algn="ctr" defTabSz="3556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pt-BR" sz="800" kern="1200"/>
          </a:p>
        </p:txBody>
      </p:sp>
      <p:sp>
        <p:nvSpPr>
          <p:cNvPr id="17" name="Forma livre 16"/>
          <p:cNvSpPr/>
          <p:nvPr/>
        </p:nvSpPr>
        <p:spPr>
          <a:xfrm rot="19974461" flipH="1">
            <a:off x="3389149" y="4956225"/>
            <a:ext cx="4098328" cy="485857"/>
          </a:xfrm>
          <a:custGeom>
            <a:avLst/>
            <a:gdLst>
              <a:gd name="connsiteX0" fmla="*/ 0 w 1151934"/>
              <a:gd name="connsiteY0" fmla="*/ 95294 h 476472"/>
              <a:gd name="connsiteX1" fmla="*/ 913698 w 1151934"/>
              <a:gd name="connsiteY1" fmla="*/ 95294 h 476472"/>
              <a:gd name="connsiteX2" fmla="*/ 913698 w 1151934"/>
              <a:gd name="connsiteY2" fmla="*/ 0 h 476472"/>
              <a:gd name="connsiteX3" fmla="*/ 1151934 w 1151934"/>
              <a:gd name="connsiteY3" fmla="*/ 238236 h 476472"/>
              <a:gd name="connsiteX4" fmla="*/ 913698 w 1151934"/>
              <a:gd name="connsiteY4" fmla="*/ 476472 h 476472"/>
              <a:gd name="connsiteX5" fmla="*/ 913698 w 1151934"/>
              <a:gd name="connsiteY5" fmla="*/ 381178 h 476472"/>
              <a:gd name="connsiteX6" fmla="*/ 0 w 1151934"/>
              <a:gd name="connsiteY6" fmla="*/ 381178 h 476472"/>
              <a:gd name="connsiteX7" fmla="*/ 0 w 1151934"/>
              <a:gd name="connsiteY7" fmla="*/ 95294 h 4764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151934" h="476472">
                <a:moveTo>
                  <a:pt x="1151934" y="381177"/>
                </a:moveTo>
                <a:lnTo>
                  <a:pt x="238236" y="381177"/>
                </a:lnTo>
                <a:lnTo>
                  <a:pt x="238236" y="476471"/>
                </a:lnTo>
                <a:lnTo>
                  <a:pt x="0" y="238236"/>
                </a:lnTo>
                <a:lnTo>
                  <a:pt x="238236" y="1"/>
                </a:lnTo>
                <a:lnTo>
                  <a:pt x="238236" y="95295"/>
                </a:lnTo>
                <a:lnTo>
                  <a:pt x="1151934" y="95295"/>
                </a:lnTo>
                <a:lnTo>
                  <a:pt x="1151934" y="381177"/>
                </a:lnTo>
                <a:close/>
              </a:path>
            </a:pathLst>
          </a:custGeom>
          <a:gradFill flip="none" rotWithShape="1">
            <a:gsLst>
              <a:gs pos="0">
                <a:schemeClr val="accent3">
                  <a:lumMod val="5000"/>
                  <a:lumOff val="95000"/>
                </a:schemeClr>
              </a:gs>
              <a:gs pos="74000">
                <a:schemeClr val="accent3">
                  <a:lumMod val="45000"/>
                  <a:lumOff val="55000"/>
                </a:schemeClr>
              </a:gs>
              <a:gs pos="83000">
                <a:schemeClr val="accent3">
                  <a:lumMod val="45000"/>
                  <a:lumOff val="55000"/>
                </a:schemeClr>
              </a:gs>
              <a:gs pos="100000">
                <a:schemeClr val="accent3">
                  <a:lumMod val="30000"/>
                  <a:lumOff val="70000"/>
                </a:schemeClr>
              </a:gs>
            </a:gsLst>
            <a:lin ang="5400000" scaled="1"/>
            <a:tileRect/>
          </a:gradFill>
        </p:spPr>
        <p:style>
          <a:lnRef idx="0">
            <a:schemeClr val="accent1">
              <a:tint val="60000"/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-1" tIns="95294" rIns="142943" bIns="95294" numCol="1" spcCol="1270" anchor="ctr" anchorCtr="0">
            <a:noAutofit/>
          </a:bodyPr>
          <a:lstStyle/>
          <a:p>
            <a:pPr algn="ctr" defTabSz="3556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pt-BR" sz="1200" b="1" dirty="0" smtClean="0">
                <a:solidFill>
                  <a:schemeClr val="tx1"/>
                </a:solidFill>
              </a:rPr>
              <a:t>VPD </a:t>
            </a:r>
            <a:r>
              <a:rPr lang="pt-BR" sz="1200" b="1" dirty="0">
                <a:solidFill>
                  <a:schemeClr val="tx1"/>
                </a:solidFill>
              </a:rPr>
              <a:t>(Variação Patrimonial Diminutiva</a:t>
            </a:r>
            <a:r>
              <a:rPr lang="pt-BR" sz="1200" b="1" dirty="0" smtClean="0">
                <a:solidFill>
                  <a:schemeClr val="tx1"/>
                </a:solidFill>
              </a:rPr>
              <a:t>)</a:t>
            </a:r>
            <a:endParaRPr lang="pt-BR" sz="12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0121797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1"/>
          <p:cNvSpPr txBox="1">
            <a:spLocks/>
          </p:cNvSpPr>
          <p:nvPr/>
        </p:nvSpPr>
        <p:spPr>
          <a:xfrm>
            <a:off x="1210244" y="2236090"/>
            <a:ext cx="10796589" cy="1543430"/>
          </a:xfrm>
          <a:prstGeom prst="rect">
            <a:avLst/>
          </a:prstGeom>
        </p:spPr>
        <p:txBody>
          <a:bodyPr/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pt-BR" b="1" i="1" u="sng" dirty="0" smtClean="0">
                <a:latin typeface="Algerian" panose="04020705040A02060702" pitchFamily="82" charset="0"/>
              </a:rPr>
              <a:t>Interligação:</a:t>
            </a:r>
          </a:p>
          <a:p>
            <a:pPr algn="ctr"/>
            <a:endParaRPr lang="pt-BR" b="1" i="1" u="sng" dirty="0" smtClean="0">
              <a:latin typeface="Algerian" panose="04020705040A02060702" pitchFamily="82" charset="0"/>
            </a:endParaRPr>
          </a:p>
          <a:p>
            <a:pPr algn="ctr"/>
            <a:r>
              <a:rPr lang="pt-BR" b="1" i="1" u="sng" dirty="0" smtClean="0">
                <a:latin typeface="Algerian" panose="04020705040A02060702" pitchFamily="82" charset="0"/>
              </a:rPr>
              <a:t>Sistemas estruturantes x pilares</a:t>
            </a:r>
            <a:endParaRPr lang="pt-BR" b="1" i="1" u="sng" dirty="0">
              <a:latin typeface="Algerian" panose="04020705040A02060702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7841836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Forma livre 26"/>
          <p:cNvSpPr/>
          <p:nvPr/>
        </p:nvSpPr>
        <p:spPr>
          <a:xfrm rot="9628325" flipH="1">
            <a:off x="2656556" y="2190651"/>
            <a:ext cx="7146211" cy="734555"/>
          </a:xfrm>
          <a:custGeom>
            <a:avLst/>
            <a:gdLst>
              <a:gd name="connsiteX0" fmla="*/ 0 w 1113786"/>
              <a:gd name="connsiteY0" fmla="*/ 95415 h 477075"/>
              <a:gd name="connsiteX1" fmla="*/ 875249 w 1113786"/>
              <a:gd name="connsiteY1" fmla="*/ 95415 h 477075"/>
              <a:gd name="connsiteX2" fmla="*/ 875249 w 1113786"/>
              <a:gd name="connsiteY2" fmla="*/ 0 h 477075"/>
              <a:gd name="connsiteX3" fmla="*/ 1113786 w 1113786"/>
              <a:gd name="connsiteY3" fmla="*/ 238538 h 477075"/>
              <a:gd name="connsiteX4" fmla="*/ 875249 w 1113786"/>
              <a:gd name="connsiteY4" fmla="*/ 477075 h 477075"/>
              <a:gd name="connsiteX5" fmla="*/ 875249 w 1113786"/>
              <a:gd name="connsiteY5" fmla="*/ 381660 h 477075"/>
              <a:gd name="connsiteX6" fmla="*/ 0 w 1113786"/>
              <a:gd name="connsiteY6" fmla="*/ 381660 h 477075"/>
              <a:gd name="connsiteX7" fmla="*/ 0 w 1113786"/>
              <a:gd name="connsiteY7" fmla="*/ 95415 h 4770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113786" h="477075">
                <a:moveTo>
                  <a:pt x="1113786" y="381659"/>
                </a:moveTo>
                <a:lnTo>
                  <a:pt x="238537" y="381659"/>
                </a:lnTo>
                <a:lnTo>
                  <a:pt x="238537" y="477074"/>
                </a:lnTo>
                <a:lnTo>
                  <a:pt x="0" y="238537"/>
                </a:lnTo>
                <a:lnTo>
                  <a:pt x="238537" y="1"/>
                </a:lnTo>
                <a:lnTo>
                  <a:pt x="238537" y="95416"/>
                </a:lnTo>
                <a:lnTo>
                  <a:pt x="1113786" y="95416"/>
                </a:lnTo>
                <a:lnTo>
                  <a:pt x="1113786" y="381659"/>
                </a:lnTo>
                <a:close/>
              </a:path>
            </a:pathLst>
          </a:custGeom>
          <a:solidFill>
            <a:srgbClr val="00B0F0"/>
          </a:solidFill>
        </p:spPr>
        <p:style>
          <a:lnRef idx="0">
            <a:schemeClr val="accent1">
              <a:tint val="60000"/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0" tIns="95416" rIns="143122" bIns="95414" numCol="1" spcCol="1270" anchor="ctr" anchorCtr="0">
            <a:noAutofit/>
          </a:bodyPr>
          <a:lstStyle/>
          <a:p>
            <a:pPr lvl="0" algn="ctr" defTabSz="3556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pt-BR" sz="800" kern="1200"/>
          </a:p>
        </p:txBody>
      </p:sp>
      <p:sp>
        <p:nvSpPr>
          <p:cNvPr id="24" name="Forma livre 23"/>
          <p:cNvSpPr/>
          <p:nvPr/>
        </p:nvSpPr>
        <p:spPr>
          <a:xfrm rot="9036549" flipH="1">
            <a:off x="6755571" y="1950800"/>
            <a:ext cx="4071273" cy="734555"/>
          </a:xfrm>
          <a:custGeom>
            <a:avLst/>
            <a:gdLst>
              <a:gd name="connsiteX0" fmla="*/ 0 w 1113786"/>
              <a:gd name="connsiteY0" fmla="*/ 95415 h 477075"/>
              <a:gd name="connsiteX1" fmla="*/ 875249 w 1113786"/>
              <a:gd name="connsiteY1" fmla="*/ 95415 h 477075"/>
              <a:gd name="connsiteX2" fmla="*/ 875249 w 1113786"/>
              <a:gd name="connsiteY2" fmla="*/ 0 h 477075"/>
              <a:gd name="connsiteX3" fmla="*/ 1113786 w 1113786"/>
              <a:gd name="connsiteY3" fmla="*/ 238538 h 477075"/>
              <a:gd name="connsiteX4" fmla="*/ 875249 w 1113786"/>
              <a:gd name="connsiteY4" fmla="*/ 477075 h 477075"/>
              <a:gd name="connsiteX5" fmla="*/ 875249 w 1113786"/>
              <a:gd name="connsiteY5" fmla="*/ 381660 h 477075"/>
              <a:gd name="connsiteX6" fmla="*/ 0 w 1113786"/>
              <a:gd name="connsiteY6" fmla="*/ 381660 h 477075"/>
              <a:gd name="connsiteX7" fmla="*/ 0 w 1113786"/>
              <a:gd name="connsiteY7" fmla="*/ 95415 h 4770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113786" h="477075">
                <a:moveTo>
                  <a:pt x="1113786" y="381659"/>
                </a:moveTo>
                <a:lnTo>
                  <a:pt x="238537" y="381659"/>
                </a:lnTo>
                <a:lnTo>
                  <a:pt x="238537" y="477074"/>
                </a:lnTo>
                <a:lnTo>
                  <a:pt x="0" y="238537"/>
                </a:lnTo>
                <a:lnTo>
                  <a:pt x="238537" y="1"/>
                </a:lnTo>
                <a:lnTo>
                  <a:pt x="238537" y="95416"/>
                </a:lnTo>
                <a:lnTo>
                  <a:pt x="1113786" y="95416"/>
                </a:lnTo>
                <a:lnTo>
                  <a:pt x="1113786" y="381659"/>
                </a:lnTo>
                <a:close/>
              </a:path>
            </a:pathLst>
          </a:custGeom>
          <a:solidFill>
            <a:srgbClr val="00B0F0"/>
          </a:solidFill>
        </p:spPr>
        <p:style>
          <a:lnRef idx="0">
            <a:schemeClr val="accent1">
              <a:tint val="60000"/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0" tIns="95416" rIns="143122" bIns="95414" numCol="1" spcCol="1270" anchor="ctr" anchorCtr="0">
            <a:noAutofit/>
          </a:bodyPr>
          <a:lstStyle/>
          <a:p>
            <a:pPr lvl="0" algn="ctr" defTabSz="3556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pt-BR" sz="800" kern="1200"/>
          </a:p>
        </p:txBody>
      </p:sp>
      <p:sp>
        <p:nvSpPr>
          <p:cNvPr id="26" name="Forma livre 25"/>
          <p:cNvSpPr/>
          <p:nvPr/>
        </p:nvSpPr>
        <p:spPr>
          <a:xfrm rot="5400000" flipH="1">
            <a:off x="9249144" y="1470214"/>
            <a:ext cx="2750550" cy="703530"/>
          </a:xfrm>
          <a:custGeom>
            <a:avLst/>
            <a:gdLst>
              <a:gd name="connsiteX0" fmla="*/ 0 w 1151934"/>
              <a:gd name="connsiteY0" fmla="*/ 95294 h 476472"/>
              <a:gd name="connsiteX1" fmla="*/ 913698 w 1151934"/>
              <a:gd name="connsiteY1" fmla="*/ 95294 h 476472"/>
              <a:gd name="connsiteX2" fmla="*/ 913698 w 1151934"/>
              <a:gd name="connsiteY2" fmla="*/ 0 h 476472"/>
              <a:gd name="connsiteX3" fmla="*/ 1151934 w 1151934"/>
              <a:gd name="connsiteY3" fmla="*/ 238236 h 476472"/>
              <a:gd name="connsiteX4" fmla="*/ 913698 w 1151934"/>
              <a:gd name="connsiteY4" fmla="*/ 476472 h 476472"/>
              <a:gd name="connsiteX5" fmla="*/ 913698 w 1151934"/>
              <a:gd name="connsiteY5" fmla="*/ 381178 h 476472"/>
              <a:gd name="connsiteX6" fmla="*/ 0 w 1151934"/>
              <a:gd name="connsiteY6" fmla="*/ 381178 h 476472"/>
              <a:gd name="connsiteX7" fmla="*/ 0 w 1151934"/>
              <a:gd name="connsiteY7" fmla="*/ 95294 h 4764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151934" h="476472">
                <a:moveTo>
                  <a:pt x="1151934" y="381177"/>
                </a:moveTo>
                <a:lnTo>
                  <a:pt x="238236" y="381177"/>
                </a:lnTo>
                <a:lnTo>
                  <a:pt x="238236" y="476471"/>
                </a:lnTo>
                <a:lnTo>
                  <a:pt x="0" y="238236"/>
                </a:lnTo>
                <a:lnTo>
                  <a:pt x="238236" y="1"/>
                </a:lnTo>
                <a:lnTo>
                  <a:pt x="238236" y="95295"/>
                </a:lnTo>
                <a:lnTo>
                  <a:pt x="1151934" y="95295"/>
                </a:lnTo>
                <a:lnTo>
                  <a:pt x="1151934" y="381177"/>
                </a:lnTo>
                <a:close/>
              </a:path>
            </a:pathLst>
          </a:custGeom>
          <a:solidFill>
            <a:srgbClr val="00B0F0"/>
          </a:solidFill>
        </p:spPr>
        <p:style>
          <a:lnRef idx="0">
            <a:schemeClr val="accent1">
              <a:tint val="60000"/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-1" tIns="95294" rIns="142943" bIns="95294" numCol="1" spcCol="1270" anchor="ctr" anchorCtr="0">
            <a:noAutofit/>
          </a:bodyPr>
          <a:lstStyle/>
          <a:p>
            <a:pPr lvl="0" algn="ctr" defTabSz="3556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pt-BR" sz="800" kern="1200"/>
          </a:p>
        </p:txBody>
      </p:sp>
      <p:sp>
        <p:nvSpPr>
          <p:cNvPr id="39" name="Forma livre 38"/>
          <p:cNvSpPr/>
          <p:nvPr/>
        </p:nvSpPr>
        <p:spPr>
          <a:xfrm rot="8488973" flipH="1">
            <a:off x="2022384" y="1871385"/>
            <a:ext cx="3712078" cy="734555"/>
          </a:xfrm>
          <a:custGeom>
            <a:avLst/>
            <a:gdLst>
              <a:gd name="connsiteX0" fmla="*/ 0 w 1113786"/>
              <a:gd name="connsiteY0" fmla="*/ 95415 h 477075"/>
              <a:gd name="connsiteX1" fmla="*/ 875249 w 1113786"/>
              <a:gd name="connsiteY1" fmla="*/ 95415 h 477075"/>
              <a:gd name="connsiteX2" fmla="*/ 875249 w 1113786"/>
              <a:gd name="connsiteY2" fmla="*/ 0 h 477075"/>
              <a:gd name="connsiteX3" fmla="*/ 1113786 w 1113786"/>
              <a:gd name="connsiteY3" fmla="*/ 238538 h 477075"/>
              <a:gd name="connsiteX4" fmla="*/ 875249 w 1113786"/>
              <a:gd name="connsiteY4" fmla="*/ 477075 h 477075"/>
              <a:gd name="connsiteX5" fmla="*/ 875249 w 1113786"/>
              <a:gd name="connsiteY5" fmla="*/ 381660 h 477075"/>
              <a:gd name="connsiteX6" fmla="*/ 0 w 1113786"/>
              <a:gd name="connsiteY6" fmla="*/ 381660 h 477075"/>
              <a:gd name="connsiteX7" fmla="*/ 0 w 1113786"/>
              <a:gd name="connsiteY7" fmla="*/ 95415 h 4770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113786" h="477075">
                <a:moveTo>
                  <a:pt x="1113786" y="381659"/>
                </a:moveTo>
                <a:lnTo>
                  <a:pt x="238537" y="381659"/>
                </a:lnTo>
                <a:lnTo>
                  <a:pt x="238537" y="477074"/>
                </a:lnTo>
                <a:lnTo>
                  <a:pt x="0" y="238537"/>
                </a:lnTo>
                <a:lnTo>
                  <a:pt x="238537" y="1"/>
                </a:lnTo>
                <a:lnTo>
                  <a:pt x="238537" y="95416"/>
                </a:lnTo>
                <a:lnTo>
                  <a:pt x="1113786" y="95416"/>
                </a:lnTo>
                <a:lnTo>
                  <a:pt x="1113786" y="381659"/>
                </a:lnTo>
                <a:close/>
              </a:path>
            </a:pathLst>
          </a:custGeom>
          <a:gradFill flip="none" rotWithShape="1">
            <a:gsLst>
              <a:gs pos="0">
                <a:schemeClr val="accent3">
                  <a:lumMod val="89000"/>
                </a:schemeClr>
              </a:gs>
              <a:gs pos="23000">
                <a:schemeClr val="accent3">
                  <a:lumMod val="89000"/>
                </a:schemeClr>
              </a:gs>
              <a:gs pos="69000">
                <a:schemeClr val="accent3">
                  <a:lumMod val="75000"/>
                </a:schemeClr>
              </a:gs>
              <a:gs pos="97000">
                <a:schemeClr val="accent3">
                  <a:lumMod val="7000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0">
            <a:schemeClr val="accent1">
              <a:tint val="60000"/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0" tIns="95416" rIns="143122" bIns="95414" numCol="1" spcCol="1270" anchor="ctr" anchorCtr="0">
            <a:noAutofit/>
          </a:bodyPr>
          <a:lstStyle/>
          <a:p>
            <a:pPr lvl="0" algn="ctr" defTabSz="3556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pt-BR" sz="800" kern="1200"/>
          </a:p>
        </p:txBody>
      </p:sp>
      <p:sp>
        <p:nvSpPr>
          <p:cNvPr id="14" name="Forma livre 13"/>
          <p:cNvSpPr/>
          <p:nvPr/>
        </p:nvSpPr>
        <p:spPr>
          <a:xfrm rot="2243445" flipH="1">
            <a:off x="421544" y="1863352"/>
            <a:ext cx="4590105" cy="703530"/>
          </a:xfrm>
          <a:custGeom>
            <a:avLst/>
            <a:gdLst>
              <a:gd name="connsiteX0" fmla="*/ 0 w 1151934"/>
              <a:gd name="connsiteY0" fmla="*/ 95294 h 476472"/>
              <a:gd name="connsiteX1" fmla="*/ 913698 w 1151934"/>
              <a:gd name="connsiteY1" fmla="*/ 95294 h 476472"/>
              <a:gd name="connsiteX2" fmla="*/ 913698 w 1151934"/>
              <a:gd name="connsiteY2" fmla="*/ 0 h 476472"/>
              <a:gd name="connsiteX3" fmla="*/ 1151934 w 1151934"/>
              <a:gd name="connsiteY3" fmla="*/ 238236 h 476472"/>
              <a:gd name="connsiteX4" fmla="*/ 913698 w 1151934"/>
              <a:gd name="connsiteY4" fmla="*/ 476472 h 476472"/>
              <a:gd name="connsiteX5" fmla="*/ 913698 w 1151934"/>
              <a:gd name="connsiteY5" fmla="*/ 381178 h 476472"/>
              <a:gd name="connsiteX6" fmla="*/ 0 w 1151934"/>
              <a:gd name="connsiteY6" fmla="*/ 381178 h 476472"/>
              <a:gd name="connsiteX7" fmla="*/ 0 w 1151934"/>
              <a:gd name="connsiteY7" fmla="*/ 95294 h 4764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151934" h="476472">
                <a:moveTo>
                  <a:pt x="1151934" y="381177"/>
                </a:moveTo>
                <a:lnTo>
                  <a:pt x="238236" y="381177"/>
                </a:lnTo>
                <a:lnTo>
                  <a:pt x="238236" y="476471"/>
                </a:lnTo>
                <a:lnTo>
                  <a:pt x="0" y="238236"/>
                </a:lnTo>
                <a:lnTo>
                  <a:pt x="238236" y="1"/>
                </a:lnTo>
                <a:lnTo>
                  <a:pt x="238236" y="95295"/>
                </a:lnTo>
                <a:lnTo>
                  <a:pt x="1151934" y="95295"/>
                </a:lnTo>
                <a:lnTo>
                  <a:pt x="1151934" y="381177"/>
                </a:lnTo>
                <a:close/>
              </a:path>
            </a:pathLst>
          </a:custGeom>
          <a:gradFill flip="none" rotWithShape="1">
            <a:gsLst>
              <a:gs pos="0">
                <a:schemeClr val="accent1">
                  <a:lumMod val="89000"/>
                </a:schemeClr>
              </a:gs>
              <a:gs pos="23000">
                <a:schemeClr val="accent1">
                  <a:lumMod val="89000"/>
                </a:schemeClr>
              </a:gs>
              <a:gs pos="69000">
                <a:schemeClr val="accent1">
                  <a:lumMod val="75000"/>
                </a:schemeClr>
              </a:gs>
              <a:gs pos="97000">
                <a:schemeClr val="accent1">
                  <a:lumMod val="7000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0">
            <a:schemeClr val="accent1">
              <a:tint val="60000"/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-1" tIns="95294" rIns="142943" bIns="95294" numCol="1" spcCol="1270" anchor="ctr" anchorCtr="0">
            <a:noAutofit/>
          </a:bodyPr>
          <a:lstStyle/>
          <a:p>
            <a:pPr lvl="0" algn="ctr" defTabSz="3556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pt-BR" sz="800" kern="1200"/>
          </a:p>
        </p:txBody>
      </p:sp>
      <p:sp>
        <p:nvSpPr>
          <p:cNvPr id="13" name="Forma livre 12"/>
          <p:cNvSpPr/>
          <p:nvPr/>
        </p:nvSpPr>
        <p:spPr>
          <a:xfrm rot="5400000" flipH="1">
            <a:off x="181022" y="1528858"/>
            <a:ext cx="2446072" cy="734555"/>
          </a:xfrm>
          <a:custGeom>
            <a:avLst/>
            <a:gdLst>
              <a:gd name="connsiteX0" fmla="*/ 0 w 1113786"/>
              <a:gd name="connsiteY0" fmla="*/ 95415 h 477075"/>
              <a:gd name="connsiteX1" fmla="*/ 875249 w 1113786"/>
              <a:gd name="connsiteY1" fmla="*/ 95415 h 477075"/>
              <a:gd name="connsiteX2" fmla="*/ 875249 w 1113786"/>
              <a:gd name="connsiteY2" fmla="*/ 0 h 477075"/>
              <a:gd name="connsiteX3" fmla="*/ 1113786 w 1113786"/>
              <a:gd name="connsiteY3" fmla="*/ 238538 h 477075"/>
              <a:gd name="connsiteX4" fmla="*/ 875249 w 1113786"/>
              <a:gd name="connsiteY4" fmla="*/ 477075 h 477075"/>
              <a:gd name="connsiteX5" fmla="*/ 875249 w 1113786"/>
              <a:gd name="connsiteY5" fmla="*/ 381660 h 477075"/>
              <a:gd name="connsiteX6" fmla="*/ 0 w 1113786"/>
              <a:gd name="connsiteY6" fmla="*/ 381660 h 477075"/>
              <a:gd name="connsiteX7" fmla="*/ 0 w 1113786"/>
              <a:gd name="connsiteY7" fmla="*/ 95415 h 4770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113786" h="477075">
                <a:moveTo>
                  <a:pt x="1113786" y="381659"/>
                </a:moveTo>
                <a:lnTo>
                  <a:pt x="238537" y="381659"/>
                </a:lnTo>
                <a:lnTo>
                  <a:pt x="238537" y="477074"/>
                </a:lnTo>
                <a:lnTo>
                  <a:pt x="0" y="238537"/>
                </a:lnTo>
                <a:lnTo>
                  <a:pt x="238537" y="1"/>
                </a:lnTo>
                <a:lnTo>
                  <a:pt x="238537" y="95416"/>
                </a:lnTo>
                <a:lnTo>
                  <a:pt x="1113786" y="95416"/>
                </a:lnTo>
                <a:lnTo>
                  <a:pt x="1113786" y="381659"/>
                </a:lnTo>
                <a:close/>
              </a:path>
            </a:pathLst>
          </a:custGeom>
          <a:gradFill flip="none" rotWithShape="1">
            <a:gsLst>
              <a:gs pos="0">
                <a:schemeClr val="accent1">
                  <a:lumMod val="89000"/>
                </a:schemeClr>
              </a:gs>
              <a:gs pos="23000">
                <a:schemeClr val="accent1">
                  <a:lumMod val="89000"/>
                </a:schemeClr>
              </a:gs>
              <a:gs pos="69000">
                <a:schemeClr val="accent1">
                  <a:lumMod val="75000"/>
                </a:schemeClr>
              </a:gs>
              <a:gs pos="97000">
                <a:schemeClr val="accent1">
                  <a:lumMod val="7000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0">
            <a:schemeClr val="accent1">
              <a:tint val="60000"/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0" tIns="95416" rIns="143122" bIns="95414" numCol="1" spcCol="1270" anchor="ctr" anchorCtr="0">
            <a:noAutofit/>
          </a:bodyPr>
          <a:lstStyle/>
          <a:p>
            <a:pPr lvl="0" algn="ctr" defTabSz="3556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pt-BR" sz="800" kern="1200"/>
          </a:p>
        </p:txBody>
      </p:sp>
      <p:sp>
        <p:nvSpPr>
          <p:cNvPr id="17" name="Forma livre 16"/>
          <p:cNvSpPr/>
          <p:nvPr/>
        </p:nvSpPr>
        <p:spPr>
          <a:xfrm rot="1072132" flipH="1">
            <a:off x="1732299" y="2079148"/>
            <a:ext cx="7533152" cy="734555"/>
          </a:xfrm>
          <a:custGeom>
            <a:avLst/>
            <a:gdLst>
              <a:gd name="connsiteX0" fmla="*/ 0 w 1113786"/>
              <a:gd name="connsiteY0" fmla="*/ 95415 h 477075"/>
              <a:gd name="connsiteX1" fmla="*/ 875249 w 1113786"/>
              <a:gd name="connsiteY1" fmla="*/ 95415 h 477075"/>
              <a:gd name="connsiteX2" fmla="*/ 875249 w 1113786"/>
              <a:gd name="connsiteY2" fmla="*/ 0 h 477075"/>
              <a:gd name="connsiteX3" fmla="*/ 1113786 w 1113786"/>
              <a:gd name="connsiteY3" fmla="*/ 238538 h 477075"/>
              <a:gd name="connsiteX4" fmla="*/ 875249 w 1113786"/>
              <a:gd name="connsiteY4" fmla="*/ 477075 h 477075"/>
              <a:gd name="connsiteX5" fmla="*/ 875249 w 1113786"/>
              <a:gd name="connsiteY5" fmla="*/ 381660 h 477075"/>
              <a:gd name="connsiteX6" fmla="*/ 0 w 1113786"/>
              <a:gd name="connsiteY6" fmla="*/ 381660 h 477075"/>
              <a:gd name="connsiteX7" fmla="*/ 0 w 1113786"/>
              <a:gd name="connsiteY7" fmla="*/ 95415 h 4770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113786" h="477075">
                <a:moveTo>
                  <a:pt x="1113786" y="381659"/>
                </a:moveTo>
                <a:lnTo>
                  <a:pt x="238537" y="381659"/>
                </a:lnTo>
                <a:lnTo>
                  <a:pt x="238537" y="477074"/>
                </a:lnTo>
                <a:lnTo>
                  <a:pt x="0" y="238537"/>
                </a:lnTo>
                <a:lnTo>
                  <a:pt x="238537" y="1"/>
                </a:lnTo>
                <a:lnTo>
                  <a:pt x="238537" y="95416"/>
                </a:lnTo>
                <a:lnTo>
                  <a:pt x="1113786" y="95416"/>
                </a:lnTo>
                <a:lnTo>
                  <a:pt x="1113786" y="381659"/>
                </a:lnTo>
                <a:close/>
              </a:path>
            </a:pathLst>
          </a:custGeom>
          <a:gradFill flip="none" rotWithShape="1">
            <a:gsLst>
              <a:gs pos="0">
                <a:schemeClr val="accent1">
                  <a:lumMod val="89000"/>
                </a:schemeClr>
              </a:gs>
              <a:gs pos="23000">
                <a:schemeClr val="accent1">
                  <a:lumMod val="89000"/>
                </a:schemeClr>
              </a:gs>
              <a:gs pos="69000">
                <a:schemeClr val="accent1">
                  <a:lumMod val="75000"/>
                </a:schemeClr>
              </a:gs>
              <a:gs pos="97000">
                <a:schemeClr val="accent1">
                  <a:lumMod val="7000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0">
            <a:schemeClr val="accent1">
              <a:tint val="60000"/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0" tIns="95416" rIns="143122" bIns="95414" numCol="1" spcCol="1270" anchor="ctr" anchorCtr="0">
            <a:noAutofit/>
          </a:bodyPr>
          <a:lstStyle/>
          <a:p>
            <a:pPr lvl="0" algn="ctr" defTabSz="3556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pt-BR" sz="800" kern="1200"/>
          </a:p>
        </p:txBody>
      </p:sp>
      <p:sp>
        <p:nvSpPr>
          <p:cNvPr id="25" name="Forma livre 24"/>
          <p:cNvSpPr/>
          <p:nvPr/>
        </p:nvSpPr>
        <p:spPr>
          <a:xfrm rot="5400000" flipH="1">
            <a:off x="5108490" y="4256629"/>
            <a:ext cx="1811213" cy="835661"/>
          </a:xfrm>
          <a:custGeom>
            <a:avLst/>
            <a:gdLst>
              <a:gd name="connsiteX0" fmla="*/ 0 w 1113786"/>
              <a:gd name="connsiteY0" fmla="*/ 95415 h 477075"/>
              <a:gd name="connsiteX1" fmla="*/ 875249 w 1113786"/>
              <a:gd name="connsiteY1" fmla="*/ 95415 h 477075"/>
              <a:gd name="connsiteX2" fmla="*/ 875249 w 1113786"/>
              <a:gd name="connsiteY2" fmla="*/ 0 h 477075"/>
              <a:gd name="connsiteX3" fmla="*/ 1113786 w 1113786"/>
              <a:gd name="connsiteY3" fmla="*/ 238538 h 477075"/>
              <a:gd name="connsiteX4" fmla="*/ 875249 w 1113786"/>
              <a:gd name="connsiteY4" fmla="*/ 477075 h 477075"/>
              <a:gd name="connsiteX5" fmla="*/ 875249 w 1113786"/>
              <a:gd name="connsiteY5" fmla="*/ 381660 h 477075"/>
              <a:gd name="connsiteX6" fmla="*/ 0 w 1113786"/>
              <a:gd name="connsiteY6" fmla="*/ 381660 h 477075"/>
              <a:gd name="connsiteX7" fmla="*/ 0 w 1113786"/>
              <a:gd name="connsiteY7" fmla="*/ 95415 h 4770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113786" h="477075">
                <a:moveTo>
                  <a:pt x="1113786" y="381659"/>
                </a:moveTo>
                <a:lnTo>
                  <a:pt x="238537" y="381659"/>
                </a:lnTo>
                <a:lnTo>
                  <a:pt x="238537" y="477074"/>
                </a:lnTo>
                <a:lnTo>
                  <a:pt x="0" y="238537"/>
                </a:lnTo>
                <a:lnTo>
                  <a:pt x="238537" y="1"/>
                </a:lnTo>
                <a:lnTo>
                  <a:pt x="238537" y="95416"/>
                </a:lnTo>
                <a:lnTo>
                  <a:pt x="1113786" y="95416"/>
                </a:lnTo>
                <a:lnTo>
                  <a:pt x="1113786" y="381659"/>
                </a:lnTo>
                <a:close/>
              </a:path>
            </a:pathLst>
          </a:custGeom>
          <a:solidFill>
            <a:srgbClr val="FF6600"/>
          </a:solidFill>
        </p:spPr>
        <p:style>
          <a:lnRef idx="0">
            <a:schemeClr val="accent1">
              <a:tint val="60000"/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0" tIns="95416" rIns="143122" bIns="95414" numCol="1" spcCol="1270" anchor="ctr" anchorCtr="0">
            <a:noAutofit/>
          </a:bodyPr>
          <a:lstStyle/>
          <a:p>
            <a:pPr lvl="0" algn="ctr" defTabSz="3556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pt-BR" sz="800" kern="1200"/>
          </a:p>
        </p:txBody>
      </p:sp>
      <p:grpSp>
        <p:nvGrpSpPr>
          <p:cNvPr id="2" name="Grupo 1"/>
          <p:cNvGrpSpPr/>
          <p:nvPr/>
        </p:nvGrpSpPr>
        <p:grpSpPr>
          <a:xfrm>
            <a:off x="-87991" y="3184977"/>
            <a:ext cx="10073527" cy="3651370"/>
            <a:chOff x="4752625" y="1982187"/>
            <a:chExt cx="729838" cy="1432884"/>
          </a:xfrm>
        </p:grpSpPr>
        <p:sp>
          <p:nvSpPr>
            <p:cNvPr id="15" name="Forma livre 14"/>
            <p:cNvSpPr/>
            <p:nvPr/>
          </p:nvSpPr>
          <p:spPr>
            <a:xfrm rot="8466159" flipH="1">
              <a:off x="5255257" y="2552213"/>
              <a:ext cx="227206" cy="306059"/>
            </a:xfrm>
            <a:custGeom>
              <a:avLst/>
              <a:gdLst>
                <a:gd name="connsiteX0" fmla="*/ 0 w 1151934"/>
                <a:gd name="connsiteY0" fmla="*/ 95294 h 476472"/>
                <a:gd name="connsiteX1" fmla="*/ 913698 w 1151934"/>
                <a:gd name="connsiteY1" fmla="*/ 95294 h 476472"/>
                <a:gd name="connsiteX2" fmla="*/ 913698 w 1151934"/>
                <a:gd name="connsiteY2" fmla="*/ 0 h 476472"/>
                <a:gd name="connsiteX3" fmla="*/ 1151934 w 1151934"/>
                <a:gd name="connsiteY3" fmla="*/ 238236 h 476472"/>
                <a:gd name="connsiteX4" fmla="*/ 913698 w 1151934"/>
                <a:gd name="connsiteY4" fmla="*/ 476472 h 476472"/>
                <a:gd name="connsiteX5" fmla="*/ 913698 w 1151934"/>
                <a:gd name="connsiteY5" fmla="*/ 381178 h 476472"/>
                <a:gd name="connsiteX6" fmla="*/ 0 w 1151934"/>
                <a:gd name="connsiteY6" fmla="*/ 381178 h 476472"/>
                <a:gd name="connsiteX7" fmla="*/ 0 w 1151934"/>
                <a:gd name="connsiteY7" fmla="*/ 95294 h 4764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151934" h="476472">
                  <a:moveTo>
                    <a:pt x="1151934" y="381177"/>
                  </a:moveTo>
                  <a:lnTo>
                    <a:pt x="238236" y="381177"/>
                  </a:lnTo>
                  <a:lnTo>
                    <a:pt x="238236" y="476471"/>
                  </a:lnTo>
                  <a:lnTo>
                    <a:pt x="0" y="238236"/>
                  </a:lnTo>
                  <a:lnTo>
                    <a:pt x="238236" y="1"/>
                  </a:lnTo>
                  <a:lnTo>
                    <a:pt x="238236" y="95295"/>
                  </a:lnTo>
                  <a:lnTo>
                    <a:pt x="1151934" y="95295"/>
                  </a:lnTo>
                  <a:lnTo>
                    <a:pt x="1151934" y="381177"/>
                  </a:lnTo>
                  <a:close/>
                </a:path>
              </a:pathLst>
            </a:custGeom>
            <a:solidFill>
              <a:srgbClr val="FF6600"/>
            </a:solidFill>
          </p:spPr>
          <p:style>
            <a:ln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-1" tIns="95294" rIns="142943" bIns="95294" numCol="1" spcCol="1270" anchor="ctr" anchorCtr="0">
              <a:noAutofit/>
            </a:bodyPr>
            <a:lstStyle/>
            <a:p>
              <a:pPr lvl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pt-BR" sz="800" kern="1200"/>
            </a:p>
          </p:txBody>
        </p:sp>
        <p:sp>
          <p:nvSpPr>
            <p:cNvPr id="3" name="Forma livre 2"/>
            <p:cNvSpPr/>
            <p:nvPr/>
          </p:nvSpPr>
          <p:spPr>
            <a:xfrm>
              <a:off x="5104810" y="2936933"/>
              <a:ext cx="179393" cy="478138"/>
            </a:xfrm>
            <a:custGeom>
              <a:avLst/>
              <a:gdLst>
                <a:gd name="connsiteX0" fmla="*/ 0 w 2972475"/>
                <a:gd name="connsiteY0" fmla="*/ 1017946 h 2035891"/>
                <a:gd name="connsiteX1" fmla="*/ 1486238 w 2972475"/>
                <a:gd name="connsiteY1" fmla="*/ 0 h 2035891"/>
                <a:gd name="connsiteX2" fmla="*/ 2972476 w 2972475"/>
                <a:gd name="connsiteY2" fmla="*/ 1017946 h 2035891"/>
                <a:gd name="connsiteX3" fmla="*/ 1486238 w 2972475"/>
                <a:gd name="connsiteY3" fmla="*/ 2035892 h 2035891"/>
                <a:gd name="connsiteX4" fmla="*/ 0 w 2972475"/>
                <a:gd name="connsiteY4" fmla="*/ 1017946 h 20358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972475" h="2035891">
                  <a:moveTo>
                    <a:pt x="0" y="1017946"/>
                  </a:moveTo>
                  <a:cubicBezTo>
                    <a:pt x="0" y="455750"/>
                    <a:pt x="665411" y="0"/>
                    <a:pt x="1486238" y="0"/>
                  </a:cubicBezTo>
                  <a:cubicBezTo>
                    <a:pt x="2307065" y="0"/>
                    <a:pt x="2972476" y="455750"/>
                    <a:pt x="2972476" y="1017946"/>
                  </a:cubicBezTo>
                  <a:cubicBezTo>
                    <a:pt x="2972476" y="1580142"/>
                    <a:pt x="2307065" y="2035892"/>
                    <a:pt x="1486238" y="2035892"/>
                  </a:cubicBezTo>
                  <a:cubicBezTo>
                    <a:pt x="665411" y="2035892"/>
                    <a:pt x="0" y="1580142"/>
                    <a:pt x="0" y="1017946"/>
                  </a:cubicBezTo>
                  <a:close/>
                </a:path>
              </a:pathLst>
            </a:custGeom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spcFirstLastPara="0" vert="horz" wrap="square" lIns="515319" tIns="378159" rIns="515319" bIns="378159" numCol="1" spcCol="1270" anchor="ctr" anchorCtr="0">
              <a:noAutofit/>
            </a:bodyPr>
            <a:lstStyle/>
            <a:p>
              <a:pPr lvl="0" algn="ctr" defTabSz="28003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pt-BR" sz="6300" b="1" i="1" u="sng" kern="1200" dirty="0">
                  <a:solidFill>
                    <a:srgbClr val="FFFF00"/>
                  </a:solidFill>
                  <a:latin typeface="Algerian" panose="04020705040A02060702" pitchFamily="82" charset="0"/>
                </a:rPr>
                <a:t>SIC</a:t>
              </a:r>
            </a:p>
          </p:txBody>
        </p:sp>
        <p:sp>
          <p:nvSpPr>
            <p:cNvPr id="19" name="Forma livre 18"/>
            <p:cNvSpPr/>
            <p:nvPr/>
          </p:nvSpPr>
          <p:spPr>
            <a:xfrm rot="2081728" flipH="1">
              <a:off x="4908576" y="2639324"/>
              <a:ext cx="216989" cy="311144"/>
            </a:xfrm>
            <a:custGeom>
              <a:avLst/>
              <a:gdLst>
                <a:gd name="connsiteX0" fmla="*/ 0 w 1113786"/>
                <a:gd name="connsiteY0" fmla="*/ 95415 h 477075"/>
                <a:gd name="connsiteX1" fmla="*/ 875249 w 1113786"/>
                <a:gd name="connsiteY1" fmla="*/ 95415 h 477075"/>
                <a:gd name="connsiteX2" fmla="*/ 875249 w 1113786"/>
                <a:gd name="connsiteY2" fmla="*/ 0 h 477075"/>
                <a:gd name="connsiteX3" fmla="*/ 1113786 w 1113786"/>
                <a:gd name="connsiteY3" fmla="*/ 238538 h 477075"/>
                <a:gd name="connsiteX4" fmla="*/ 875249 w 1113786"/>
                <a:gd name="connsiteY4" fmla="*/ 477075 h 477075"/>
                <a:gd name="connsiteX5" fmla="*/ 875249 w 1113786"/>
                <a:gd name="connsiteY5" fmla="*/ 381660 h 477075"/>
                <a:gd name="connsiteX6" fmla="*/ 0 w 1113786"/>
                <a:gd name="connsiteY6" fmla="*/ 381660 h 477075"/>
                <a:gd name="connsiteX7" fmla="*/ 0 w 1113786"/>
                <a:gd name="connsiteY7" fmla="*/ 95415 h 4770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113786" h="477075">
                  <a:moveTo>
                    <a:pt x="1113786" y="381659"/>
                  </a:moveTo>
                  <a:lnTo>
                    <a:pt x="238537" y="381659"/>
                  </a:lnTo>
                  <a:lnTo>
                    <a:pt x="238537" y="477074"/>
                  </a:lnTo>
                  <a:lnTo>
                    <a:pt x="0" y="238537"/>
                  </a:lnTo>
                  <a:lnTo>
                    <a:pt x="238537" y="1"/>
                  </a:lnTo>
                  <a:lnTo>
                    <a:pt x="238537" y="95416"/>
                  </a:lnTo>
                  <a:lnTo>
                    <a:pt x="1113786" y="95416"/>
                  </a:lnTo>
                  <a:lnTo>
                    <a:pt x="1113786" y="381659"/>
                  </a:lnTo>
                  <a:close/>
                </a:path>
              </a:pathLst>
            </a:custGeom>
            <a:solidFill>
              <a:srgbClr val="FF6600"/>
            </a:solidFill>
          </p:spPr>
          <p:style>
            <a:ln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0" tIns="95416" rIns="143122" bIns="95414" numCol="1" spcCol="1270" anchor="ctr" anchorCtr="0">
              <a:noAutofit/>
            </a:bodyPr>
            <a:lstStyle/>
            <a:p>
              <a:pPr lvl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pt-BR" sz="800" kern="1200"/>
            </a:p>
          </p:txBody>
        </p:sp>
        <p:sp>
          <p:nvSpPr>
            <p:cNvPr id="20" name="Forma livre 19"/>
            <p:cNvSpPr/>
            <p:nvPr/>
          </p:nvSpPr>
          <p:spPr>
            <a:xfrm>
              <a:off x="4752625" y="1982187"/>
              <a:ext cx="217695" cy="700602"/>
            </a:xfrm>
            <a:custGeom>
              <a:avLst/>
              <a:gdLst>
                <a:gd name="connsiteX0" fmla="*/ 0 w 865994"/>
                <a:gd name="connsiteY0" fmla="*/ 434734 h 869467"/>
                <a:gd name="connsiteX1" fmla="*/ 432997 w 865994"/>
                <a:gd name="connsiteY1" fmla="*/ 0 h 869467"/>
                <a:gd name="connsiteX2" fmla="*/ 865994 w 865994"/>
                <a:gd name="connsiteY2" fmla="*/ 434734 h 869467"/>
                <a:gd name="connsiteX3" fmla="*/ 432997 w 865994"/>
                <a:gd name="connsiteY3" fmla="*/ 869468 h 869467"/>
                <a:gd name="connsiteX4" fmla="*/ 0 w 865994"/>
                <a:gd name="connsiteY4" fmla="*/ 434734 h 8694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65994" h="869467">
                  <a:moveTo>
                    <a:pt x="0" y="434734"/>
                  </a:moveTo>
                  <a:cubicBezTo>
                    <a:pt x="0" y="194637"/>
                    <a:pt x="193859" y="0"/>
                    <a:pt x="432997" y="0"/>
                  </a:cubicBezTo>
                  <a:cubicBezTo>
                    <a:pt x="672135" y="0"/>
                    <a:pt x="865994" y="194637"/>
                    <a:pt x="865994" y="434734"/>
                  </a:cubicBezTo>
                  <a:cubicBezTo>
                    <a:pt x="865994" y="674831"/>
                    <a:pt x="672135" y="869468"/>
                    <a:pt x="432997" y="869468"/>
                  </a:cubicBezTo>
                  <a:cubicBezTo>
                    <a:pt x="193859" y="869468"/>
                    <a:pt x="0" y="674831"/>
                    <a:pt x="0" y="434734"/>
                  </a:cubicBezTo>
                  <a:close/>
                </a:path>
              </a:pathLst>
            </a:custGeom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spcFirstLastPara="0" vert="horz" wrap="square" lIns="136982" tIns="137490" rIns="136982" bIns="137490" numCol="1" spcCol="1270" anchor="ctr" anchorCtr="0">
              <a:noAutofit/>
            </a:bodyPr>
            <a:lstStyle/>
            <a:p>
              <a:pPr lvl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pt-BR" sz="2000" b="1" i="1" u="sng" dirty="0" smtClean="0">
                  <a:latin typeface="Algerian" panose="04020705040A02060702" pitchFamily="82" charset="0"/>
                </a:rPr>
                <a:t>centro DE CUSTO</a:t>
              </a:r>
              <a:endParaRPr lang="pt-BR" sz="2000" b="1" i="1" u="sng" dirty="0">
                <a:latin typeface="Algerian" panose="04020705040A02060702" pitchFamily="82" charset="0"/>
              </a:endParaRPr>
            </a:p>
          </p:txBody>
        </p:sp>
      </p:grpSp>
      <p:sp>
        <p:nvSpPr>
          <p:cNvPr id="10" name="Forma livre 9"/>
          <p:cNvSpPr/>
          <p:nvPr/>
        </p:nvSpPr>
        <p:spPr>
          <a:xfrm>
            <a:off x="23663" y="1"/>
            <a:ext cx="3039285" cy="1660956"/>
          </a:xfrm>
          <a:custGeom>
            <a:avLst/>
            <a:gdLst>
              <a:gd name="connsiteX0" fmla="*/ 0 w 865994"/>
              <a:gd name="connsiteY0" fmla="*/ 434734 h 869467"/>
              <a:gd name="connsiteX1" fmla="*/ 432997 w 865994"/>
              <a:gd name="connsiteY1" fmla="*/ 0 h 869467"/>
              <a:gd name="connsiteX2" fmla="*/ 865994 w 865994"/>
              <a:gd name="connsiteY2" fmla="*/ 434734 h 869467"/>
              <a:gd name="connsiteX3" fmla="*/ 432997 w 865994"/>
              <a:gd name="connsiteY3" fmla="*/ 869468 h 869467"/>
              <a:gd name="connsiteX4" fmla="*/ 0 w 865994"/>
              <a:gd name="connsiteY4" fmla="*/ 434734 h 869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65994" h="869467">
                <a:moveTo>
                  <a:pt x="0" y="434734"/>
                </a:moveTo>
                <a:cubicBezTo>
                  <a:pt x="0" y="194637"/>
                  <a:pt x="193859" y="0"/>
                  <a:pt x="432997" y="0"/>
                </a:cubicBezTo>
                <a:cubicBezTo>
                  <a:pt x="672135" y="0"/>
                  <a:pt x="865994" y="194637"/>
                  <a:pt x="865994" y="434734"/>
                </a:cubicBezTo>
                <a:cubicBezTo>
                  <a:pt x="865994" y="674831"/>
                  <a:pt x="672135" y="869468"/>
                  <a:pt x="432997" y="869468"/>
                </a:cubicBezTo>
                <a:cubicBezTo>
                  <a:pt x="193859" y="869468"/>
                  <a:pt x="0" y="674831"/>
                  <a:pt x="0" y="434734"/>
                </a:cubicBezTo>
                <a:close/>
              </a:path>
            </a:pathLst>
          </a:custGeom>
          <a:solidFill>
            <a:srgbClr val="1C03D3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36982" tIns="137490" rIns="136982" bIns="137490" numCol="1" spcCol="1270" anchor="ctr" anchorCtr="0">
            <a:noAutofit/>
          </a:bodyPr>
          <a:lstStyle/>
          <a:p>
            <a:pPr lvl="0" algn="ctr" defTabSz="3556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pt-BR" sz="2500" b="1" i="1" u="sng" kern="1200" dirty="0" smtClean="0">
                <a:solidFill>
                  <a:srgbClr val="FFFF00"/>
                </a:solidFill>
                <a:latin typeface="Algerian" panose="04020705040A02060702" pitchFamily="82" charset="0"/>
              </a:rPr>
              <a:t>Sistema estruturante</a:t>
            </a:r>
            <a:endParaRPr lang="pt-BR" sz="2500" b="1" i="1" u="sng" kern="1200" dirty="0">
              <a:solidFill>
                <a:srgbClr val="FFFF00"/>
              </a:solidFill>
              <a:latin typeface="Algerian" panose="04020705040A02060702" pitchFamily="82" charset="0"/>
            </a:endParaRPr>
          </a:p>
        </p:txBody>
      </p:sp>
      <p:sp>
        <p:nvSpPr>
          <p:cNvPr id="40" name="Forma livre 39"/>
          <p:cNvSpPr/>
          <p:nvPr/>
        </p:nvSpPr>
        <p:spPr>
          <a:xfrm rot="5400000" flipH="1">
            <a:off x="4704887" y="1470214"/>
            <a:ext cx="2750550" cy="703530"/>
          </a:xfrm>
          <a:custGeom>
            <a:avLst/>
            <a:gdLst>
              <a:gd name="connsiteX0" fmla="*/ 0 w 1151934"/>
              <a:gd name="connsiteY0" fmla="*/ 95294 h 476472"/>
              <a:gd name="connsiteX1" fmla="*/ 913698 w 1151934"/>
              <a:gd name="connsiteY1" fmla="*/ 95294 h 476472"/>
              <a:gd name="connsiteX2" fmla="*/ 913698 w 1151934"/>
              <a:gd name="connsiteY2" fmla="*/ 0 h 476472"/>
              <a:gd name="connsiteX3" fmla="*/ 1151934 w 1151934"/>
              <a:gd name="connsiteY3" fmla="*/ 238236 h 476472"/>
              <a:gd name="connsiteX4" fmla="*/ 913698 w 1151934"/>
              <a:gd name="connsiteY4" fmla="*/ 476472 h 476472"/>
              <a:gd name="connsiteX5" fmla="*/ 913698 w 1151934"/>
              <a:gd name="connsiteY5" fmla="*/ 381178 h 476472"/>
              <a:gd name="connsiteX6" fmla="*/ 0 w 1151934"/>
              <a:gd name="connsiteY6" fmla="*/ 381178 h 476472"/>
              <a:gd name="connsiteX7" fmla="*/ 0 w 1151934"/>
              <a:gd name="connsiteY7" fmla="*/ 95294 h 4764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151934" h="476472">
                <a:moveTo>
                  <a:pt x="1151934" y="381177"/>
                </a:moveTo>
                <a:lnTo>
                  <a:pt x="238236" y="381177"/>
                </a:lnTo>
                <a:lnTo>
                  <a:pt x="238236" y="476471"/>
                </a:lnTo>
                <a:lnTo>
                  <a:pt x="0" y="238236"/>
                </a:lnTo>
                <a:lnTo>
                  <a:pt x="238236" y="1"/>
                </a:lnTo>
                <a:lnTo>
                  <a:pt x="238236" y="95295"/>
                </a:lnTo>
                <a:lnTo>
                  <a:pt x="1151934" y="95295"/>
                </a:lnTo>
                <a:lnTo>
                  <a:pt x="1151934" y="381177"/>
                </a:lnTo>
                <a:close/>
              </a:path>
            </a:pathLst>
          </a:custGeom>
          <a:gradFill flip="none" rotWithShape="1">
            <a:gsLst>
              <a:gs pos="0">
                <a:schemeClr val="accent3">
                  <a:lumMod val="89000"/>
                </a:schemeClr>
              </a:gs>
              <a:gs pos="23000">
                <a:schemeClr val="accent3">
                  <a:lumMod val="89000"/>
                </a:schemeClr>
              </a:gs>
              <a:gs pos="69000">
                <a:schemeClr val="accent3">
                  <a:lumMod val="75000"/>
                </a:schemeClr>
              </a:gs>
              <a:gs pos="97000">
                <a:schemeClr val="accent3">
                  <a:lumMod val="7000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0">
            <a:schemeClr val="accent1">
              <a:tint val="60000"/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-1" tIns="95294" rIns="142943" bIns="95294" numCol="1" spcCol="1270" anchor="ctr" anchorCtr="0">
            <a:noAutofit/>
          </a:bodyPr>
          <a:lstStyle/>
          <a:p>
            <a:pPr lvl="0" algn="ctr" defTabSz="3556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pt-BR" sz="800" kern="1200"/>
          </a:p>
        </p:txBody>
      </p:sp>
      <p:sp>
        <p:nvSpPr>
          <p:cNvPr id="41" name="Forma livre 40"/>
          <p:cNvSpPr/>
          <p:nvPr/>
        </p:nvSpPr>
        <p:spPr>
          <a:xfrm rot="2745207" flipH="1">
            <a:off x="5972647" y="1729463"/>
            <a:ext cx="3922158" cy="734555"/>
          </a:xfrm>
          <a:custGeom>
            <a:avLst/>
            <a:gdLst>
              <a:gd name="connsiteX0" fmla="*/ 0 w 1113786"/>
              <a:gd name="connsiteY0" fmla="*/ 95415 h 477075"/>
              <a:gd name="connsiteX1" fmla="*/ 875249 w 1113786"/>
              <a:gd name="connsiteY1" fmla="*/ 95415 h 477075"/>
              <a:gd name="connsiteX2" fmla="*/ 875249 w 1113786"/>
              <a:gd name="connsiteY2" fmla="*/ 0 h 477075"/>
              <a:gd name="connsiteX3" fmla="*/ 1113786 w 1113786"/>
              <a:gd name="connsiteY3" fmla="*/ 238538 h 477075"/>
              <a:gd name="connsiteX4" fmla="*/ 875249 w 1113786"/>
              <a:gd name="connsiteY4" fmla="*/ 477075 h 477075"/>
              <a:gd name="connsiteX5" fmla="*/ 875249 w 1113786"/>
              <a:gd name="connsiteY5" fmla="*/ 381660 h 477075"/>
              <a:gd name="connsiteX6" fmla="*/ 0 w 1113786"/>
              <a:gd name="connsiteY6" fmla="*/ 381660 h 477075"/>
              <a:gd name="connsiteX7" fmla="*/ 0 w 1113786"/>
              <a:gd name="connsiteY7" fmla="*/ 95415 h 4770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113786" h="477075">
                <a:moveTo>
                  <a:pt x="1113786" y="381659"/>
                </a:moveTo>
                <a:lnTo>
                  <a:pt x="238537" y="381659"/>
                </a:lnTo>
                <a:lnTo>
                  <a:pt x="238537" y="477074"/>
                </a:lnTo>
                <a:lnTo>
                  <a:pt x="0" y="238537"/>
                </a:lnTo>
                <a:lnTo>
                  <a:pt x="238537" y="1"/>
                </a:lnTo>
                <a:lnTo>
                  <a:pt x="238537" y="95416"/>
                </a:lnTo>
                <a:lnTo>
                  <a:pt x="1113786" y="95416"/>
                </a:lnTo>
                <a:lnTo>
                  <a:pt x="1113786" y="381659"/>
                </a:lnTo>
                <a:close/>
              </a:path>
            </a:pathLst>
          </a:custGeom>
          <a:gradFill flip="none" rotWithShape="1">
            <a:gsLst>
              <a:gs pos="0">
                <a:schemeClr val="accent3">
                  <a:lumMod val="89000"/>
                </a:schemeClr>
              </a:gs>
              <a:gs pos="23000">
                <a:schemeClr val="accent3">
                  <a:lumMod val="89000"/>
                </a:schemeClr>
              </a:gs>
              <a:gs pos="69000">
                <a:schemeClr val="accent3">
                  <a:lumMod val="75000"/>
                </a:schemeClr>
              </a:gs>
              <a:gs pos="97000">
                <a:schemeClr val="accent3">
                  <a:lumMod val="7000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0">
            <a:schemeClr val="accent1">
              <a:tint val="60000"/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0" tIns="95416" rIns="143122" bIns="95414" numCol="1" spcCol="1270" anchor="ctr" anchorCtr="0">
            <a:noAutofit/>
          </a:bodyPr>
          <a:lstStyle/>
          <a:p>
            <a:pPr lvl="0" algn="ctr" defTabSz="3556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pt-BR" sz="800" kern="1200"/>
          </a:p>
        </p:txBody>
      </p:sp>
      <p:sp>
        <p:nvSpPr>
          <p:cNvPr id="42" name="Forma livre 41"/>
          <p:cNvSpPr/>
          <p:nvPr/>
        </p:nvSpPr>
        <p:spPr>
          <a:xfrm>
            <a:off x="4537799" y="5546"/>
            <a:ext cx="3181715" cy="1655412"/>
          </a:xfrm>
          <a:custGeom>
            <a:avLst/>
            <a:gdLst>
              <a:gd name="connsiteX0" fmla="*/ 0 w 865994"/>
              <a:gd name="connsiteY0" fmla="*/ 434734 h 869467"/>
              <a:gd name="connsiteX1" fmla="*/ 432997 w 865994"/>
              <a:gd name="connsiteY1" fmla="*/ 0 h 869467"/>
              <a:gd name="connsiteX2" fmla="*/ 865994 w 865994"/>
              <a:gd name="connsiteY2" fmla="*/ 434734 h 869467"/>
              <a:gd name="connsiteX3" fmla="*/ 432997 w 865994"/>
              <a:gd name="connsiteY3" fmla="*/ 869468 h 869467"/>
              <a:gd name="connsiteX4" fmla="*/ 0 w 865994"/>
              <a:gd name="connsiteY4" fmla="*/ 434734 h 869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65994" h="869467">
                <a:moveTo>
                  <a:pt x="0" y="434734"/>
                </a:moveTo>
                <a:cubicBezTo>
                  <a:pt x="0" y="194637"/>
                  <a:pt x="193859" y="0"/>
                  <a:pt x="432997" y="0"/>
                </a:cubicBezTo>
                <a:cubicBezTo>
                  <a:pt x="672135" y="0"/>
                  <a:pt x="865994" y="194637"/>
                  <a:pt x="865994" y="434734"/>
                </a:cubicBezTo>
                <a:cubicBezTo>
                  <a:pt x="865994" y="674831"/>
                  <a:pt x="672135" y="869468"/>
                  <a:pt x="432997" y="869468"/>
                </a:cubicBezTo>
                <a:cubicBezTo>
                  <a:pt x="193859" y="869468"/>
                  <a:pt x="0" y="674831"/>
                  <a:pt x="0" y="434734"/>
                </a:cubicBezTo>
                <a:close/>
              </a:path>
            </a:pathLst>
          </a:custGeom>
          <a:solidFill>
            <a:srgbClr val="1C03D3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36982" tIns="137490" rIns="136982" bIns="137490" numCol="1" spcCol="1270" anchor="ctr" anchorCtr="0">
            <a:noAutofit/>
          </a:bodyPr>
          <a:lstStyle/>
          <a:p>
            <a:pPr lvl="0" algn="ctr" defTabSz="3556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pt-BR" sz="2500" b="1" i="1" u="sng" kern="1200" dirty="0" smtClean="0">
                <a:solidFill>
                  <a:srgbClr val="FFFF00"/>
                </a:solidFill>
                <a:latin typeface="Algerian" panose="04020705040A02060702" pitchFamily="82" charset="0"/>
              </a:rPr>
              <a:t>Sistema estruturante</a:t>
            </a:r>
            <a:endParaRPr lang="pt-BR" sz="2500" b="1" i="1" u="sng" kern="1200" dirty="0">
              <a:solidFill>
                <a:srgbClr val="FFFF00"/>
              </a:solidFill>
              <a:latin typeface="Algerian" panose="04020705040A02060702" pitchFamily="82" charset="0"/>
            </a:endParaRPr>
          </a:p>
        </p:txBody>
      </p:sp>
      <p:sp>
        <p:nvSpPr>
          <p:cNvPr id="21" name="Forma livre 20"/>
          <p:cNvSpPr/>
          <p:nvPr/>
        </p:nvSpPr>
        <p:spPr>
          <a:xfrm>
            <a:off x="4328496" y="3211580"/>
            <a:ext cx="3391018" cy="1764656"/>
          </a:xfrm>
          <a:custGeom>
            <a:avLst/>
            <a:gdLst>
              <a:gd name="connsiteX0" fmla="*/ 0 w 865994"/>
              <a:gd name="connsiteY0" fmla="*/ 434734 h 869467"/>
              <a:gd name="connsiteX1" fmla="*/ 432997 w 865994"/>
              <a:gd name="connsiteY1" fmla="*/ 0 h 869467"/>
              <a:gd name="connsiteX2" fmla="*/ 865994 w 865994"/>
              <a:gd name="connsiteY2" fmla="*/ 434734 h 869467"/>
              <a:gd name="connsiteX3" fmla="*/ 432997 w 865994"/>
              <a:gd name="connsiteY3" fmla="*/ 869468 h 869467"/>
              <a:gd name="connsiteX4" fmla="*/ 0 w 865994"/>
              <a:gd name="connsiteY4" fmla="*/ 434734 h 869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65994" h="869467">
                <a:moveTo>
                  <a:pt x="0" y="434734"/>
                </a:moveTo>
                <a:cubicBezTo>
                  <a:pt x="0" y="194637"/>
                  <a:pt x="193859" y="0"/>
                  <a:pt x="432997" y="0"/>
                </a:cubicBezTo>
                <a:cubicBezTo>
                  <a:pt x="672135" y="0"/>
                  <a:pt x="865994" y="194637"/>
                  <a:pt x="865994" y="434734"/>
                </a:cubicBezTo>
                <a:cubicBezTo>
                  <a:pt x="865994" y="674831"/>
                  <a:pt x="672135" y="869468"/>
                  <a:pt x="432997" y="869468"/>
                </a:cubicBezTo>
                <a:cubicBezTo>
                  <a:pt x="193859" y="869468"/>
                  <a:pt x="0" y="674831"/>
                  <a:pt x="0" y="434734"/>
                </a:cubicBezTo>
                <a:close/>
              </a:path>
            </a:pathLst>
          </a:cu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spcFirstLastPara="0" vert="horz" wrap="square" lIns="136982" tIns="137490" rIns="136982" bIns="137490" numCol="1" spcCol="1270" anchor="ctr" anchorCtr="0">
            <a:noAutofit/>
          </a:bodyPr>
          <a:lstStyle/>
          <a:p>
            <a:pPr lvl="0" algn="ctr" defTabSz="3556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pt-BR" sz="2000" b="1" i="1" u="sng" kern="1200" dirty="0" smtClean="0">
                <a:latin typeface="Algerian" panose="04020705040A02060702" pitchFamily="82" charset="0"/>
              </a:rPr>
              <a:t>Plano de contas</a:t>
            </a:r>
            <a:endParaRPr lang="pt-BR" sz="2000" b="1" i="1" u="sng" kern="1200" dirty="0">
              <a:latin typeface="Algerian" panose="04020705040A02060702" pitchFamily="82" charset="0"/>
            </a:endParaRPr>
          </a:p>
        </p:txBody>
      </p:sp>
      <p:sp>
        <p:nvSpPr>
          <p:cNvPr id="22" name="Forma livre 21"/>
          <p:cNvSpPr/>
          <p:nvPr/>
        </p:nvSpPr>
        <p:spPr>
          <a:xfrm>
            <a:off x="8802515" y="3234633"/>
            <a:ext cx="3391018" cy="1936215"/>
          </a:xfrm>
          <a:custGeom>
            <a:avLst/>
            <a:gdLst>
              <a:gd name="connsiteX0" fmla="*/ 0 w 865994"/>
              <a:gd name="connsiteY0" fmla="*/ 434734 h 869467"/>
              <a:gd name="connsiteX1" fmla="*/ 432997 w 865994"/>
              <a:gd name="connsiteY1" fmla="*/ 0 h 869467"/>
              <a:gd name="connsiteX2" fmla="*/ 865994 w 865994"/>
              <a:gd name="connsiteY2" fmla="*/ 434734 h 869467"/>
              <a:gd name="connsiteX3" fmla="*/ 432997 w 865994"/>
              <a:gd name="connsiteY3" fmla="*/ 869468 h 869467"/>
              <a:gd name="connsiteX4" fmla="*/ 0 w 865994"/>
              <a:gd name="connsiteY4" fmla="*/ 434734 h 869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65994" h="869467">
                <a:moveTo>
                  <a:pt x="0" y="434734"/>
                </a:moveTo>
                <a:cubicBezTo>
                  <a:pt x="0" y="194637"/>
                  <a:pt x="193859" y="0"/>
                  <a:pt x="432997" y="0"/>
                </a:cubicBezTo>
                <a:cubicBezTo>
                  <a:pt x="672135" y="0"/>
                  <a:pt x="865994" y="194637"/>
                  <a:pt x="865994" y="434734"/>
                </a:cubicBezTo>
                <a:cubicBezTo>
                  <a:pt x="865994" y="674831"/>
                  <a:pt x="672135" y="869468"/>
                  <a:pt x="432997" y="869468"/>
                </a:cubicBezTo>
                <a:cubicBezTo>
                  <a:pt x="193859" y="869468"/>
                  <a:pt x="0" y="674831"/>
                  <a:pt x="0" y="434734"/>
                </a:cubicBezTo>
                <a:close/>
              </a:path>
            </a:pathLst>
          </a:cu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spcFirstLastPara="0" vert="horz" wrap="square" lIns="136982" tIns="137490" rIns="136982" bIns="137490" numCol="1" spcCol="1270" anchor="ctr" anchorCtr="0">
            <a:noAutofit/>
          </a:bodyPr>
          <a:lstStyle/>
          <a:p>
            <a:pPr lvl="0" algn="ctr" defTabSz="3556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pt-BR" sz="2000" b="1" i="1" u="sng" kern="1200" dirty="0" smtClean="0">
                <a:latin typeface="Algerian" panose="04020705040A02060702" pitchFamily="82" charset="0"/>
              </a:rPr>
              <a:t>Estrutura orçamentária</a:t>
            </a:r>
            <a:endParaRPr lang="pt-BR" sz="2000" b="1" i="1" u="sng" kern="1200" dirty="0">
              <a:latin typeface="Algerian" panose="04020705040A02060702" pitchFamily="82" charset="0"/>
            </a:endParaRPr>
          </a:p>
        </p:txBody>
      </p:sp>
      <p:sp>
        <p:nvSpPr>
          <p:cNvPr id="23" name="Forma livre 22"/>
          <p:cNvSpPr/>
          <p:nvPr/>
        </p:nvSpPr>
        <p:spPr>
          <a:xfrm>
            <a:off x="8879571" y="9821"/>
            <a:ext cx="3313962" cy="1651136"/>
          </a:xfrm>
          <a:custGeom>
            <a:avLst/>
            <a:gdLst>
              <a:gd name="connsiteX0" fmla="*/ 0 w 865994"/>
              <a:gd name="connsiteY0" fmla="*/ 434734 h 869467"/>
              <a:gd name="connsiteX1" fmla="*/ 432997 w 865994"/>
              <a:gd name="connsiteY1" fmla="*/ 0 h 869467"/>
              <a:gd name="connsiteX2" fmla="*/ 865994 w 865994"/>
              <a:gd name="connsiteY2" fmla="*/ 434734 h 869467"/>
              <a:gd name="connsiteX3" fmla="*/ 432997 w 865994"/>
              <a:gd name="connsiteY3" fmla="*/ 869468 h 869467"/>
              <a:gd name="connsiteX4" fmla="*/ 0 w 865994"/>
              <a:gd name="connsiteY4" fmla="*/ 434734 h 869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65994" h="869467">
                <a:moveTo>
                  <a:pt x="0" y="434734"/>
                </a:moveTo>
                <a:cubicBezTo>
                  <a:pt x="0" y="194637"/>
                  <a:pt x="193859" y="0"/>
                  <a:pt x="432997" y="0"/>
                </a:cubicBezTo>
                <a:cubicBezTo>
                  <a:pt x="672135" y="0"/>
                  <a:pt x="865994" y="194637"/>
                  <a:pt x="865994" y="434734"/>
                </a:cubicBezTo>
                <a:cubicBezTo>
                  <a:pt x="865994" y="674831"/>
                  <a:pt x="672135" y="869468"/>
                  <a:pt x="432997" y="869468"/>
                </a:cubicBezTo>
                <a:cubicBezTo>
                  <a:pt x="193859" y="869468"/>
                  <a:pt x="0" y="674831"/>
                  <a:pt x="0" y="434734"/>
                </a:cubicBezTo>
                <a:close/>
              </a:path>
            </a:pathLst>
          </a:custGeom>
          <a:solidFill>
            <a:srgbClr val="1C03D3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36982" tIns="137490" rIns="136982" bIns="137490" numCol="1" spcCol="1270" anchor="ctr" anchorCtr="0">
            <a:noAutofit/>
          </a:bodyPr>
          <a:lstStyle/>
          <a:p>
            <a:pPr lvl="0" algn="ctr" defTabSz="3556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pt-BR" sz="2500" b="1" i="1" u="sng" kern="1200" dirty="0" smtClean="0">
                <a:solidFill>
                  <a:srgbClr val="FFFF00"/>
                </a:solidFill>
                <a:latin typeface="Algerian" panose="04020705040A02060702" pitchFamily="82" charset="0"/>
              </a:rPr>
              <a:t>Sistema estruturante</a:t>
            </a:r>
            <a:endParaRPr lang="pt-BR" sz="2500" b="1" i="1" u="sng" kern="1200" dirty="0">
              <a:solidFill>
                <a:srgbClr val="FFFF00"/>
              </a:solidFill>
              <a:latin typeface="Algerian" panose="04020705040A02060702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56693593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 txBox="1"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pt-BR" b="1" i="1" u="sng" dirty="0" smtClean="0">
                <a:latin typeface="Algerian" panose="04020705040A02060702" pitchFamily="82" charset="0"/>
              </a:rPr>
              <a:t>Interligação:</a:t>
            </a:r>
          </a:p>
          <a:p>
            <a:pPr algn="ctr"/>
            <a:endParaRPr lang="pt-BR" b="1" i="1" u="sng" dirty="0" smtClean="0">
              <a:latin typeface="Algerian" panose="04020705040A02060702" pitchFamily="82" charset="0"/>
            </a:endParaRPr>
          </a:p>
          <a:p>
            <a:pPr algn="ctr"/>
            <a:r>
              <a:rPr lang="pt-BR" b="1" i="1" u="sng" dirty="0" smtClean="0">
                <a:latin typeface="Algerian" panose="04020705040A02060702" pitchFamily="82" charset="0"/>
              </a:rPr>
              <a:t>Sistemas estruturantes x pilares</a:t>
            </a:r>
            <a:endParaRPr lang="pt-BR" b="1" i="1" u="sng" dirty="0">
              <a:latin typeface="Algerian" panose="04020705040A02060702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67174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Haste">
  <a:themeElements>
    <a:clrScheme name="Haste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Haste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Haste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164</TotalTime>
  <Words>431</Words>
  <Application>Microsoft Office PowerPoint</Application>
  <PresentationFormat>Personalizar</PresentationFormat>
  <Paragraphs>74</Paragraphs>
  <Slides>13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13</vt:i4>
      </vt:variant>
    </vt:vector>
  </HeadingPairs>
  <TitlesOfParts>
    <vt:vector size="14" baseType="lpstr">
      <vt:lpstr>Haste</vt:lpstr>
      <vt:lpstr>MODELO DE APURAÇÃO DE CUSTOS</vt:lpstr>
      <vt:lpstr>MODELO DE APURAÇÃO DE CUSTOS proposto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Gilmaio Ramos de Santana</dc:creator>
  <cp:lastModifiedBy>OLAVO</cp:lastModifiedBy>
  <cp:revision>23</cp:revision>
  <cp:lastPrinted>2013-07-25T15:01:46Z</cp:lastPrinted>
  <dcterms:created xsi:type="dcterms:W3CDTF">2013-07-24T21:51:32Z</dcterms:created>
  <dcterms:modified xsi:type="dcterms:W3CDTF">2013-08-06T13:25:45Z</dcterms:modified>
</cp:coreProperties>
</file>