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73" r:id="rId2"/>
    <p:sldId id="479" r:id="rId3"/>
    <p:sldId id="482" r:id="rId4"/>
    <p:sldId id="483" r:id="rId5"/>
    <p:sldId id="2290" r:id="rId6"/>
    <p:sldId id="484" r:id="rId7"/>
    <p:sldId id="485" r:id="rId8"/>
    <p:sldId id="486" r:id="rId9"/>
    <p:sldId id="487" r:id="rId10"/>
    <p:sldId id="481" r:id="rId11"/>
    <p:sldId id="2291" r:id="rId12"/>
    <p:sldId id="488" r:id="rId13"/>
    <p:sldId id="2288" r:id="rId14"/>
    <p:sldId id="2289" r:id="rId15"/>
    <p:sldId id="493" r:id="rId16"/>
    <p:sldId id="494" r:id="rId17"/>
    <p:sldId id="495" r:id="rId18"/>
    <p:sldId id="496" r:id="rId19"/>
    <p:sldId id="497" r:id="rId20"/>
    <p:sldId id="491" r:id="rId21"/>
    <p:sldId id="492" r:id="rId22"/>
    <p:sldId id="2292" r:id="rId23"/>
    <p:sldId id="499" r:id="rId24"/>
    <p:sldId id="501" r:id="rId25"/>
    <p:sldId id="2284" r:id="rId26"/>
    <p:sldId id="490" r:id="rId27"/>
    <p:sldId id="646" r:id="rId28"/>
    <p:sldId id="500" r:id="rId29"/>
    <p:sldId id="2285" r:id="rId30"/>
    <p:sldId id="480" r:id="rId31"/>
  </p:sldIdLst>
  <p:sldSz cx="9144000" cy="6858000" type="screen4x3"/>
  <p:notesSz cx="7099300" cy="10234613"/>
  <p:defaultTextStyle>
    <a:defPPr>
      <a:defRPr lang="pt-B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E15"/>
    <a:srgbClr val="FF0000"/>
    <a:srgbClr val="D48886"/>
    <a:srgbClr val="607731"/>
    <a:srgbClr val="E20000"/>
    <a:srgbClr val="2D9418"/>
    <a:srgbClr val="257A14"/>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6237" autoAdjust="0"/>
  </p:normalViewPr>
  <p:slideViewPr>
    <p:cSldViewPr>
      <p:cViewPr varScale="1">
        <p:scale>
          <a:sx n="72" d="100"/>
          <a:sy n="72" d="100"/>
        </p:scale>
        <p:origin x="1506" y="66"/>
      </p:cViewPr>
      <p:guideLst>
        <p:guide orient="horz" pos="2160"/>
        <p:guide pos="2880"/>
      </p:guideLst>
    </p:cSldViewPr>
  </p:slideViewPr>
  <p:outlineViewPr>
    <p:cViewPr>
      <p:scale>
        <a:sx n="33" d="100"/>
        <a:sy n="33" d="100"/>
      </p:scale>
      <p:origin x="0" y="2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eaLnBrk="1" hangingPunct="1">
              <a:defRPr sz="1300">
                <a:latin typeface="Arial" charset="0"/>
                <a:cs typeface="Arial" charset="0"/>
              </a:defRPr>
            </a:lvl1pPr>
          </a:lstStyle>
          <a:p>
            <a:pPr>
              <a:defRPr/>
            </a:pPr>
            <a:endParaRPr lang="pt-BR"/>
          </a:p>
        </p:txBody>
      </p:sp>
      <p:sp>
        <p:nvSpPr>
          <p:cNvPr id="3" name="Espaço Reservado para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eaLnBrk="1" hangingPunct="1">
              <a:defRPr sz="1300">
                <a:latin typeface="Arial" charset="0"/>
                <a:cs typeface="Arial" charset="0"/>
              </a:defRPr>
            </a:lvl1pPr>
          </a:lstStyle>
          <a:p>
            <a:pPr>
              <a:defRPr/>
            </a:pPr>
            <a:fld id="{A217FCE2-64FC-4491-B912-88B6B09F1B02}" type="datetimeFigureOut">
              <a:rPr lang="pt-BR"/>
              <a:pPr>
                <a:defRPr/>
              </a:pPr>
              <a:t>08/04/2020</a:t>
            </a:fld>
            <a:endParaRPr lang="pt-BR"/>
          </a:p>
        </p:txBody>
      </p:sp>
      <p:sp>
        <p:nvSpPr>
          <p:cNvPr id="4" name="Espaço Reservado para Rodapé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eaLnBrk="1" hangingPunct="1">
              <a:defRPr sz="1300">
                <a:latin typeface="Arial" charset="0"/>
                <a:cs typeface="Arial" charset="0"/>
              </a:defRPr>
            </a:lvl1pPr>
          </a:lstStyle>
          <a:p>
            <a:pPr>
              <a:defRPr/>
            </a:pPr>
            <a:endParaRPr lang="pt-BR"/>
          </a:p>
        </p:txBody>
      </p:sp>
      <p:sp>
        <p:nvSpPr>
          <p:cNvPr id="5" name="Espaço Reservado para Número de Slide 4"/>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25A00AE9-22B3-4109-8178-C7D900FD4D56}" type="slidenum">
              <a:rPr lang="pt-BR" altLang="pt-BR"/>
              <a:pPr/>
              <a:t>‹nº›</a:t>
            </a:fld>
            <a:endParaRPr lang="pt-BR" altLang="pt-BR"/>
          </a:p>
        </p:txBody>
      </p:sp>
    </p:spTree>
    <p:extLst>
      <p:ext uri="{BB962C8B-B14F-4D97-AF65-F5344CB8AC3E}">
        <p14:creationId xmlns:p14="http://schemas.microsoft.com/office/powerpoint/2010/main" val="288001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eaLnBrk="1" hangingPunct="1">
              <a:defRPr sz="13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eaLnBrk="1" hangingPunct="1">
              <a:defRPr sz="1300">
                <a:latin typeface="Arial" charset="0"/>
                <a:cs typeface="Arial" charset="0"/>
              </a:defRPr>
            </a:lvl1pPr>
          </a:lstStyle>
          <a:p>
            <a:pPr>
              <a:defRPr/>
            </a:pPr>
            <a:fld id="{66F1490C-5EC7-4582-B47E-C51AD609CFBB}" type="datetimeFigureOut">
              <a:rPr lang="pt-BR"/>
              <a:pPr>
                <a:defRPr/>
              </a:pPr>
              <a:t>08/04/2020</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pt-BR" noProof="0"/>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eaLnBrk="1" hangingPunct="1">
              <a:defRPr sz="13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8D70BF6C-3E70-42A7-9378-3AA8A561BB87}" type="slidenum">
              <a:rPr lang="pt-BR" altLang="pt-BR"/>
              <a:pPr/>
              <a:t>‹nº›</a:t>
            </a:fld>
            <a:endParaRPr lang="pt-BR" altLang="pt-BR"/>
          </a:p>
        </p:txBody>
      </p:sp>
    </p:spTree>
    <p:extLst>
      <p:ext uri="{BB962C8B-B14F-4D97-AF65-F5344CB8AC3E}">
        <p14:creationId xmlns:p14="http://schemas.microsoft.com/office/powerpoint/2010/main" val="33831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61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804763" indent="-309524">
              <a:spcBef>
                <a:spcPct val="30000"/>
              </a:spcBef>
              <a:defRPr sz="1300">
                <a:solidFill>
                  <a:schemeClr val="tx1"/>
                </a:solidFill>
                <a:latin typeface="Calibri" pitchFamily="34" charset="0"/>
              </a:defRPr>
            </a:lvl2pPr>
            <a:lvl3pPr marL="1238098" indent="-247620">
              <a:spcBef>
                <a:spcPct val="30000"/>
              </a:spcBef>
              <a:defRPr sz="1300">
                <a:solidFill>
                  <a:schemeClr val="tx1"/>
                </a:solidFill>
                <a:latin typeface="Calibri" pitchFamily="34" charset="0"/>
              </a:defRPr>
            </a:lvl3pPr>
            <a:lvl4pPr marL="1733337" indent="-247620">
              <a:spcBef>
                <a:spcPct val="30000"/>
              </a:spcBef>
              <a:defRPr sz="1300">
                <a:solidFill>
                  <a:schemeClr val="tx1"/>
                </a:solidFill>
                <a:latin typeface="Calibri" pitchFamily="34" charset="0"/>
              </a:defRPr>
            </a:lvl4pPr>
            <a:lvl5pPr marL="2228576" indent="-24762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a:spcBef>
                <a:spcPct val="0"/>
              </a:spcBef>
            </a:pPr>
            <a:fld id="{FB9241FC-A8B1-4E93-8493-34686FE349BA}" type="slidenum">
              <a:rPr lang="pt-BR" altLang="pt-BR">
                <a:latin typeface="Arial" charset="0"/>
              </a:rPr>
              <a:pPr>
                <a:spcBef>
                  <a:spcPct val="0"/>
                </a:spcBef>
              </a:pPr>
              <a:t>1</a:t>
            </a:fld>
            <a:endParaRPr lang="pt-BR" altLang="pt-B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C2ABA633-1575-4E5F-A14E-A7BE0B37A11D}" type="datetimeFigureOut">
              <a:rPr lang="pt-BR"/>
              <a:pPr>
                <a:defRPr/>
              </a:pPr>
              <a:t>08/04/2020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CC81464-AB2C-4F54-881E-C8E0C4333FBA}" type="slidenum">
              <a:rPr lang="pt-BR" altLang="pt-BR"/>
              <a:pPr/>
              <a:t>‹nº›</a:t>
            </a:fld>
            <a:endParaRPr lang="pt-BR" altLang="pt-BR"/>
          </a:p>
        </p:txBody>
      </p:sp>
    </p:spTree>
    <p:extLst>
      <p:ext uri="{BB962C8B-B14F-4D97-AF65-F5344CB8AC3E}">
        <p14:creationId xmlns:p14="http://schemas.microsoft.com/office/powerpoint/2010/main" val="133387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0259148-A126-4FE4-B7CF-1B1C143FCF26}" type="datetimeFigureOut">
              <a:rPr lang="pt-BR"/>
              <a:pPr>
                <a:defRPr/>
              </a:pPr>
              <a:t>08/04/2020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BD753C9-61FD-4B21-89BA-3CD497FCADA8}" type="slidenum">
              <a:rPr lang="pt-BR" altLang="pt-BR"/>
              <a:pPr/>
              <a:t>‹nº›</a:t>
            </a:fld>
            <a:endParaRPr lang="pt-BR" altLang="pt-BR"/>
          </a:p>
        </p:txBody>
      </p:sp>
    </p:spTree>
    <p:extLst>
      <p:ext uri="{BB962C8B-B14F-4D97-AF65-F5344CB8AC3E}">
        <p14:creationId xmlns:p14="http://schemas.microsoft.com/office/powerpoint/2010/main" val="207260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0D028962-BB1B-47AA-9D4A-C38FC7B157E9}" type="datetimeFigureOut">
              <a:rPr lang="pt-BR"/>
              <a:pPr>
                <a:defRPr/>
              </a:pPr>
              <a:t>08/04/2020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379355E0-D29E-43AB-9CC7-9798A7F525CE}" type="slidenum">
              <a:rPr lang="pt-BR" altLang="pt-BR"/>
              <a:pPr/>
              <a:t>‹nº›</a:t>
            </a:fld>
            <a:endParaRPr lang="pt-BR" altLang="pt-BR"/>
          </a:p>
        </p:txBody>
      </p:sp>
    </p:spTree>
    <p:extLst>
      <p:ext uri="{BB962C8B-B14F-4D97-AF65-F5344CB8AC3E}">
        <p14:creationId xmlns:p14="http://schemas.microsoft.com/office/powerpoint/2010/main" val="367127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9259B437-347E-40DF-9C50-15A8FC9FBBD8}" type="datetimeFigureOut">
              <a:rPr lang="pt-BR"/>
              <a:pPr>
                <a:defRPr/>
              </a:pPr>
              <a:t>08/04/2020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08C1BD96-4585-4434-B182-551D6CD1B8F4}" type="slidenum">
              <a:rPr lang="pt-BR" altLang="pt-BR"/>
              <a:pPr/>
              <a:t>‹nº›</a:t>
            </a:fld>
            <a:endParaRPr lang="pt-BR" altLang="pt-BR"/>
          </a:p>
        </p:txBody>
      </p:sp>
    </p:spTree>
    <p:extLst>
      <p:ext uri="{BB962C8B-B14F-4D97-AF65-F5344CB8AC3E}">
        <p14:creationId xmlns:p14="http://schemas.microsoft.com/office/powerpoint/2010/main" val="204799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FF62CF1-0AB4-4DB6-A738-41206A487CE8}" type="datetimeFigureOut">
              <a:rPr lang="pt-BR"/>
              <a:pPr>
                <a:defRPr/>
              </a:pPr>
              <a:t>08/04/2020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D9E5E14-BE96-496B-9899-2E1535DBD9EB}" type="slidenum">
              <a:rPr lang="pt-BR" altLang="pt-BR"/>
              <a:pPr/>
              <a:t>‹nº›</a:t>
            </a:fld>
            <a:endParaRPr lang="pt-BR" altLang="pt-BR"/>
          </a:p>
        </p:txBody>
      </p:sp>
    </p:spTree>
    <p:extLst>
      <p:ext uri="{BB962C8B-B14F-4D97-AF65-F5344CB8AC3E}">
        <p14:creationId xmlns:p14="http://schemas.microsoft.com/office/powerpoint/2010/main" val="197666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5939C899-5173-4EEA-898B-27F355FCC346}" type="datetimeFigureOut">
              <a:rPr lang="pt-BR"/>
              <a:pPr>
                <a:defRPr/>
              </a:pPr>
              <a:t>08/04/2020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D0E45747-8468-468C-8556-5CCD35060F71}" type="slidenum">
              <a:rPr lang="pt-BR" altLang="pt-BR"/>
              <a:pPr/>
              <a:t>‹nº›</a:t>
            </a:fld>
            <a:endParaRPr lang="pt-BR" altLang="pt-BR"/>
          </a:p>
        </p:txBody>
      </p:sp>
    </p:spTree>
    <p:extLst>
      <p:ext uri="{BB962C8B-B14F-4D97-AF65-F5344CB8AC3E}">
        <p14:creationId xmlns:p14="http://schemas.microsoft.com/office/powerpoint/2010/main" val="22083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BB920ABD-8F23-40F0-BD5F-E7D2A4C35689}" type="datetimeFigureOut">
              <a:rPr lang="pt-BR"/>
              <a:pPr>
                <a:defRPr/>
              </a:pPr>
              <a:t>08/04/2020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4AA50184-2475-4302-977C-6A84172DF2D8}" type="slidenum">
              <a:rPr lang="pt-BR" altLang="pt-BR"/>
              <a:pPr/>
              <a:t>‹nº›</a:t>
            </a:fld>
            <a:endParaRPr lang="pt-BR" altLang="pt-BR"/>
          </a:p>
        </p:txBody>
      </p:sp>
    </p:spTree>
    <p:extLst>
      <p:ext uri="{BB962C8B-B14F-4D97-AF65-F5344CB8AC3E}">
        <p14:creationId xmlns:p14="http://schemas.microsoft.com/office/powerpoint/2010/main" val="65184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6CE94D6F-46D5-422A-A6F1-D5ED22FDF9E0}" type="datetimeFigureOut">
              <a:rPr lang="pt-BR"/>
              <a:pPr>
                <a:defRPr/>
              </a:pPr>
              <a:t>08/04/2020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2BFF7CED-12BC-452D-97F5-E14489496BA9}" type="slidenum">
              <a:rPr lang="pt-BR" altLang="pt-BR"/>
              <a:pPr/>
              <a:t>‹nº›</a:t>
            </a:fld>
            <a:endParaRPr lang="pt-BR" altLang="pt-BR"/>
          </a:p>
        </p:txBody>
      </p:sp>
    </p:spTree>
    <p:extLst>
      <p:ext uri="{BB962C8B-B14F-4D97-AF65-F5344CB8AC3E}">
        <p14:creationId xmlns:p14="http://schemas.microsoft.com/office/powerpoint/2010/main" val="6755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638"/>
            <a:ext cx="9129713"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3" name="Grupo 5"/>
          <p:cNvGrpSpPr>
            <a:grpSpLocks/>
          </p:cNvGrpSpPr>
          <p:nvPr userDrawn="1"/>
        </p:nvGrpSpPr>
        <p:grpSpPr bwMode="auto">
          <a:xfrm>
            <a:off x="0" y="0"/>
            <a:ext cx="9144000" cy="701675"/>
            <a:chOff x="0" y="1"/>
            <a:chExt cx="9144000" cy="701659"/>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4" y="1"/>
              <a:ext cx="3286116" cy="6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8373980" cy="64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2" y="595621"/>
              <a:ext cx="8755200" cy="10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0822" y="370535"/>
              <a:ext cx="266400" cy="22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m 12" descr="Nova Imagem (50).bmp"/>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875" y="31750"/>
            <a:ext cx="1355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ço Reservado para Data 3"/>
          <p:cNvSpPr>
            <a:spLocks noGrp="1"/>
          </p:cNvSpPr>
          <p:nvPr>
            <p:ph type="dt" sz="half" idx="10"/>
          </p:nvPr>
        </p:nvSpPr>
        <p:spPr/>
        <p:txBody>
          <a:bodyPr/>
          <a:lstStyle>
            <a:lvl1pPr>
              <a:defRPr/>
            </a:lvl1pPr>
          </a:lstStyle>
          <a:p>
            <a:pPr>
              <a:defRPr/>
            </a:pPr>
            <a:fld id="{36E973F9-9CBF-46AF-875D-00714D5D2923}" type="datetimeFigureOut">
              <a:rPr lang="pt-BR"/>
              <a:pPr>
                <a:defRPr/>
              </a:pPr>
              <a:t>08/04/2020</a:t>
            </a:fld>
            <a:endParaRPr lang="pt-BR"/>
          </a:p>
        </p:txBody>
      </p:sp>
      <p:sp>
        <p:nvSpPr>
          <p:cNvPr id="10" name="Espaço Reservado para Rodapé 4"/>
          <p:cNvSpPr>
            <a:spLocks noGrp="1"/>
          </p:cNvSpPr>
          <p:nvPr>
            <p:ph type="ftr" sz="quarter" idx="11"/>
          </p:nvPr>
        </p:nvSpPr>
        <p:spPr/>
        <p:txBody>
          <a:bodyPr/>
          <a:lstStyle>
            <a:lvl1pPr>
              <a:defRPr/>
            </a:lvl1pPr>
          </a:lstStyle>
          <a:p>
            <a:pPr>
              <a:defRPr/>
            </a:pPr>
            <a:endParaRPr lang="pt-BR"/>
          </a:p>
        </p:txBody>
      </p:sp>
      <p:sp>
        <p:nvSpPr>
          <p:cNvPr id="11" name="Espaço Reservado para Número de Slide 5"/>
          <p:cNvSpPr>
            <a:spLocks noGrp="1"/>
          </p:cNvSpPr>
          <p:nvPr>
            <p:ph type="sldNum" sz="quarter" idx="12"/>
          </p:nvPr>
        </p:nvSpPr>
        <p:spPr/>
        <p:txBody>
          <a:bodyPr/>
          <a:lstStyle>
            <a:lvl1pPr>
              <a:defRPr/>
            </a:lvl1pPr>
          </a:lstStyle>
          <a:p>
            <a:fld id="{E4F6D37D-8494-4671-9B43-798A1EB5C07A}" type="slidenum">
              <a:rPr lang="pt-BR" altLang="pt-BR"/>
              <a:pPr/>
              <a:t>‹nº›</a:t>
            </a:fld>
            <a:endParaRPr lang="pt-BR" altLang="pt-BR"/>
          </a:p>
        </p:txBody>
      </p:sp>
    </p:spTree>
    <p:extLst>
      <p:ext uri="{BB962C8B-B14F-4D97-AF65-F5344CB8AC3E}">
        <p14:creationId xmlns:p14="http://schemas.microsoft.com/office/powerpoint/2010/main" val="22966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6FA810F-0873-4F08-8A70-F03C54EDA87D}" type="datetimeFigureOut">
              <a:rPr lang="pt-BR"/>
              <a:pPr>
                <a:defRPr/>
              </a:pPr>
              <a:t>08/04/2020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13F37C53-4575-4216-830E-8154F503C787}" type="slidenum">
              <a:rPr lang="pt-BR" altLang="pt-BR"/>
              <a:pPr/>
              <a:t>‹nº›</a:t>
            </a:fld>
            <a:endParaRPr lang="pt-BR" altLang="pt-BR"/>
          </a:p>
        </p:txBody>
      </p:sp>
    </p:spTree>
    <p:extLst>
      <p:ext uri="{BB962C8B-B14F-4D97-AF65-F5344CB8AC3E}">
        <p14:creationId xmlns:p14="http://schemas.microsoft.com/office/powerpoint/2010/main" val="179911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C0DC1D9-337D-4CF8-B193-CE83D9FA1E6D}" type="datetimeFigureOut">
              <a:rPr lang="pt-BR"/>
              <a:pPr>
                <a:defRPr/>
              </a:pPr>
              <a:t>08/04/2020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37862353-750A-430F-806E-CC34AF29D2A6}" type="slidenum">
              <a:rPr lang="pt-BR" altLang="pt-BR"/>
              <a:pPr/>
              <a:t>‹nº›</a:t>
            </a:fld>
            <a:endParaRPr lang="pt-BR" altLang="pt-BR"/>
          </a:p>
        </p:txBody>
      </p:sp>
    </p:spTree>
    <p:extLst>
      <p:ext uri="{BB962C8B-B14F-4D97-AF65-F5344CB8AC3E}">
        <p14:creationId xmlns:p14="http://schemas.microsoft.com/office/powerpoint/2010/main" val="224392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6542EA-FCD3-48E6-8A49-C7A02046A06A}" type="datetimeFigureOut">
              <a:rPr lang="pt-BR"/>
              <a:pPr>
                <a:defRPr/>
              </a:pPr>
              <a:t>08/04/2020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77303BF-17E4-474D-B1BB-04F41A67D1C9}"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11" r:id="rId7"/>
    <p:sldLayoutId id="2147485707" r:id="rId8"/>
    <p:sldLayoutId id="2147485708" r:id="rId9"/>
    <p:sldLayoutId id="2147485709" r:id="rId10"/>
    <p:sldLayoutId id="2147485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andresantanaribeiro@gmail.com" TargetMode="External"/><Relationship Id="rId2" Type="http://schemas.openxmlformats.org/officeDocument/2006/relationships/hyperlink" Target="mailto:elisangela@elosconsultoria.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7584"/>
            <a:ext cx="9144000" cy="637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0" name="Picture 6" descr="banner fngcafé">
            <a:extLst>
              <a:ext uri="{FF2B5EF4-FFF2-40B4-BE49-F238E27FC236}">
                <a16:creationId xmlns:a16="http://schemas.microsoft.com/office/drawing/2014/main" id="{2BCA2E8C-0E00-4537-83DB-D37EECC13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033" y="2636912"/>
            <a:ext cx="4989934" cy="3321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46FFEA7-4629-4EC3-BF08-D45B8C062FB1}"/>
              </a:ext>
            </a:extLst>
          </p:cNvPr>
          <p:cNvPicPr>
            <a:picLocks noChangeAspect="1"/>
          </p:cNvPicPr>
          <p:nvPr/>
        </p:nvPicPr>
        <p:blipFill>
          <a:blip r:embed="rId2"/>
          <a:stretch>
            <a:fillRect/>
          </a:stretch>
        </p:blipFill>
        <p:spPr>
          <a:xfrm>
            <a:off x="147754" y="836712"/>
            <a:ext cx="8816734" cy="5832648"/>
          </a:xfrm>
          <a:prstGeom prst="rect">
            <a:avLst/>
          </a:prstGeom>
        </p:spPr>
      </p:pic>
    </p:spTree>
    <p:extLst>
      <p:ext uri="{BB962C8B-B14F-4D97-AF65-F5344CB8AC3E}">
        <p14:creationId xmlns:p14="http://schemas.microsoft.com/office/powerpoint/2010/main" val="157238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lência - É Possível Gerenciá-la de Forma Positiva e Até Mesmo ...">
            <a:extLst>
              <a:ext uri="{FF2B5EF4-FFF2-40B4-BE49-F238E27FC236}">
                <a16:creationId xmlns:a16="http://schemas.microsoft.com/office/drawing/2014/main" id="{4665A621-C2C0-4B16-8ABF-2BD8EB582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98" y="764704"/>
            <a:ext cx="8661803"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1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A2B6371-A406-4EBD-9F1F-77C62E3754D3}"/>
              </a:ext>
            </a:extLst>
          </p:cNvPr>
          <p:cNvPicPr>
            <a:picLocks noChangeAspect="1"/>
          </p:cNvPicPr>
          <p:nvPr/>
        </p:nvPicPr>
        <p:blipFill>
          <a:blip r:embed="rId2"/>
          <a:stretch>
            <a:fillRect/>
          </a:stretch>
        </p:blipFill>
        <p:spPr>
          <a:xfrm>
            <a:off x="467544" y="766762"/>
            <a:ext cx="8352928" cy="5614566"/>
          </a:xfrm>
          <a:prstGeom prst="rect">
            <a:avLst/>
          </a:prstGeom>
        </p:spPr>
      </p:pic>
    </p:spTree>
    <p:extLst>
      <p:ext uri="{BB962C8B-B14F-4D97-AF65-F5344CB8AC3E}">
        <p14:creationId xmlns:p14="http://schemas.microsoft.com/office/powerpoint/2010/main" val="38913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32584"/>
            <a:ext cx="9018782" cy="6324808"/>
          </a:xfrm>
          <a:prstGeom prst="rect">
            <a:avLst/>
          </a:prstGeom>
        </p:spPr>
        <p:txBody>
          <a:bodyPr wrap="square">
            <a:spAutoFit/>
          </a:bodyPr>
          <a:lstStyle/>
          <a:p>
            <a:pPr algn="ctr"/>
            <a:r>
              <a:rPr lang="pt-BR" sz="3000" b="1" dirty="0">
                <a:solidFill>
                  <a:srgbClr val="002060"/>
                </a:solidFill>
              </a:rPr>
              <a:t>PLP 149/2019 – Plano Mansueto</a:t>
            </a:r>
          </a:p>
          <a:p>
            <a:pPr algn="ctr"/>
            <a:r>
              <a:rPr lang="pt-BR" sz="2500" b="1" dirty="0">
                <a:solidFill>
                  <a:srgbClr val="002060"/>
                </a:solidFill>
              </a:rPr>
              <a:t>Condições</a:t>
            </a:r>
          </a:p>
          <a:p>
            <a:pPr algn="just"/>
            <a:endParaRPr lang="pt-BR" sz="2500" b="1" dirty="0">
              <a:solidFill>
                <a:srgbClr val="002060"/>
              </a:solidFill>
            </a:endParaRPr>
          </a:p>
          <a:p>
            <a:pPr marL="457200" indent="-457200" algn="just">
              <a:buFont typeface="+mj-lt"/>
              <a:buAutoNum type="arabicPeriod"/>
            </a:pPr>
            <a:r>
              <a:rPr lang="pt-BR" sz="2500" b="1" dirty="0">
                <a:solidFill>
                  <a:srgbClr val="002060"/>
                </a:solidFill>
              </a:rPr>
              <a:t>Autorizar a privatização de bancos públicos e companhias de energia, saneamento ou gás;</a:t>
            </a:r>
          </a:p>
          <a:p>
            <a:pPr marL="457200" indent="-457200" algn="just">
              <a:buFont typeface="+mj-lt"/>
              <a:buAutoNum type="arabicPeriod"/>
            </a:pPr>
            <a:endParaRPr lang="pt-BR" sz="2500" b="1" dirty="0">
              <a:solidFill>
                <a:srgbClr val="002060"/>
              </a:solidFill>
            </a:endParaRPr>
          </a:p>
          <a:p>
            <a:pPr marL="457200" indent="-457200" algn="just">
              <a:buFont typeface="+mj-lt"/>
              <a:buAutoNum type="arabicPeriod"/>
            </a:pPr>
            <a:r>
              <a:rPr lang="pt-BR" sz="2500" b="1" dirty="0">
                <a:solidFill>
                  <a:srgbClr val="002060"/>
                </a:solidFill>
              </a:rPr>
              <a:t>Reduzir pelo menos 10% dos incentivos tributários que concedem, além de suspender a concessão de novos incentivos;</a:t>
            </a:r>
          </a:p>
          <a:p>
            <a:pPr marL="457200" indent="-457200" algn="just">
              <a:buFont typeface="+mj-lt"/>
              <a:buAutoNum type="arabicPeriod"/>
            </a:pPr>
            <a:endParaRPr lang="pt-BR" sz="2500" b="1" dirty="0">
              <a:solidFill>
                <a:srgbClr val="002060"/>
              </a:solidFill>
            </a:endParaRPr>
          </a:p>
          <a:p>
            <a:pPr marL="457200" indent="-457200" algn="just">
              <a:buFont typeface="+mj-lt"/>
              <a:buAutoNum type="arabicPeriod"/>
            </a:pPr>
            <a:r>
              <a:rPr lang="pt-BR" sz="2500" b="1" u="sng" dirty="0">
                <a:solidFill>
                  <a:srgbClr val="002060"/>
                </a:solidFill>
              </a:rPr>
              <a:t>Retirar do seu regime jurídico de servidores públicos as vantagens que não existem no regime da União;</a:t>
            </a:r>
          </a:p>
          <a:p>
            <a:pPr marL="457200" indent="-457200" algn="just">
              <a:buFont typeface="+mj-lt"/>
              <a:buAutoNum type="arabicPeriod"/>
            </a:pPr>
            <a:endParaRPr lang="pt-BR" sz="2500" b="1" dirty="0">
              <a:solidFill>
                <a:srgbClr val="002060"/>
              </a:solidFill>
            </a:endParaRPr>
          </a:p>
          <a:p>
            <a:pPr marL="457200" indent="-457200" algn="just">
              <a:buFont typeface="+mj-lt"/>
              <a:buAutoNum type="arabicPeriod"/>
            </a:pPr>
            <a:r>
              <a:rPr lang="pt-BR" sz="2500" b="1" dirty="0">
                <a:solidFill>
                  <a:srgbClr val="002060"/>
                </a:solidFill>
              </a:rPr>
              <a:t>Instituir mecanismos para limitar o crescimento de despesas correntes à variação da inflação ou da receita;</a:t>
            </a:r>
          </a:p>
        </p:txBody>
      </p:sp>
    </p:spTree>
    <p:extLst>
      <p:ext uri="{BB962C8B-B14F-4D97-AF65-F5344CB8AC3E}">
        <p14:creationId xmlns:p14="http://schemas.microsoft.com/office/powerpoint/2010/main" val="248672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32584"/>
            <a:ext cx="9018782" cy="6324808"/>
          </a:xfrm>
          <a:prstGeom prst="rect">
            <a:avLst/>
          </a:prstGeom>
        </p:spPr>
        <p:txBody>
          <a:bodyPr wrap="square">
            <a:spAutoFit/>
          </a:bodyPr>
          <a:lstStyle/>
          <a:p>
            <a:pPr algn="ctr"/>
            <a:r>
              <a:rPr lang="pt-BR" sz="3000" b="1" dirty="0">
                <a:solidFill>
                  <a:srgbClr val="002060"/>
                </a:solidFill>
              </a:rPr>
              <a:t>PLP 149/2019 – Plano Mansueto</a:t>
            </a:r>
          </a:p>
          <a:p>
            <a:pPr algn="ctr"/>
            <a:r>
              <a:rPr lang="pt-BR" sz="2500" b="1" dirty="0">
                <a:solidFill>
                  <a:srgbClr val="002060"/>
                </a:solidFill>
              </a:rPr>
              <a:t>Condições</a:t>
            </a:r>
          </a:p>
          <a:p>
            <a:pPr algn="ctr"/>
            <a:endParaRPr lang="pt-BR" sz="2500" b="1" dirty="0">
              <a:solidFill>
                <a:srgbClr val="002060"/>
              </a:solidFill>
            </a:endParaRPr>
          </a:p>
          <a:p>
            <a:pPr marL="457200" indent="-457200" algn="just">
              <a:buFont typeface="+mj-lt"/>
              <a:buAutoNum type="arabicPeriod" startAt="5"/>
            </a:pPr>
            <a:r>
              <a:rPr lang="pt-BR" sz="2500" b="1" dirty="0">
                <a:solidFill>
                  <a:srgbClr val="002060"/>
                </a:solidFill>
              </a:rPr>
              <a:t>Eliminar vinculações de receitas que não tenham previsão constitucional;</a:t>
            </a:r>
          </a:p>
          <a:p>
            <a:pPr marL="457200" indent="-457200" algn="just">
              <a:buFont typeface="+mj-lt"/>
              <a:buAutoNum type="arabicPeriod" startAt="5"/>
            </a:pPr>
            <a:endParaRPr lang="pt-BR" sz="2500" b="1" dirty="0">
              <a:solidFill>
                <a:srgbClr val="002060"/>
              </a:solidFill>
            </a:endParaRPr>
          </a:p>
          <a:p>
            <a:pPr marL="457200" indent="-457200" algn="just">
              <a:buFont typeface="+mj-lt"/>
              <a:buAutoNum type="arabicPeriod" startAt="5"/>
            </a:pPr>
            <a:r>
              <a:rPr lang="pt-BR" sz="2500" b="1" dirty="0">
                <a:solidFill>
                  <a:srgbClr val="002060"/>
                </a:solidFill>
              </a:rPr>
              <a:t>Instituir a unidade de tesouraria (gestão financeira concentrada num único organismo);</a:t>
            </a:r>
          </a:p>
          <a:p>
            <a:pPr marL="457200" indent="-457200" algn="just">
              <a:buFont typeface="+mj-lt"/>
              <a:buAutoNum type="arabicPeriod" startAt="5"/>
            </a:pPr>
            <a:endParaRPr lang="pt-BR" sz="2500" b="1" dirty="0">
              <a:solidFill>
                <a:srgbClr val="002060"/>
              </a:solidFill>
            </a:endParaRPr>
          </a:p>
          <a:p>
            <a:pPr marL="457200" indent="-457200" algn="just">
              <a:buFont typeface="+mj-lt"/>
              <a:buAutoNum type="arabicPeriod" startAt="5"/>
            </a:pPr>
            <a:r>
              <a:rPr lang="pt-BR" sz="2500" b="1" dirty="0">
                <a:solidFill>
                  <a:srgbClr val="002060"/>
                </a:solidFill>
              </a:rPr>
              <a:t>Promover reformas estruturantes na prestação de gás canalizado, de acordo com diretrizes regulatórias nacionais;</a:t>
            </a:r>
          </a:p>
          <a:p>
            <a:pPr marL="457200" indent="-457200" algn="just">
              <a:buFont typeface="+mj-lt"/>
              <a:buAutoNum type="arabicPeriod" startAt="5"/>
            </a:pPr>
            <a:endParaRPr lang="pt-BR" sz="2500" b="1" dirty="0">
              <a:solidFill>
                <a:srgbClr val="002060"/>
              </a:solidFill>
            </a:endParaRPr>
          </a:p>
          <a:p>
            <a:pPr marL="457200" indent="-457200" algn="just">
              <a:buFont typeface="+mj-lt"/>
              <a:buAutoNum type="arabicPeriod" startAt="5"/>
            </a:pPr>
            <a:r>
              <a:rPr lang="pt-BR" sz="2500" b="1" dirty="0">
                <a:solidFill>
                  <a:srgbClr val="002060"/>
                </a:solidFill>
              </a:rPr>
              <a:t>Contratar serviços de saneamento em modelo de concessão.</a:t>
            </a:r>
          </a:p>
          <a:p>
            <a:pPr algn="just"/>
            <a:endParaRPr lang="pt-BR" sz="2500" b="1" dirty="0">
              <a:solidFill>
                <a:srgbClr val="002060"/>
              </a:solidFill>
            </a:endParaRPr>
          </a:p>
        </p:txBody>
      </p:sp>
    </p:spTree>
    <p:extLst>
      <p:ext uri="{BB962C8B-B14F-4D97-AF65-F5344CB8AC3E}">
        <p14:creationId xmlns:p14="http://schemas.microsoft.com/office/powerpoint/2010/main" val="265118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5401479"/>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8°</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É vedado aos Estados submetidos ao RRF a criação, majoração, reajuste ou adequação de auxílios, vantagens, bônus, abonos, verbas de representação ou benefícios de qualquer natureza, inclusive indenizatória, em favor de membros dos Poderes, do Ministério Público ou da Defensoria Pública, de servidores e empregados públicos e de militares;</a:t>
            </a:r>
          </a:p>
        </p:txBody>
      </p:sp>
    </p:spTree>
    <p:extLst>
      <p:ext uri="{BB962C8B-B14F-4D97-AF65-F5344CB8AC3E}">
        <p14:creationId xmlns:p14="http://schemas.microsoft.com/office/powerpoint/2010/main" val="29323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5786199"/>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8°</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Vedado o reajuste de despesa obrigatória; </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 compensação de despesas previstas devem ser aprovadas pelo Conselho de Supervisão do Regime de Recuperação Fiscal, e adotadas no mesmo Poder ou nos Tribunais de Contas, no Ministério Público e na Defensoria Pública.</a:t>
            </a:r>
          </a:p>
          <a:p>
            <a:pPr algn="just"/>
            <a:endParaRPr lang="pt-BR" sz="2500" b="1" dirty="0">
              <a:solidFill>
                <a:srgbClr val="002060"/>
              </a:solidFill>
            </a:endParaRPr>
          </a:p>
        </p:txBody>
      </p:sp>
    </p:spTree>
    <p:extLst>
      <p:ext uri="{BB962C8B-B14F-4D97-AF65-F5344CB8AC3E}">
        <p14:creationId xmlns:p14="http://schemas.microsoft.com/office/powerpoint/2010/main" val="167130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714464"/>
            <a:ext cx="9018782" cy="6170920"/>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18 – nova redação do parágrafo 1°</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 1º Para efeito da aplicação dos limites de que tratam os </a:t>
            </a:r>
            <a:r>
              <a:rPr lang="pt-BR" sz="2500" b="1" dirty="0" err="1">
                <a:solidFill>
                  <a:srgbClr val="002060"/>
                </a:solidFill>
              </a:rPr>
              <a:t>arts</a:t>
            </a:r>
            <a:r>
              <a:rPr lang="pt-BR" sz="2500" b="1" dirty="0">
                <a:solidFill>
                  <a:srgbClr val="002060"/>
                </a:solidFill>
              </a:rPr>
              <a:t>. 19 e 20, os Poderes e cada órgão previsto no art. 20 considerarão no cômputo das despesas com pessoal de que trata o caput deste artigo: </a:t>
            </a:r>
          </a:p>
          <a:p>
            <a:pPr marL="800100" lvl="1" indent="-342900" algn="just">
              <a:buFont typeface="Arial" panose="020B0604020202020204" pitchFamily="34" charset="0"/>
              <a:buChar char="•"/>
            </a:pPr>
            <a:endParaRPr lang="pt-BR" sz="2500" b="1" dirty="0">
              <a:solidFill>
                <a:srgbClr val="002060"/>
              </a:solidFill>
            </a:endParaRPr>
          </a:p>
          <a:p>
            <a:pPr marL="800100" lvl="1" indent="-342900" algn="just">
              <a:buFont typeface="Arial" panose="020B0604020202020204" pitchFamily="34" charset="0"/>
              <a:buChar char="•"/>
            </a:pPr>
            <a:r>
              <a:rPr lang="pt-BR" sz="2500" b="1" dirty="0">
                <a:solidFill>
                  <a:srgbClr val="002060"/>
                </a:solidFill>
              </a:rPr>
              <a:t>I - os valores dos contratos de terceirização de - que se referem à substituição de servidores e empregados públicos, os quais serão contabilizados como "Outras Despesas de Pessoal”;</a:t>
            </a:r>
          </a:p>
        </p:txBody>
      </p:sp>
    </p:spTree>
    <p:extLst>
      <p:ext uri="{BB962C8B-B14F-4D97-AF65-F5344CB8AC3E}">
        <p14:creationId xmlns:p14="http://schemas.microsoft.com/office/powerpoint/2010/main" val="297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5401479"/>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18 – nova redação do parágrafo 1°</a:t>
            </a:r>
          </a:p>
          <a:p>
            <a:pPr algn="just"/>
            <a:endParaRPr lang="pt-BR" sz="2500" b="1" dirty="0">
              <a:solidFill>
                <a:srgbClr val="002060"/>
              </a:solidFill>
            </a:endParaRPr>
          </a:p>
          <a:p>
            <a:pPr marL="800100" lvl="1" indent="-342900" algn="just">
              <a:buFont typeface="Arial" panose="020B0604020202020204" pitchFamily="34" charset="0"/>
              <a:buChar char="•"/>
            </a:pPr>
            <a:r>
              <a:rPr lang="pt-BR" sz="2500" b="1" dirty="0">
                <a:solidFill>
                  <a:srgbClr val="002060"/>
                </a:solidFill>
              </a:rPr>
              <a:t>II - </a:t>
            </a:r>
            <a:r>
              <a:rPr lang="pt-BR" sz="2500" b="1" u="sng" dirty="0">
                <a:solidFill>
                  <a:srgbClr val="002060"/>
                </a:solidFill>
              </a:rPr>
              <a:t>a integralidade das despesas</a:t>
            </a:r>
            <a:r>
              <a:rPr lang="pt-BR" sz="2500" b="1" dirty="0">
                <a:solidFill>
                  <a:srgbClr val="002060"/>
                </a:solidFill>
              </a:rPr>
              <a:t> de seus servidores inativos e pensionistas, </a:t>
            </a:r>
            <a:r>
              <a:rPr lang="pt-BR" sz="2500" b="1" u="sng" dirty="0">
                <a:solidFill>
                  <a:srgbClr val="002060"/>
                </a:solidFill>
              </a:rPr>
              <a:t>mesmo que o custeio dessas despesas estejam a cargo de outro Poder ou órgão</a:t>
            </a:r>
            <a:r>
              <a:rPr lang="pt-BR" sz="2500" b="1" dirty="0">
                <a:solidFill>
                  <a:srgbClr val="002060"/>
                </a:solidFill>
              </a:rPr>
              <a:t>; </a:t>
            </a:r>
          </a:p>
          <a:p>
            <a:pPr marL="800100" lvl="1" indent="-342900" algn="just">
              <a:buFont typeface="Arial" panose="020B0604020202020204" pitchFamily="34" charset="0"/>
              <a:buChar char="•"/>
            </a:pPr>
            <a:r>
              <a:rPr lang="pt-BR" sz="2500" b="1" dirty="0">
                <a:solidFill>
                  <a:srgbClr val="002060"/>
                </a:solidFill>
              </a:rPr>
              <a:t>III - a remuneração bruta do servidor, </a:t>
            </a:r>
            <a:r>
              <a:rPr lang="pt-BR" sz="2500" b="1" u="sng" dirty="0">
                <a:solidFill>
                  <a:srgbClr val="002060"/>
                </a:solidFill>
              </a:rPr>
              <a:t>incluídos os valores retidos para pagamento de tributos e outras retenções</a:t>
            </a:r>
            <a:r>
              <a:rPr lang="pt-BR" sz="2500" b="1" dirty="0">
                <a:solidFill>
                  <a:srgbClr val="002060"/>
                </a:solidFill>
              </a:rPr>
              <a:t>;</a:t>
            </a:r>
          </a:p>
        </p:txBody>
      </p:sp>
    </p:spTree>
    <p:extLst>
      <p:ext uri="{BB962C8B-B14F-4D97-AF65-F5344CB8AC3E}">
        <p14:creationId xmlns:p14="http://schemas.microsoft.com/office/powerpoint/2010/main" val="374826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4247317"/>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18 – nova redação do parágrafo 1°</a:t>
            </a:r>
          </a:p>
          <a:p>
            <a:pPr algn="just"/>
            <a:endParaRPr lang="pt-BR" sz="2500" b="1" dirty="0">
              <a:solidFill>
                <a:srgbClr val="002060"/>
              </a:solidFill>
            </a:endParaRPr>
          </a:p>
          <a:p>
            <a:pPr marL="800100" lvl="1" indent="-342900" algn="just">
              <a:buFont typeface="Arial" panose="020B0604020202020204" pitchFamily="34" charset="0"/>
              <a:buChar char="•"/>
            </a:pPr>
            <a:r>
              <a:rPr lang="pt-BR" sz="2500" b="1" dirty="0">
                <a:solidFill>
                  <a:srgbClr val="002060"/>
                </a:solidFill>
              </a:rPr>
              <a:t>IV – as despesas com pessoal devidas no período de que trata o § 2º, </a:t>
            </a:r>
            <a:r>
              <a:rPr lang="pt-BR" sz="2500" b="1" u="sng" dirty="0">
                <a:solidFill>
                  <a:srgbClr val="002060"/>
                </a:solidFill>
              </a:rPr>
              <a:t>independentemente da correspondente execução orçamentária ou financeira</a:t>
            </a:r>
            <a:r>
              <a:rPr lang="pt-BR" sz="2500" b="1" dirty="0">
                <a:solidFill>
                  <a:srgbClr val="002060"/>
                </a:solidFill>
              </a:rPr>
              <a:t>. </a:t>
            </a:r>
          </a:p>
        </p:txBody>
      </p:sp>
    </p:spTree>
    <p:extLst>
      <p:ext uri="{BB962C8B-B14F-4D97-AF65-F5344CB8AC3E}">
        <p14:creationId xmlns:p14="http://schemas.microsoft.com/office/powerpoint/2010/main" val="242430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683568" y="2924944"/>
            <a:ext cx="7812868" cy="1323439"/>
          </a:xfrm>
          <a:prstGeom prst="rect">
            <a:avLst/>
          </a:prstGeom>
        </p:spPr>
        <p:txBody>
          <a:bodyPr wrap="square">
            <a:spAutoFit/>
          </a:bodyPr>
          <a:lstStyle/>
          <a:p>
            <a:pPr algn="ctr"/>
            <a:r>
              <a:rPr lang="pt-BR" sz="4000" b="1" dirty="0">
                <a:solidFill>
                  <a:srgbClr val="002060"/>
                </a:solidFill>
              </a:rPr>
              <a:t>Cenário Orçamentário em 2020 Ações Possíveis</a:t>
            </a:r>
          </a:p>
        </p:txBody>
      </p:sp>
    </p:spTree>
    <p:extLst>
      <p:ext uri="{BB962C8B-B14F-4D97-AF65-F5344CB8AC3E}">
        <p14:creationId xmlns:p14="http://schemas.microsoft.com/office/powerpoint/2010/main" val="106097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4632037"/>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algn="just"/>
            <a:endParaRPr lang="pt-BR" sz="2500" b="1" dirty="0">
              <a:solidFill>
                <a:srgbClr val="002060"/>
              </a:solidFill>
            </a:endParaRPr>
          </a:p>
          <a:p>
            <a:pPr algn="just"/>
            <a:r>
              <a:rPr lang="pt-BR" sz="2500" b="1" dirty="0">
                <a:solidFill>
                  <a:srgbClr val="002060"/>
                </a:solidFill>
              </a:rPr>
              <a:t>Art. 59 </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Determina que as normas e as interpretações técnicas do conselho de gestão fiscal de que trata o art. 67 da LRF sejam observadas pelo Poder Legislativo, Tribunais de Contas, órgãos de controle interno de cada Poder e Ministério Público. </a:t>
            </a:r>
          </a:p>
        </p:txBody>
      </p:sp>
    </p:spTree>
    <p:extLst>
      <p:ext uri="{BB962C8B-B14F-4D97-AF65-F5344CB8AC3E}">
        <p14:creationId xmlns:p14="http://schemas.microsoft.com/office/powerpoint/2010/main" val="242500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5401479"/>
          </a:xfrm>
          <a:prstGeom prst="rect">
            <a:avLst/>
          </a:prstGeom>
        </p:spPr>
        <p:txBody>
          <a:bodyPr wrap="square">
            <a:spAutoFit/>
          </a:bodyPr>
          <a:lstStyle/>
          <a:p>
            <a:pPr algn="ctr"/>
            <a:r>
              <a:rPr lang="pt-BR" sz="3000" b="1" dirty="0">
                <a:solidFill>
                  <a:srgbClr val="002060"/>
                </a:solidFill>
              </a:rPr>
              <a:t>PLP 149/2019 – Plano Mansueto</a:t>
            </a:r>
          </a:p>
          <a:p>
            <a:pPr algn="ctr"/>
            <a:endParaRPr lang="pt-BR" sz="4000" b="1" dirty="0">
              <a:solidFill>
                <a:srgbClr val="002060"/>
              </a:solidFill>
            </a:endParaRPr>
          </a:p>
          <a:p>
            <a:pPr algn="just"/>
            <a:r>
              <a:rPr lang="pt-BR" sz="2500" b="1" dirty="0">
                <a:solidFill>
                  <a:srgbClr val="002060"/>
                </a:solidFill>
              </a:rPr>
              <a:t>Principais Pontos para os </a:t>
            </a:r>
            <a:r>
              <a:rPr lang="pt-BR" sz="2500" b="1" dirty="0" err="1">
                <a:solidFill>
                  <a:srgbClr val="002060"/>
                </a:solidFill>
              </a:rPr>
              <a:t>MP’s</a:t>
            </a:r>
            <a:r>
              <a:rPr lang="pt-BR" sz="2500" b="1" dirty="0">
                <a:solidFill>
                  <a:srgbClr val="002060"/>
                </a:solidFill>
              </a:rPr>
              <a:t>:</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Art. 65, inciso V:</a:t>
            </a:r>
          </a:p>
          <a:p>
            <a:pPr marL="342900" indent="-342900" algn="just">
              <a:buFont typeface="Arial" panose="020B0604020202020204" pitchFamily="34" charset="0"/>
              <a:buChar char="•"/>
            </a:pPr>
            <a:endParaRPr lang="pt-BR" sz="2500" b="1" dirty="0">
              <a:solidFill>
                <a:srgbClr val="002060"/>
              </a:solidFill>
            </a:endParaRPr>
          </a:p>
          <a:p>
            <a:pPr marL="800100" lvl="1" indent="-342900" algn="just">
              <a:buFont typeface="Arial" panose="020B0604020202020204" pitchFamily="34" charset="0"/>
              <a:buChar char="•"/>
            </a:pPr>
            <a:r>
              <a:rPr lang="pt-BR" sz="2500" b="1" dirty="0">
                <a:solidFill>
                  <a:srgbClr val="002060"/>
                </a:solidFill>
              </a:rPr>
              <a:t>o saldo financeiro não comprometido, apurado no final do exercício anterior, relativo aos recursos destinados aos órgãos dos PL, PJ, MP e DP, na forma do art. 168 da Constituição Federal, será restituído ao tesouro e destinado ao combate à calamidade pública, ou compensado na entrega dos duodécimos do orçamento em curso.</a:t>
            </a:r>
          </a:p>
        </p:txBody>
      </p:sp>
    </p:spTree>
    <p:extLst>
      <p:ext uri="{BB962C8B-B14F-4D97-AF65-F5344CB8AC3E}">
        <p14:creationId xmlns:p14="http://schemas.microsoft.com/office/powerpoint/2010/main" val="70684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 que é quarentena? - Brasil Escola">
            <a:extLst>
              <a:ext uri="{FF2B5EF4-FFF2-40B4-BE49-F238E27FC236}">
                <a16:creationId xmlns:a16="http://schemas.microsoft.com/office/drawing/2014/main" id="{1FFF091A-47EC-444B-99EC-0B1A559B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88707"/>
            <a:ext cx="8280920" cy="58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24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2323713"/>
          </a:xfrm>
          <a:prstGeom prst="rect">
            <a:avLst/>
          </a:prstGeom>
        </p:spPr>
        <p:txBody>
          <a:bodyPr wrap="square">
            <a:spAutoFit/>
          </a:bodyPr>
          <a:lstStyle/>
          <a:p>
            <a:pPr algn="ctr"/>
            <a:r>
              <a:rPr lang="pt-BR" sz="3000" b="1" dirty="0">
                <a:solidFill>
                  <a:srgbClr val="002060"/>
                </a:solidFill>
              </a:rPr>
              <a:t>O que os </a:t>
            </a:r>
            <a:r>
              <a:rPr lang="pt-BR" sz="3000" b="1" dirty="0" err="1">
                <a:solidFill>
                  <a:srgbClr val="002060"/>
                </a:solidFill>
              </a:rPr>
              <a:t>MP’s</a:t>
            </a:r>
            <a:r>
              <a:rPr lang="pt-BR" sz="3000" b="1" dirty="0">
                <a:solidFill>
                  <a:srgbClr val="002060"/>
                </a:solidFill>
              </a:rPr>
              <a:t> estão fazendo?</a:t>
            </a:r>
          </a:p>
          <a:p>
            <a:pPr algn="ctr"/>
            <a:endParaRPr lang="pt-BR" sz="4000" b="1" dirty="0">
              <a:solidFill>
                <a:srgbClr val="002060"/>
              </a:solidFill>
            </a:endParaRPr>
          </a:p>
          <a:p>
            <a:pPr algn="just"/>
            <a:r>
              <a:rPr lang="pt-BR" sz="2500" b="1" dirty="0">
                <a:solidFill>
                  <a:srgbClr val="002060"/>
                </a:solidFill>
              </a:rPr>
              <a:t>Regulamentar Contingenciamento de Gastos:</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endParaRPr lang="pt-BR" sz="2500" b="1" dirty="0">
              <a:solidFill>
                <a:srgbClr val="002060"/>
              </a:solidFill>
            </a:endParaRPr>
          </a:p>
        </p:txBody>
      </p:sp>
      <p:graphicFrame>
        <p:nvGraphicFramePr>
          <p:cNvPr id="2" name="Tabela 3">
            <a:extLst>
              <a:ext uri="{FF2B5EF4-FFF2-40B4-BE49-F238E27FC236}">
                <a16:creationId xmlns:a16="http://schemas.microsoft.com/office/drawing/2014/main" id="{5856CE1D-7C78-4A08-A791-43EF1925FF83}"/>
              </a:ext>
            </a:extLst>
          </p:cNvPr>
          <p:cNvGraphicFramePr>
            <a:graphicFrameLocks noGrp="1"/>
          </p:cNvGraphicFramePr>
          <p:nvPr>
            <p:extLst>
              <p:ext uri="{D42A27DB-BD31-4B8C-83A1-F6EECF244321}">
                <p14:modId xmlns:p14="http://schemas.microsoft.com/office/powerpoint/2010/main" val="1076296988"/>
              </p:ext>
            </p:extLst>
          </p:nvPr>
        </p:nvGraphicFramePr>
        <p:xfrm>
          <a:off x="539552" y="2636912"/>
          <a:ext cx="7992888" cy="3901440"/>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val="812401801"/>
                    </a:ext>
                  </a:extLst>
                </a:gridCol>
                <a:gridCol w="3996444">
                  <a:extLst>
                    <a:ext uri="{9D8B030D-6E8A-4147-A177-3AD203B41FA5}">
                      <a16:colId xmlns:a16="http://schemas.microsoft.com/office/drawing/2014/main" val="2244529937"/>
                    </a:ext>
                  </a:extLst>
                </a:gridCol>
              </a:tblGrid>
              <a:tr h="3816424">
                <a:tc>
                  <a:txBody>
                    <a:bodyPr/>
                    <a:lstStyle/>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Amazonas</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Bahia</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Ceará</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Pernambuco</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Piauí</a:t>
                      </a:r>
                    </a:p>
                    <a:p>
                      <a:endParaRPr lang="pt-BR" sz="2500" dirty="0">
                        <a:latin typeface="Arial" panose="020B0604020202020204" pitchFamily="34" charset="0"/>
                        <a:cs typeface="Arial" panose="020B0604020202020204" pitchFamily="34" charset="0"/>
                      </a:endParaRPr>
                    </a:p>
                  </a:txBody>
                  <a:tcPr>
                    <a:noFill/>
                  </a:tcPr>
                </a:tc>
                <a:tc>
                  <a:txBody>
                    <a:bodyPr/>
                    <a:lstStyle/>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Roraima</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Rio Grande do Norte</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Rio Grande do Sul</a:t>
                      </a:r>
                    </a:p>
                    <a:p>
                      <a:pPr marL="342900" indent="-342900" algn="just">
                        <a:buFont typeface="Arial" panose="020B0604020202020204" pitchFamily="34" charset="0"/>
                        <a:buChar char="•"/>
                      </a:pPr>
                      <a:endParaRPr lang="pt-BR" sz="2500" b="1"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500" b="1" dirty="0">
                          <a:solidFill>
                            <a:srgbClr val="002060"/>
                          </a:solidFill>
                          <a:latin typeface="Arial" panose="020B0604020202020204" pitchFamily="34" charset="0"/>
                          <a:cs typeface="Arial" panose="020B0604020202020204" pitchFamily="34" charset="0"/>
                        </a:rPr>
                        <a:t>Sergipe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2500" b="1" dirty="0">
                        <a:solidFill>
                          <a:srgbClr val="002060"/>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2500" b="1" dirty="0">
                          <a:solidFill>
                            <a:srgbClr val="002060"/>
                          </a:solidFill>
                          <a:latin typeface="Arial" panose="020B0604020202020204" pitchFamily="34" charset="0"/>
                          <a:cs typeface="Arial" panose="020B0604020202020204" pitchFamily="34" charset="0"/>
                        </a:rPr>
                        <a:t>Tocantins</a:t>
                      </a:r>
                    </a:p>
                    <a:p>
                      <a:endParaRPr lang="pt-BR" sz="25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95250643"/>
                  </a:ext>
                </a:extLst>
              </a:tr>
            </a:tbl>
          </a:graphicData>
        </a:graphic>
      </p:graphicFrame>
    </p:spTree>
    <p:extLst>
      <p:ext uri="{BB962C8B-B14F-4D97-AF65-F5344CB8AC3E}">
        <p14:creationId xmlns:p14="http://schemas.microsoft.com/office/powerpoint/2010/main" val="318306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946774" cy="6170920"/>
          </a:xfrm>
          <a:prstGeom prst="rect">
            <a:avLst/>
          </a:prstGeom>
        </p:spPr>
        <p:txBody>
          <a:bodyPr wrap="square">
            <a:spAutoFit/>
          </a:bodyPr>
          <a:lstStyle/>
          <a:p>
            <a:pPr algn="ctr"/>
            <a:r>
              <a:rPr lang="pt-BR" sz="3000" b="1" dirty="0">
                <a:solidFill>
                  <a:srgbClr val="002060"/>
                </a:solidFill>
              </a:rPr>
              <a:t>O que os </a:t>
            </a:r>
            <a:r>
              <a:rPr lang="pt-BR" sz="3000" b="1" dirty="0" err="1">
                <a:solidFill>
                  <a:srgbClr val="002060"/>
                </a:solidFill>
              </a:rPr>
              <a:t>MP’s</a:t>
            </a:r>
            <a:r>
              <a:rPr lang="pt-BR" sz="3000" b="1" dirty="0">
                <a:solidFill>
                  <a:srgbClr val="002060"/>
                </a:solidFill>
              </a:rPr>
              <a:t> estão fazendo?</a:t>
            </a:r>
          </a:p>
          <a:p>
            <a:pPr algn="ctr"/>
            <a:endParaRPr lang="pt-BR" sz="30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Despesas em comum contingenciadas:</a:t>
            </a:r>
          </a:p>
          <a:p>
            <a:pPr marL="342900" indent="-342900" algn="just">
              <a:buFont typeface="Arial" panose="020B0604020202020204" pitchFamily="34" charset="0"/>
              <a:buChar char="•"/>
            </a:pPr>
            <a:endParaRPr lang="pt-BR" sz="2500" b="1" dirty="0">
              <a:solidFill>
                <a:srgbClr val="002060"/>
              </a:solidFill>
            </a:endParaRPr>
          </a:p>
          <a:p>
            <a:pPr marL="800100" lvl="1" indent="-342900" algn="just">
              <a:buFont typeface="Arial" panose="020B0604020202020204" pitchFamily="34" charset="0"/>
              <a:buChar char="•"/>
            </a:pPr>
            <a:r>
              <a:rPr lang="pt-BR" sz="2500" b="1" dirty="0">
                <a:solidFill>
                  <a:srgbClr val="002060"/>
                </a:solidFill>
              </a:rPr>
              <a:t>Diárias</a:t>
            </a:r>
          </a:p>
          <a:p>
            <a:pPr marL="800100" lvl="1" indent="-342900" algn="just">
              <a:buFont typeface="Arial" panose="020B0604020202020204" pitchFamily="34" charset="0"/>
              <a:buChar char="•"/>
            </a:pPr>
            <a:r>
              <a:rPr lang="pt-BR" sz="2500" b="1" dirty="0">
                <a:solidFill>
                  <a:srgbClr val="002060"/>
                </a:solidFill>
              </a:rPr>
              <a:t>Passagens</a:t>
            </a:r>
          </a:p>
          <a:p>
            <a:pPr marL="800100" lvl="1" indent="-342900" algn="just">
              <a:buFont typeface="Arial" panose="020B0604020202020204" pitchFamily="34" charset="0"/>
              <a:buChar char="•"/>
            </a:pPr>
            <a:r>
              <a:rPr lang="pt-BR" sz="2500" b="1" dirty="0">
                <a:solidFill>
                  <a:srgbClr val="002060"/>
                </a:solidFill>
              </a:rPr>
              <a:t>Obras</a:t>
            </a:r>
          </a:p>
          <a:p>
            <a:pPr marL="800100" lvl="1" indent="-342900" algn="just">
              <a:buFont typeface="Arial" panose="020B0604020202020204" pitchFamily="34" charset="0"/>
              <a:buChar char="•"/>
            </a:pPr>
            <a:r>
              <a:rPr lang="pt-BR" sz="2500" b="1" dirty="0">
                <a:solidFill>
                  <a:srgbClr val="002060"/>
                </a:solidFill>
              </a:rPr>
              <a:t>Cursos</a:t>
            </a:r>
          </a:p>
          <a:p>
            <a:pPr marL="800100" lvl="1" indent="-342900" algn="just">
              <a:buFont typeface="Arial" panose="020B0604020202020204" pitchFamily="34" charset="0"/>
              <a:buChar char="•"/>
            </a:pPr>
            <a:r>
              <a:rPr lang="pt-BR" sz="2500" b="1" dirty="0">
                <a:solidFill>
                  <a:srgbClr val="002060"/>
                </a:solidFill>
              </a:rPr>
              <a:t>Equipamentos</a:t>
            </a:r>
          </a:p>
          <a:p>
            <a:pPr marL="800100" lvl="1" indent="-342900" algn="just">
              <a:buFont typeface="Arial" panose="020B0604020202020204" pitchFamily="34" charset="0"/>
              <a:buChar char="•"/>
            </a:pPr>
            <a:endParaRPr lang="pt-BR" sz="2500" b="1" dirty="0">
              <a:solidFill>
                <a:srgbClr val="002060"/>
              </a:solidFill>
            </a:endParaRPr>
          </a:p>
          <a:p>
            <a:pPr lvl="1" algn="just"/>
            <a:r>
              <a:rPr lang="pt-BR" sz="2500" b="1" dirty="0">
                <a:solidFill>
                  <a:srgbClr val="002060"/>
                </a:solidFill>
              </a:rPr>
              <a:t>Qual a base referencial para a realização do corte de tais despesas?</a:t>
            </a:r>
          </a:p>
          <a:p>
            <a:pPr lvl="1" algn="just"/>
            <a:endParaRPr lang="pt-BR" sz="2500" b="1" dirty="0">
              <a:solidFill>
                <a:srgbClr val="002060"/>
              </a:solidFill>
            </a:endParaRPr>
          </a:p>
          <a:p>
            <a:pPr lvl="1" algn="just"/>
            <a:r>
              <a:rPr lang="pt-BR" sz="2500" b="1" dirty="0">
                <a:solidFill>
                  <a:srgbClr val="002060"/>
                </a:solidFill>
              </a:rPr>
              <a:t>Qual o impacto pela não realização de tais despesas?</a:t>
            </a:r>
          </a:p>
          <a:p>
            <a:pPr marL="342900" indent="-342900" algn="just">
              <a:buFont typeface="Arial" panose="020B0604020202020204" pitchFamily="34" charset="0"/>
              <a:buChar char="•"/>
            </a:pPr>
            <a:endParaRPr lang="pt-BR" sz="2500" b="1" dirty="0">
              <a:solidFill>
                <a:srgbClr val="002060"/>
              </a:solidFill>
            </a:endParaRPr>
          </a:p>
        </p:txBody>
      </p:sp>
    </p:spTree>
    <p:extLst>
      <p:ext uri="{BB962C8B-B14F-4D97-AF65-F5344CB8AC3E}">
        <p14:creationId xmlns:p14="http://schemas.microsoft.com/office/powerpoint/2010/main" val="42446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316F746-86A2-4FE0-815C-E8E398EB5509}"/>
              </a:ext>
            </a:extLst>
          </p:cNvPr>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68D0ADDF-A434-45BC-AE53-F61E513BD034}"/>
              </a:ext>
            </a:extLst>
          </p:cNvPr>
          <p:cNvSpPr>
            <a:spLocks noGrp="1"/>
          </p:cNvSpPr>
          <p:nvPr>
            <p:ph idx="1"/>
          </p:nvPr>
        </p:nvSpPr>
        <p:spPr>
          <a:xfrm>
            <a:off x="457200" y="1384176"/>
            <a:ext cx="8229600" cy="3701008"/>
          </a:xfrm>
        </p:spPr>
        <p:txBody>
          <a:bodyPr anchor="ctr"/>
          <a:lstStyle/>
          <a:p>
            <a:pPr marL="0" indent="0" algn="ctr">
              <a:buNone/>
            </a:pPr>
            <a:r>
              <a:rPr lang="pt-BR" sz="20000" b="1" dirty="0">
                <a:solidFill>
                  <a:schemeClr val="bg1"/>
                </a:solidFill>
              </a:rPr>
              <a:t>0,48%</a:t>
            </a:r>
          </a:p>
        </p:txBody>
      </p:sp>
    </p:spTree>
    <p:extLst>
      <p:ext uri="{BB962C8B-B14F-4D97-AF65-F5344CB8AC3E}">
        <p14:creationId xmlns:p14="http://schemas.microsoft.com/office/powerpoint/2010/main" val="429476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E460A97-B1A1-4001-8249-984295AD2B62}"/>
              </a:ext>
            </a:extLst>
          </p:cNvPr>
          <p:cNvPicPr>
            <a:picLocks noChangeAspect="1"/>
          </p:cNvPicPr>
          <p:nvPr/>
        </p:nvPicPr>
        <p:blipFill>
          <a:blip r:embed="rId2"/>
          <a:stretch>
            <a:fillRect/>
          </a:stretch>
        </p:blipFill>
        <p:spPr>
          <a:xfrm>
            <a:off x="161925" y="692696"/>
            <a:ext cx="8820150" cy="5484266"/>
          </a:xfrm>
          <a:prstGeom prst="rect">
            <a:avLst/>
          </a:prstGeom>
        </p:spPr>
      </p:pic>
      <p:cxnSp>
        <p:nvCxnSpPr>
          <p:cNvPr id="19" name="Conector: Angulado 18">
            <a:extLst>
              <a:ext uri="{FF2B5EF4-FFF2-40B4-BE49-F238E27FC236}">
                <a16:creationId xmlns:a16="http://schemas.microsoft.com/office/drawing/2014/main" id="{86BAB393-01AC-483A-AA7A-4AA4EF4F906F}"/>
              </a:ext>
            </a:extLst>
          </p:cNvPr>
          <p:cNvCxnSpPr>
            <a:cxnSpLocks/>
          </p:cNvCxnSpPr>
          <p:nvPr/>
        </p:nvCxnSpPr>
        <p:spPr>
          <a:xfrm rot="10800000" flipV="1">
            <a:off x="1547664" y="1484784"/>
            <a:ext cx="1080120" cy="7200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40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316F746-86A2-4FE0-815C-E8E398EB5509}"/>
              </a:ext>
            </a:extLst>
          </p:cNvPr>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68D0ADDF-A434-45BC-AE53-F61E513BD034}"/>
              </a:ext>
            </a:extLst>
          </p:cNvPr>
          <p:cNvSpPr>
            <a:spLocks noGrp="1"/>
          </p:cNvSpPr>
          <p:nvPr>
            <p:ph idx="1"/>
          </p:nvPr>
        </p:nvSpPr>
        <p:spPr>
          <a:xfrm>
            <a:off x="0" y="1052736"/>
            <a:ext cx="9144000" cy="3701008"/>
          </a:xfrm>
        </p:spPr>
        <p:txBody>
          <a:bodyPr anchor="ctr"/>
          <a:lstStyle/>
          <a:p>
            <a:pPr marL="0" indent="0" algn="ctr">
              <a:buNone/>
            </a:pPr>
            <a:r>
              <a:rPr lang="pt-BR" sz="30000" b="1" dirty="0">
                <a:solidFill>
                  <a:schemeClr val="bg1"/>
                </a:solidFill>
              </a:rPr>
              <a:t>19,9</a:t>
            </a:r>
          </a:p>
        </p:txBody>
      </p:sp>
      <p:sp>
        <p:nvSpPr>
          <p:cNvPr id="2" name="CaixaDeTexto 1">
            <a:extLst>
              <a:ext uri="{FF2B5EF4-FFF2-40B4-BE49-F238E27FC236}">
                <a16:creationId xmlns:a16="http://schemas.microsoft.com/office/drawing/2014/main" id="{0D2E47E5-582A-4507-99A6-071FED8BB60A}"/>
              </a:ext>
            </a:extLst>
          </p:cNvPr>
          <p:cNvSpPr txBox="1"/>
          <p:nvPr/>
        </p:nvSpPr>
        <p:spPr>
          <a:xfrm>
            <a:off x="0" y="4725144"/>
            <a:ext cx="9144000" cy="1862048"/>
          </a:xfrm>
          <a:prstGeom prst="rect">
            <a:avLst/>
          </a:prstGeom>
          <a:noFill/>
        </p:spPr>
        <p:txBody>
          <a:bodyPr wrap="square" rtlCol="0">
            <a:spAutoFit/>
          </a:bodyPr>
          <a:lstStyle/>
          <a:p>
            <a:pPr algn="ctr"/>
            <a:r>
              <a:rPr lang="pt-BR" sz="11500" b="1" dirty="0">
                <a:solidFill>
                  <a:schemeClr val="bg1">
                    <a:lumMod val="50000"/>
                  </a:schemeClr>
                </a:solidFill>
              </a:rPr>
              <a:t>bilhões</a:t>
            </a:r>
          </a:p>
        </p:txBody>
      </p:sp>
    </p:spTree>
    <p:extLst>
      <p:ext uri="{BB962C8B-B14F-4D97-AF65-F5344CB8AC3E}">
        <p14:creationId xmlns:p14="http://schemas.microsoft.com/office/powerpoint/2010/main" val="2483848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0621" y="548680"/>
            <a:ext cx="8802757" cy="6093976"/>
          </a:xfrm>
          <a:prstGeom prst="rect">
            <a:avLst/>
          </a:prstGeom>
        </p:spPr>
        <p:txBody>
          <a:bodyPr wrap="square">
            <a:spAutoFit/>
          </a:bodyPr>
          <a:lstStyle/>
          <a:p>
            <a:pPr algn="ctr"/>
            <a:r>
              <a:rPr lang="pt-BR" sz="4000" b="1" dirty="0">
                <a:solidFill>
                  <a:srgbClr val="002060"/>
                </a:solidFill>
              </a:rPr>
              <a:t>Reflexões</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Necessidade de uma atuação </a:t>
            </a:r>
            <a:r>
              <a:rPr lang="pt-BR" sz="2500" b="1" dirty="0" err="1">
                <a:solidFill>
                  <a:srgbClr val="002060"/>
                </a:solidFill>
              </a:rPr>
              <a:t>pró-ativa</a:t>
            </a:r>
            <a:r>
              <a:rPr lang="pt-BR" sz="2500" b="1" dirty="0">
                <a:solidFill>
                  <a:srgbClr val="002060"/>
                </a:solidFill>
              </a:rPr>
              <a:t> do MP frente ao cenário atual</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Instituição da Política de Gestão Orçamentária, Financeira e Contábil do </a:t>
            </a:r>
            <a:r>
              <a:rPr lang="pt-BR" sz="2500" b="1" dirty="0" err="1">
                <a:solidFill>
                  <a:srgbClr val="002060"/>
                </a:solidFill>
              </a:rPr>
              <a:t>MP’s</a:t>
            </a:r>
            <a:endParaRPr lang="pt-BR" sz="2500" b="1" dirty="0">
              <a:solidFill>
                <a:srgbClr val="002060"/>
              </a:solidFill>
            </a:endParaRP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Representação do CNMP no Conselho de Gestão Fiscal</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Avaliação de riscos </a:t>
            </a:r>
            <a:r>
              <a:rPr lang="pt-BR" sz="2500" b="1" i="1" dirty="0">
                <a:solidFill>
                  <a:srgbClr val="002060"/>
                </a:solidFill>
              </a:rPr>
              <a:t>versus</a:t>
            </a:r>
            <a:r>
              <a:rPr lang="pt-BR" sz="2500" b="1" dirty="0">
                <a:solidFill>
                  <a:srgbClr val="002060"/>
                </a:solidFill>
              </a:rPr>
              <a:t> oportunidades</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Necessidade da qualificação do gasto público</a:t>
            </a:r>
          </a:p>
        </p:txBody>
      </p:sp>
    </p:spTree>
    <p:extLst>
      <p:ext uri="{BB962C8B-B14F-4D97-AF65-F5344CB8AC3E}">
        <p14:creationId xmlns:p14="http://schemas.microsoft.com/office/powerpoint/2010/main" val="424042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9BDFF0-6C7E-4B0D-854F-3CDE4FF0E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8496944" cy="5400600"/>
          </a:xfrm>
          <a:prstGeom prst="rect">
            <a:avLst/>
          </a:prstGeom>
        </p:spPr>
      </p:pic>
    </p:spTree>
    <p:extLst>
      <p:ext uri="{BB962C8B-B14F-4D97-AF65-F5344CB8AC3E}">
        <p14:creationId xmlns:p14="http://schemas.microsoft.com/office/powerpoint/2010/main" val="166914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úmero de casos suspeitos de coronavírus em Guarulhos sobe 21% em ...">
            <a:extLst>
              <a:ext uri="{FF2B5EF4-FFF2-40B4-BE49-F238E27FC236}">
                <a16:creationId xmlns:a16="http://schemas.microsoft.com/office/drawing/2014/main" id="{41F5A5D7-2249-47D0-9401-424B5DF7AE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908720"/>
            <a:ext cx="878031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6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323528" y="1556792"/>
            <a:ext cx="8280920" cy="4493538"/>
          </a:xfrm>
          <a:prstGeom prst="rect">
            <a:avLst/>
          </a:prstGeom>
        </p:spPr>
        <p:txBody>
          <a:bodyPr wrap="square">
            <a:spAutoFit/>
          </a:bodyPr>
          <a:lstStyle/>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rPr>
              <a:t>André Luís Sant’Ana Ribeiro</a:t>
            </a: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rPr>
              <a:t>Diretor de Contabilidade e Finanças</a:t>
            </a: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rPr>
              <a:t>Ministério Público do Estado da Bahia</a:t>
            </a: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endParaRPr lang="pt-BR" b="1" dirty="0">
              <a:solidFill>
                <a:srgbClr val="002060"/>
              </a:solidFill>
              <a:latin typeface="Arial" panose="020B0604020202020204" pitchFamily="34" charset="0"/>
              <a:cs typeface="Arial" panose="020B0604020202020204" pitchFamily="34" charset="0"/>
            </a:endParaRP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dirty="0">
                <a:solidFill>
                  <a:srgbClr val="002060"/>
                </a:solidFill>
                <a:latin typeface="Arial" panose="020B0604020202020204" pitchFamily="34" charset="0"/>
                <a:cs typeface="Arial" panose="020B0604020202020204" pitchFamily="34" charset="0"/>
              </a:rPr>
              <a:t> (71) 98786-5535 / 3103-0194</a:t>
            </a:r>
          </a:p>
          <a:p>
            <a:pPr marL="277097" indent="-277097" algn="ctr" defTabSz="363049" hangingPunct="1">
              <a:spcBef>
                <a:spcPts val="444"/>
              </a:spcBef>
              <a:spcAft>
                <a:spcPts val="444"/>
              </a:spcAft>
              <a:buFontTx/>
              <a:buChar char="•"/>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endParaRPr lang="pt-BR" dirty="0">
              <a:solidFill>
                <a:srgbClr val="002060"/>
              </a:solidFill>
              <a:latin typeface="Arial" panose="020B0604020202020204" pitchFamily="34" charset="0"/>
              <a:cs typeface="Arial" panose="020B0604020202020204" pitchFamily="34" charset="0"/>
            </a:endParaRP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u="sng" dirty="0">
                <a:solidFill>
                  <a:srgbClr val="002060"/>
                </a:solidFill>
                <a:latin typeface="Arial" panose="020B0604020202020204" pitchFamily="34" charset="0"/>
                <a:cs typeface="Arial" panose="020B0604020202020204" pitchFamily="34" charset="0"/>
              </a:rPr>
              <a:t>andre.ribeiro@mpba.mp.br</a:t>
            </a:r>
            <a:endParaRPr lang="pt-BR" b="1"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andresantanaribeiro@gmail.com</a:t>
            </a:r>
            <a:endParaRPr lang="pt-BR" b="1" dirty="0">
              <a:solidFill>
                <a:srgbClr val="002060"/>
              </a:solidFill>
              <a:latin typeface="Arial" panose="020B0604020202020204" pitchFamily="34" charset="0"/>
              <a:cs typeface="Arial" panose="020B0604020202020204" pitchFamily="34" charset="0"/>
            </a:endParaRP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endParaRPr lang="pt-BR" b="1" dirty="0">
              <a:solidFill>
                <a:srgbClr val="002060"/>
              </a:solidFill>
              <a:latin typeface="Arial" panose="020B0604020202020204" pitchFamily="34" charset="0"/>
              <a:cs typeface="Arial" panose="020B0604020202020204" pitchFamily="34" charset="0"/>
            </a:endParaRP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rPr>
              <a:t>Facebook: André Ribeiro</a:t>
            </a:r>
          </a:p>
          <a:p>
            <a:pPr marL="277097" indent="-277097" algn="ctr" defTabSz="363049" hangingPunct="1">
              <a:spcBef>
                <a:spcPts val="444"/>
              </a:spcBef>
              <a:spcAft>
                <a:spcPts val="444"/>
              </a:spcAft>
              <a:tabLst>
                <a:tab pos="584984" algn="l"/>
                <a:tab pos="1169967" algn="l"/>
                <a:tab pos="1754951" algn="l"/>
                <a:tab pos="2339934" algn="l"/>
                <a:tab pos="2924918" algn="l"/>
                <a:tab pos="3509902" algn="l"/>
                <a:tab pos="4094885" algn="l"/>
                <a:tab pos="4679869" algn="l"/>
                <a:tab pos="5264852" algn="l"/>
                <a:tab pos="5849836" algn="l"/>
                <a:tab pos="6434819" algn="l"/>
                <a:tab pos="7019803" algn="l"/>
                <a:tab pos="7604787" algn="l"/>
              </a:tabLst>
              <a:defRPr/>
            </a:pPr>
            <a:r>
              <a:rPr lang="pt-BR" b="1" dirty="0">
                <a:solidFill>
                  <a:srgbClr val="002060"/>
                </a:solidFill>
                <a:latin typeface="Arial" panose="020B0604020202020204" pitchFamily="34" charset="0"/>
                <a:cs typeface="Arial" panose="020B0604020202020204" pitchFamily="34" charset="0"/>
              </a:rPr>
              <a:t>Instagram: @</a:t>
            </a:r>
            <a:r>
              <a:rPr lang="pt-BR" b="1" dirty="0" err="1">
                <a:solidFill>
                  <a:srgbClr val="002060"/>
                </a:solidFill>
                <a:latin typeface="Arial" panose="020B0604020202020204" pitchFamily="34" charset="0"/>
                <a:cs typeface="Arial" panose="020B0604020202020204" pitchFamily="34" charset="0"/>
              </a:rPr>
              <a:t>andresantanaribeiro</a:t>
            </a:r>
            <a:endParaRPr lang="pt-BR" b="1" dirty="0">
              <a:solidFill>
                <a:srgbClr val="002060"/>
              </a:solidFill>
              <a:latin typeface="Arial" panose="020B0604020202020204" pitchFamily="34" charset="0"/>
              <a:cs typeface="Arial" panose="020B0604020202020204" pitchFamily="34" charset="0"/>
            </a:endParaRPr>
          </a:p>
          <a:p>
            <a:pPr algn="ctr"/>
            <a:endParaRPr lang="pt-BR"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75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5195F3-61CA-43E9-AD48-E71166CBFF8D}"/>
              </a:ext>
            </a:extLst>
          </p:cNvPr>
          <p:cNvPicPr>
            <a:picLocks noChangeAspect="1"/>
          </p:cNvPicPr>
          <p:nvPr/>
        </p:nvPicPr>
        <p:blipFill>
          <a:blip r:embed="rId2"/>
          <a:stretch>
            <a:fillRect/>
          </a:stretch>
        </p:blipFill>
        <p:spPr>
          <a:xfrm>
            <a:off x="0" y="692696"/>
            <a:ext cx="8964488" cy="6048672"/>
          </a:xfrm>
          <a:prstGeom prst="rect">
            <a:avLst/>
          </a:prstGeom>
        </p:spPr>
      </p:pic>
    </p:spTree>
    <p:extLst>
      <p:ext uri="{BB962C8B-B14F-4D97-AF65-F5344CB8AC3E}">
        <p14:creationId xmlns:p14="http://schemas.microsoft.com/office/powerpoint/2010/main" val="36493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Brain: Guerra química">
            <a:extLst>
              <a:ext uri="{FF2B5EF4-FFF2-40B4-BE49-F238E27FC236}">
                <a16:creationId xmlns:a16="http://schemas.microsoft.com/office/drawing/2014/main" id="{3A6E13DE-7943-44E7-9DDD-E7C522429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40700"/>
            <a:ext cx="8640961" cy="59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5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D3FC64F-5DA3-441E-A934-A9CD14313234}"/>
              </a:ext>
            </a:extLst>
          </p:cNvPr>
          <p:cNvPicPr>
            <a:picLocks noChangeAspect="1"/>
          </p:cNvPicPr>
          <p:nvPr/>
        </p:nvPicPr>
        <p:blipFill>
          <a:blip r:embed="rId2"/>
          <a:stretch>
            <a:fillRect/>
          </a:stretch>
        </p:blipFill>
        <p:spPr>
          <a:xfrm>
            <a:off x="395536" y="764704"/>
            <a:ext cx="8496944" cy="5517033"/>
          </a:xfrm>
          <a:prstGeom prst="rect">
            <a:avLst/>
          </a:prstGeom>
        </p:spPr>
      </p:pic>
    </p:spTree>
    <p:extLst>
      <p:ext uri="{BB962C8B-B14F-4D97-AF65-F5344CB8AC3E}">
        <p14:creationId xmlns:p14="http://schemas.microsoft.com/office/powerpoint/2010/main" val="3049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92696"/>
            <a:ext cx="8802757" cy="5401479"/>
          </a:xfrm>
          <a:prstGeom prst="rect">
            <a:avLst/>
          </a:prstGeom>
        </p:spPr>
        <p:txBody>
          <a:bodyPr wrap="square">
            <a:spAutoFit/>
          </a:bodyPr>
          <a:lstStyle/>
          <a:p>
            <a:pPr algn="ctr"/>
            <a:r>
              <a:rPr lang="pt-BR" sz="3000" b="1" dirty="0">
                <a:solidFill>
                  <a:srgbClr val="002060"/>
                </a:solidFill>
              </a:rPr>
              <a:t>Orçamento da Guerra – PEC 10/2020</a:t>
            </a:r>
          </a:p>
          <a:p>
            <a:pPr algn="ctr"/>
            <a:endParaRPr lang="pt-BR" sz="4000" b="1" dirty="0">
              <a:solidFill>
                <a:srgbClr val="002060"/>
              </a:solidFill>
            </a:endParaRPr>
          </a:p>
          <a:p>
            <a:pPr algn="just"/>
            <a:r>
              <a:rPr lang="pt-BR" sz="2500" b="1" dirty="0">
                <a:solidFill>
                  <a:srgbClr val="002060"/>
                </a:solidFill>
              </a:rPr>
              <a:t>Principais Pontos:</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Criação do Comitê de Gestão da Crise – Membros do Poder Executivo</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Poder de intervenção do Congresso Nacional para casos de irregularidades</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Apreciação por parte do Congresso Nacional em até 15 dias de Medidas Provisórias para liberação de créditos extraordinários</a:t>
            </a:r>
          </a:p>
        </p:txBody>
      </p:sp>
    </p:spTree>
    <p:extLst>
      <p:ext uri="{BB962C8B-B14F-4D97-AF65-F5344CB8AC3E}">
        <p14:creationId xmlns:p14="http://schemas.microsoft.com/office/powerpoint/2010/main" val="11330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FEE4A6-EEFC-4727-87C8-08D8634DB91B}"/>
              </a:ext>
            </a:extLst>
          </p:cNvPr>
          <p:cNvSpPr/>
          <p:nvPr/>
        </p:nvSpPr>
        <p:spPr>
          <a:xfrm>
            <a:off x="17714" y="620688"/>
            <a:ext cx="8946774" cy="6170920"/>
          </a:xfrm>
          <a:prstGeom prst="rect">
            <a:avLst/>
          </a:prstGeom>
        </p:spPr>
        <p:txBody>
          <a:bodyPr wrap="square">
            <a:spAutoFit/>
          </a:bodyPr>
          <a:lstStyle/>
          <a:p>
            <a:pPr algn="ctr"/>
            <a:r>
              <a:rPr lang="pt-BR" sz="3000" b="1" dirty="0">
                <a:solidFill>
                  <a:srgbClr val="002060"/>
                </a:solidFill>
              </a:rPr>
              <a:t>Orçamento da Guerra – PEC 10/2020</a:t>
            </a:r>
          </a:p>
          <a:p>
            <a:pPr algn="ctr"/>
            <a:endParaRPr lang="pt-BR" sz="4000" b="1" dirty="0">
              <a:solidFill>
                <a:srgbClr val="002060"/>
              </a:solidFill>
            </a:endParaRPr>
          </a:p>
          <a:p>
            <a:pPr algn="just"/>
            <a:r>
              <a:rPr lang="pt-BR" sz="2500" b="1" dirty="0">
                <a:solidFill>
                  <a:srgbClr val="002060"/>
                </a:solidFill>
              </a:rPr>
              <a:t>Principais Pontos:</a:t>
            </a:r>
          </a:p>
          <a:p>
            <a:pPr algn="just"/>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Autoriza o Banco Central a compra e venda de títulos do Tesouro Nacional</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Delimita ao STJ a competência de julgamento das ações do Comitê de Gestão da Crise</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 fiscalização dos atos de gestão do Comitê ficará a cargo do TCU</a:t>
            </a:r>
          </a:p>
          <a:p>
            <a:pPr marL="342900" indent="-342900" algn="just">
              <a:buFont typeface="Arial" panose="020B0604020202020204" pitchFamily="34" charset="0"/>
              <a:buChar char="•"/>
            </a:pPr>
            <a:endParaRPr lang="pt-BR" sz="2500" b="1" dirty="0">
              <a:solidFill>
                <a:srgbClr val="002060"/>
              </a:solidFill>
            </a:endParaRPr>
          </a:p>
          <a:p>
            <a:pPr marL="342900" indent="-342900" algn="just">
              <a:buFont typeface="Arial" panose="020B0604020202020204" pitchFamily="34" charset="0"/>
              <a:buChar char="•"/>
            </a:pPr>
            <a:r>
              <a:rPr lang="pt-BR" sz="2500" b="1" dirty="0">
                <a:solidFill>
                  <a:srgbClr val="002060"/>
                </a:solidFill>
              </a:rPr>
              <a:t>As ações do Comitê de Gestão devem ser divulgadas em portais da transparência, sem qualquer sigilo</a:t>
            </a:r>
          </a:p>
        </p:txBody>
      </p:sp>
    </p:spTree>
    <p:extLst>
      <p:ext uri="{BB962C8B-B14F-4D97-AF65-F5344CB8AC3E}">
        <p14:creationId xmlns:p14="http://schemas.microsoft.com/office/powerpoint/2010/main" val="123761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E627413-FB8F-4F2B-AD97-C9493305CF47}"/>
              </a:ext>
            </a:extLst>
          </p:cNvPr>
          <p:cNvPicPr>
            <a:picLocks noChangeAspect="1"/>
          </p:cNvPicPr>
          <p:nvPr/>
        </p:nvPicPr>
        <p:blipFill>
          <a:blip r:embed="rId2"/>
          <a:stretch>
            <a:fillRect/>
          </a:stretch>
        </p:blipFill>
        <p:spPr>
          <a:xfrm>
            <a:off x="251520" y="764704"/>
            <a:ext cx="8784976" cy="5976664"/>
          </a:xfrm>
          <a:prstGeom prst="rect">
            <a:avLst/>
          </a:prstGeom>
        </p:spPr>
      </p:pic>
      <p:sp>
        <p:nvSpPr>
          <p:cNvPr id="4" name="Retângulo 3">
            <a:extLst>
              <a:ext uri="{FF2B5EF4-FFF2-40B4-BE49-F238E27FC236}">
                <a16:creationId xmlns:a16="http://schemas.microsoft.com/office/drawing/2014/main" id="{677FE717-BCBF-4A08-BD07-60F91A4517F0}"/>
              </a:ext>
            </a:extLst>
          </p:cNvPr>
          <p:cNvSpPr/>
          <p:nvPr/>
        </p:nvSpPr>
        <p:spPr>
          <a:xfrm>
            <a:off x="3851920" y="3501008"/>
            <a:ext cx="4464496"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a:extLst>
              <a:ext uri="{FF2B5EF4-FFF2-40B4-BE49-F238E27FC236}">
                <a16:creationId xmlns:a16="http://schemas.microsoft.com/office/drawing/2014/main" id="{AC3765B3-E4D4-4FE8-9C73-2A1A4E3E7299}"/>
              </a:ext>
            </a:extLst>
          </p:cNvPr>
          <p:cNvSpPr/>
          <p:nvPr/>
        </p:nvSpPr>
        <p:spPr>
          <a:xfrm>
            <a:off x="2627784" y="3573016"/>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16E68983-FFE6-474B-B869-E8299D40CB38}"/>
              </a:ext>
            </a:extLst>
          </p:cNvPr>
          <p:cNvSpPr/>
          <p:nvPr/>
        </p:nvSpPr>
        <p:spPr>
          <a:xfrm>
            <a:off x="1043608" y="5517232"/>
            <a:ext cx="712879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0725774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11679</TotalTime>
  <Words>892</Words>
  <Application>Microsoft Office PowerPoint</Application>
  <PresentationFormat>Apresentação na tela (4:3)</PresentationFormat>
  <Paragraphs>156</Paragraphs>
  <Slides>30</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30</vt:i4>
      </vt:variant>
    </vt:vector>
  </HeadingPairs>
  <TitlesOfParts>
    <vt:vector size="33"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André</cp:lastModifiedBy>
  <cp:revision>1647</cp:revision>
  <cp:lastPrinted>2017-05-02T19:29:25Z</cp:lastPrinted>
  <dcterms:created xsi:type="dcterms:W3CDTF">2012-09-28T20:12:00Z</dcterms:created>
  <dcterms:modified xsi:type="dcterms:W3CDTF">2020-04-08T14:33:56Z</dcterms:modified>
</cp:coreProperties>
</file>